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8"/>
  </p:notesMasterIdLst>
  <p:sldIdLst>
    <p:sldId id="256" r:id="rId2"/>
    <p:sldId id="336" r:id="rId3"/>
    <p:sldId id="347" r:id="rId4"/>
    <p:sldId id="343" r:id="rId5"/>
    <p:sldId id="348" r:id="rId6"/>
    <p:sldId id="312" r:id="rId7"/>
    <p:sldId id="346" r:id="rId8"/>
    <p:sldId id="378" r:id="rId9"/>
    <p:sldId id="357" r:id="rId10"/>
    <p:sldId id="356" r:id="rId11"/>
    <p:sldId id="358" r:id="rId12"/>
    <p:sldId id="376" r:id="rId13"/>
    <p:sldId id="355" r:id="rId14"/>
    <p:sldId id="375" r:id="rId15"/>
    <p:sldId id="359" r:id="rId16"/>
    <p:sldId id="360" r:id="rId17"/>
    <p:sldId id="361" r:id="rId18"/>
    <p:sldId id="362" r:id="rId19"/>
    <p:sldId id="363" r:id="rId20"/>
    <p:sldId id="342" r:id="rId21"/>
    <p:sldId id="365" r:id="rId22"/>
    <p:sldId id="364" r:id="rId23"/>
    <p:sldId id="344" r:id="rId24"/>
    <p:sldId id="366" r:id="rId25"/>
    <p:sldId id="315" r:id="rId26"/>
    <p:sldId id="367" r:id="rId27"/>
    <p:sldId id="339" r:id="rId28"/>
    <p:sldId id="381" r:id="rId29"/>
    <p:sldId id="382" r:id="rId30"/>
    <p:sldId id="377" r:id="rId31"/>
    <p:sldId id="370" r:id="rId32"/>
    <p:sldId id="371" r:id="rId33"/>
    <p:sldId id="372" r:id="rId34"/>
    <p:sldId id="374" r:id="rId35"/>
    <p:sldId id="373" r:id="rId36"/>
    <p:sldId id="349" r:id="rId3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008E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3" autoAdjust="0"/>
    <p:restoredTop sz="94624" autoAdjust="0"/>
  </p:normalViewPr>
  <p:slideViewPr>
    <p:cSldViewPr>
      <p:cViewPr varScale="1">
        <p:scale>
          <a:sx n="110" d="100"/>
          <a:sy n="110" d="100"/>
        </p:scale>
        <p:origin x="1620" y="84"/>
      </p:cViewPr>
      <p:guideLst>
        <p:guide orient="horz" pos="2160"/>
        <p:guide pos="2880"/>
      </p:guideLst>
    </p:cSldViewPr>
  </p:slideViewPr>
  <p:outlineViewPr>
    <p:cViewPr>
      <p:scale>
        <a:sx n="33" d="100"/>
        <a:sy n="33" d="100"/>
      </p:scale>
      <p:origin x="0" y="778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A56450-7E2D-4516-BF49-F28A570E290C}" type="datetimeFigureOut">
              <a:rPr lang="uk-UA" smtClean="0"/>
              <a:pPr/>
              <a:t>18.08.2026</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4E3BAF-4C8B-4901-8735-483FCE70E9F0}" type="slidenum">
              <a:rPr lang="uk-UA" smtClean="0"/>
              <a:pPr/>
              <a:t>‹#›</a:t>
            </a:fld>
            <a:endParaRPr lang="uk-UA"/>
          </a:p>
        </p:txBody>
      </p:sp>
    </p:spTree>
    <p:extLst>
      <p:ext uri="{BB962C8B-B14F-4D97-AF65-F5344CB8AC3E}">
        <p14:creationId xmlns:p14="http://schemas.microsoft.com/office/powerpoint/2010/main" val="2318188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18.08.2026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18.08.2026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18.08.2026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18.08.2026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18.08.2026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18.08.2026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zakon.rada.gov.ua/laws/show/4577-20"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zakon.rada.gov.ua/laws/show/4577-20" TargetMode="External"/><Relationship Id="rId2" Type="http://schemas.openxmlformats.org/officeDocument/2006/relationships/hyperlink" Target="https://tax.gov.ua/nk/rozdil-xiv--spetsialni-podat/edynyi-podatok/"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hyperlink" Target="mailto:od.official@sfs.gov.ua" TargetMode="External"/><Relationship Id="rId2" Type="http://schemas.openxmlformats.org/officeDocument/2006/relationships/hyperlink" Target="mailto:od.mtz@tax.gov.ua"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67544" y="2636912"/>
            <a:ext cx="7772400" cy="1296144"/>
          </a:xfrm>
        </p:spPr>
        <p:txBody>
          <a:bodyPr>
            <a:normAutofit/>
          </a:bodyPr>
          <a:lstStyle/>
          <a:p>
            <a:pPr fontAlgn="base"/>
            <a:r>
              <a:rPr lang="uk-UA" b="1" dirty="0" smtClean="0">
                <a:solidFill>
                  <a:schemeClr val="tx1"/>
                </a:solidFill>
                <a:latin typeface="Times New Roman" pitchFamily="18" charset="0"/>
                <a:cs typeface="Times New Roman" pitchFamily="18" charset="0"/>
              </a:rPr>
              <a:t>Єдиний податок четвертої групи для юридичних осіб</a:t>
            </a:r>
            <a:endParaRPr lang="uk-UA" b="1" dirty="0">
              <a:solidFill>
                <a:schemeClr val="tx1"/>
              </a:solidFill>
              <a:latin typeface="Times New Roman" pitchFamily="18" charset="0"/>
              <a:cs typeface="Times New Roman" pitchFamily="18" charset="0"/>
            </a:endParaRPr>
          </a:p>
        </p:txBody>
      </p:sp>
      <p:sp>
        <p:nvSpPr>
          <p:cNvPr id="8" name="Заголовок 1"/>
          <p:cNvSpPr txBox="1">
            <a:spLocks/>
          </p:cNvSpPr>
          <p:nvPr/>
        </p:nvSpPr>
        <p:spPr>
          <a:xfrm>
            <a:off x="1371600" y="1844824"/>
            <a:ext cx="7772400" cy="561001"/>
          </a:xfrm>
          <a:prstGeom prst="rect">
            <a:avLst/>
          </a:prstGeom>
        </p:spPr>
        <p:txBody>
          <a:bodyPr vert="horz" lIns="91440" tIns="45720" rIns="91440" bIns="45720" rtlCol="0" anchor="ctr">
            <a:normAutofit/>
          </a:bodyPr>
          <a:lstStyle/>
          <a:p>
            <a:pPr lvl="0" algn="ctr">
              <a:spcBef>
                <a:spcPct val="0"/>
              </a:spcBef>
              <a:defRPr/>
            </a:pPr>
            <a:endParaRPr kumimoji="0" lang="ru-RU" sz="2800" b="0" i="0" u="none" strike="noStrike" kern="1200" cap="none" spc="0" normalizeH="0" baseline="0" noProof="0" dirty="0" smtClean="0">
              <a:ln>
                <a:noFill/>
              </a:ln>
              <a:solidFill>
                <a:srgbClr val="0070C0"/>
              </a:solidFill>
              <a:effectLst/>
              <a:uLnTx/>
              <a:uFillTx/>
              <a:latin typeface="e-Ukraine" pitchFamily="50" charset="-52"/>
              <a:ea typeface="+mj-ea"/>
              <a:cs typeface="+mj-cs"/>
            </a:endParaRPr>
          </a:p>
        </p:txBody>
      </p:sp>
      <p:sp>
        <p:nvSpPr>
          <p:cNvPr id="9" name="Олексій Любченко…"/>
          <p:cNvSpPr txBox="1"/>
          <p:nvPr/>
        </p:nvSpPr>
        <p:spPr>
          <a:xfrm>
            <a:off x="6012160" y="5629609"/>
            <a:ext cx="2952328" cy="9489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l">
              <a:lnSpc>
                <a:spcPct val="110000"/>
              </a:lnSpc>
              <a:defRPr sz="2000">
                <a:solidFill>
                  <a:srgbClr val="000000"/>
                </a:solidFill>
                <a:latin typeface="e-Ukraine Regular"/>
                <a:ea typeface="e-Ukraine Regular"/>
                <a:cs typeface="e-Ukraine Regular"/>
                <a:sym typeface="e-Ukraine Regular"/>
              </a:defRPr>
            </a:pPr>
            <a:r>
              <a:rPr lang="uk-UA" sz="1000" dirty="0" smtClean="0"/>
              <a:t>Ольга ПРІСТУП</a:t>
            </a:r>
            <a:endParaRPr sz="1000" dirty="0"/>
          </a:p>
          <a:p>
            <a:pPr algn="l">
              <a:lnSpc>
                <a:spcPct val="110000"/>
              </a:lnSpc>
              <a:defRPr sz="2000">
                <a:solidFill>
                  <a:srgbClr val="000000"/>
                </a:solidFill>
                <a:latin typeface="e-Ukraine Regular"/>
                <a:ea typeface="e-Ukraine Regular"/>
                <a:cs typeface="e-Ukraine Regular"/>
                <a:sym typeface="e-Ukraine Regular"/>
              </a:defRPr>
            </a:pPr>
            <a:r>
              <a:rPr lang="uk-UA" sz="1000" dirty="0" smtClean="0"/>
              <a:t>Головний державний інспектор відділу аналітичної роботи управління оподаткування юридичних осіб Головного управління ДПС в Одеській області</a:t>
            </a:r>
            <a:endParaRPr sz="1000" dirty="0"/>
          </a:p>
        </p:txBody>
      </p:sp>
      <p:pic>
        <p:nvPicPr>
          <p:cNvPr id="10"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uk-UA" b="1" dirty="0" smtClean="0"/>
              <a:t> </a:t>
            </a:r>
            <a:endParaRPr lang="uk-UA" dirty="0"/>
          </a:p>
        </p:txBody>
      </p:sp>
      <p:sp>
        <p:nvSpPr>
          <p:cNvPr id="5" name="Прямоугольник 4"/>
          <p:cNvSpPr/>
          <p:nvPr/>
        </p:nvSpPr>
        <p:spPr>
          <a:xfrm>
            <a:off x="467544" y="2060848"/>
            <a:ext cx="8424936" cy="3308598"/>
          </a:xfrm>
          <a:prstGeom prst="rect">
            <a:avLst/>
          </a:prstGeom>
        </p:spPr>
        <p:txBody>
          <a:bodyPr wrap="square">
            <a:spAutoFit/>
          </a:bodyPr>
          <a:lstStyle/>
          <a:p>
            <a:pPr algn="ctr"/>
            <a:r>
              <a:rPr lang="uk-UA" sz="2300" dirty="0" smtClean="0">
                <a:latin typeface="Times New Roman" pitchFamily="18" charset="0"/>
                <a:cs typeface="Times New Roman" pitchFamily="18" charset="0"/>
              </a:rPr>
              <a:t>Звітним податковим періодом для платників єдиного податку четвертої групи </a:t>
            </a:r>
            <a:r>
              <a:rPr lang="uk-UA" sz="2300" b="1" dirty="0" smtClean="0">
                <a:solidFill>
                  <a:srgbClr val="3333FF"/>
                </a:solidFill>
                <a:latin typeface="Times New Roman" pitchFamily="18" charset="0"/>
                <a:cs typeface="Times New Roman" pitchFamily="18" charset="0"/>
              </a:rPr>
              <a:t>є календарний рік</a:t>
            </a:r>
            <a:r>
              <a:rPr lang="uk-UA" sz="2300" dirty="0" smtClean="0">
                <a:latin typeface="Times New Roman" pitchFamily="18" charset="0"/>
                <a:cs typeface="Times New Roman" pitchFamily="18" charset="0"/>
              </a:rPr>
              <a:t>. </a:t>
            </a:r>
          </a:p>
          <a:p>
            <a:pPr algn="ctr"/>
            <a:r>
              <a:rPr lang="uk-UA" sz="2300" dirty="0" smtClean="0">
                <a:latin typeface="Times New Roman" pitchFamily="18" charset="0"/>
                <a:cs typeface="Times New Roman" pitchFamily="18" charset="0"/>
              </a:rPr>
              <a:t>Такі платники щороку самостійно мають обчислювати суму податку </a:t>
            </a:r>
            <a:r>
              <a:rPr lang="uk-UA" sz="2300" b="1" dirty="0" smtClean="0">
                <a:solidFill>
                  <a:srgbClr val="3333FF"/>
                </a:solidFill>
                <a:latin typeface="Times New Roman" pitchFamily="18" charset="0"/>
                <a:cs typeface="Times New Roman" pitchFamily="18" charset="0"/>
              </a:rPr>
              <a:t>щороку станом на 1 січня і не пізніше 20</a:t>
            </a:r>
            <a:r>
              <a:rPr lang="uk-UA" sz="2300" dirty="0" smtClean="0">
                <a:solidFill>
                  <a:srgbClr val="3333FF"/>
                </a:solidFill>
                <a:latin typeface="Times New Roman" pitchFamily="18" charset="0"/>
                <a:cs typeface="Times New Roman" pitchFamily="18" charset="0"/>
              </a:rPr>
              <a:t> </a:t>
            </a:r>
            <a:r>
              <a:rPr lang="uk-UA" sz="2300" b="1" dirty="0" smtClean="0">
                <a:solidFill>
                  <a:srgbClr val="3333FF"/>
                </a:solidFill>
                <a:latin typeface="Times New Roman" pitchFamily="18" charset="0"/>
                <a:cs typeface="Times New Roman" pitchFamily="18" charset="0"/>
              </a:rPr>
              <a:t>лютого поточного року</a:t>
            </a:r>
            <a:r>
              <a:rPr lang="uk-UA" sz="2300" dirty="0" smtClean="0">
                <a:solidFill>
                  <a:srgbClr val="3333FF"/>
                </a:solidFill>
                <a:latin typeface="Times New Roman" pitchFamily="18" charset="0"/>
                <a:cs typeface="Times New Roman" pitchFamily="18" charset="0"/>
              </a:rPr>
              <a:t> </a:t>
            </a:r>
            <a:r>
              <a:rPr lang="uk-UA" sz="2300" dirty="0" smtClean="0">
                <a:latin typeface="Times New Roman" pitchFamily="18" charset="0"/>
                <a:cs typeface="Times New Roman" pitchFamily="18" charset="0"/>
              </a:rPr>
              <a:t>подають відповідному контролюючому органу за місцезнаходженням платника податку та місцем розташування земельної ділянки податкову декларацію на поточний рік за формою, встановленою у порядку, передбаченому                               </a:t>
            </a:r>
            <a:r>
              <a:rPr lang="uk-UA" sz="2400" dirty="0" smtClean="0">
                <a:latin typeface="Times New Roman" pitchFamily="18" charset="0"/>
                <a:cs typeface="Times New Roman" pitchFamily="18" charset="0"/>
              </a:rPr>
              <a:t>                                                </a:t>
            </a:r>
            <a:r>
              <a:rPr lang="uk-UA" sz="2400" b="1" dirty="0" smtClean="0">
                <a:solidFill>
                  <a:srgbClr val="008E40"/>
                </a:solidFill>
                <a:latin typeface="Times New Roman" pitchFamily="18" charset="0"/>
                <a:cs typeface="Times New Roman" pitchFamily="18" charset="0"/>
              </a:rPr>
              <a:t>ст. 46 ПКУ (</a:t>
            </a:r>
            <a:r>
              <a:rPr lang="uk-UA" sz="2400" b="1" dirty="0" err="1" smtClean="0">
                <a:solidFill>
                  <a:srgbClr val="008E40"/>
                </a:solidFill>
                <a:latin typeface="Times New Roman" pitchFamily="18" charset="0"/>
                <a:cs typeface="Times New Roman" pitchFamily="18" charset="0"/>
              </a:rPr>
              <a:t>п.п</a:t>
            </a:r>
            <a:r>
              <a:rPr lang="uk-UA" sz="2400" b="1" dirty="0" smtClean="0">
                <a:solidFill>
                  <a:srgbClr val="008E40"/>
                </a:solidFill>
                <a:latin typeface="Times New Roman" pitchFamily="18" charset="0"/>
                <a:cs typeface="Times New Roman" pitchFamily="18" charset="0"/>
              </a:rPr>
              <a:t>. 295.9.1 п. 295.9 ст.</a:t>
            </a:r>
            <a:r>
              <a:rPr lang="uk-UA" sz="2400" dirty="0" smtClean="0">
                <a:solidFill>
                  <a:srgbClr val="008E40"/>
                </a:solidFill>
                <a:latin typeface="Times New Roman" pitchFamily="18" charset="0"/>
                <a:cs typeface="Times New Roman" pitchFamily="18" charset="0"/>
              </a:rPr>
              <a:t> </a:t>
            </a:r>
            <a:r>
              <a:rPr lang="uk-UA" sz="2400" b="1" dirty="0" smtClean="0">
                <a:solidFill>
                  <a:srgbClr val="008E40"/>
                </a:solidFill>
                <a:latin typeface="Times New Roman" pitchFamily="18" charset="0"/>
                <a:cs typeface="Times New Roman" pitchFamily="18" charset="0"/>
              </a:rPr>
              <a:t>295 ПКУ)</a:t>
            </a:r>
            <a:endParaRPr lang="uk-UA" sz="2400" b="1" dirty="0">
              <a:solidFill>
                <a:srgbClr val="008E40"/>
              </a:solidFill>
              <a:latin typeface="Times New Roman" pitchFamily="18" charset="0"/>
              <a:cs typeface="Times New Roman" pitchFamily="18" charset="0"/>
            </a:endParaRPr>
          </a:p>
        </p:txBody>
      </p:sp>
      <p:sp>
        <p:nvSpPr>
          <p:cNvPr id="6" name="Заголовок 5"/>
          <p:cNvSpPr>
            <a:spLocks noGrp="1"/>
          </p:cNvSpPr>
          <p:nvPr>
            <p:ph type="title"/>
          </p:nvPr>
        </p:nvSpPr>
        <p:spPr/>
        <p:txBody>
          <a:bodyPr/>
          <a:lstStyle/>
          <a:p>
            <a:endParaRPr lang="ru-RU"/>
          </a:p>
        </p:txBody>
      </p:sp>
      <p:pic>
        <p:nvPicPr>
          <p:cNvPr id="7"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uk-UA" b="1" dirty="0" smtClean="0"/>
              <a:t> </a:t>
            </a:r>
            <a:endParaRPr lang="uk-UA" dirty="0"/>
          </a:p>
        </p:txBody>
      </p:sp>
      <p:sp>
        <p:nvSpPr>
          <p:cNvPr id="5" name="Прямоугольник 4"/>
          <p:cNvSpPr/>
          <p:nvPr/>
        </p:nvSpPr>
        <p:spPr>
          <a:xfrm>
            <a:off x="467544" y="2060848"/>
            <a:ext cx="8424936" cy="3785652"/>
          </a:xfrm>
          <a:prstGeom prst="rect">
            <a:avLst/>
          </a:prstGeom>
        </p:spPr>
        <p:txBody>
          <a:bodyPr wrap="square">
            <a:spAutoFit/>
          </a:bodyPr>
          <a:lstStyle/>
          <a:p>
            <a:pPr algn="ctr"/>
            <a:r>
              <a:rPr lang="uk-UA" sz="2400" b="1" dirty="0" smtClean="0">
                <a:solidFill>
                  <a:srgbClr val="3333FF"/>
                </a:solidFill>
                <a:latin typeface="Times New Roman" pitchFamily="18" charset="0"/>
                <a:cs typeface="Times New Roman" pitchFamily="18" charset="0"/>
              </a:rPr>
              <a:t>Форма Декларації платника єдиного податку четвертої групи</a:t>
            </a:r>
            <a:r>
              <a:rPr lang="uk-UA" sz="2400" dirty="0" smtClean="0">
                <a:latin typeface="Times New Roman" pitchFamily="18" charset="0"/>
                <a:cs typeface="Times New Roman" pitchFamily="18" charset="0"/>
              </a:rPr>
              <a:t>, затверджена наказом Міністерства фінансів України від 19 червня 2015 року № 578 (у редакції наказу Міністерства фінансів України від 31січня 2025 N 57)</a:t>
            </a:r>
            <a:r>
              <a:rPr lang="uk-UA" sz="2400" b="1" dirty="0" smtClean="0">
                <a:latin typeface="Times New Roman" pitchFamily="18" charset="0"/>
                <a:cs typeface="Times New Roman" pitchFamily="18" charset="0"/>
              </a:rPr>
              <a:t> </a:t>
            </a:r>
          </a:p>
          <a:p>
            <a:r>
              <a:rPr lang="uk-UA" sz="2400" dirty="0" smtClean="0">
                <a:latin typeface="Times New Roman" pitchFamily="18" charset="0"/>
                <a:cs typeface="Times New Roman" pitchFamily="18" charset="0"/>
              </a:rPr>
              <a:t>Декларація містить загальну та розрахункову частини і обов'язкові додатки – </a:t>
            </a:r>
          </a:p>
          <a:p>
            <a:r>
              <a:rPr lang="uk-UA" sz="2400" dirty="0" smtClean="0">
                <a:latin typeface="Times New Roman" pitchFamily="18" charset="0"/>
                <a:cs typeface="Times New Roman" pitchFamily="18" charset="0"/>
              </a:rPr>
              <a:t>Дод.1 Відомості про наявність земельних ділянок;</a:t>
            </a:r>
          </a:p>
          <a:p>
            <a:r>
              <a:rPr lang="uk-UA" sz="2400" dirty="0" smtClean="0">
                <a:latin typeface="Times New Roman" pitchFamily="18" charset="0"/>
                <a:cs typeface="Times New Roman" pitchFamily="18" charset="0"/>
              </a:rPr>
              <a:t>Дод.3 Розрахунок загального мінімального податкового зобов'язання </a:t>
            </a:r>
          </a:p>
          <a:p>
            <a:pPr algn="ctr"/>
            <a:endParaRPr lang="uk-UA" sz="2400" b="1" dirty="0" smtClean="0">
              <a:latin typeface="Times New Roman" pitchFamily="18" charset="0"/>
              <a:cs typeface="Times New Roman" pitchFamily="18" charset="0"/>
            </a:endParaRPr>
          </a:p>
        </p:txBody>
      </p:sp>
      <p:sp>
        <p:nvSpPr>
          <p:cNvPr id="6" name="Заголовок 5"/>
          <p:cNvSpPr>
            <a:spLocks noGrp="1"/>
          </p:cNvSpPr>
          <p:nvPr>
            <p:ph type="title"/>
          </p:nvPr>
        </p:nvSpPr>
        <p:spPr/>
        <p:txBody>
          <a:bodyPr/>
          <a:lstStyle/>
          <a:p>
            <a:endParaRPr lang="ru-RU"/>
          </a:p>
        </p:txBody>
      </p:sp>
      <p:pic>
        <p:nvPicPr>
          <p:cNvPr id="7"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algn="ctr">
              <a:buNone/>
            </a:pPr>
            <a:r>
              <a:rPr lang="uk-UA" sz="2800" b="1" dirty="0" smtClean="0">
                <a:solidFill>
                  <a:srgbClr val="3333FF"/>
                </a:solidFill>
                <a:latin typeface="Times New Roman" pitchFamily="18" charset="0"/>
                <a:cs typeface="Times New Roman" pitchFamily="18" charset="0"/>
              </a:rPr>
              <a:t>Форма Розрахунку частки сільськогосподарського </a:t>
            </a:r>
            <a:r>
              <a:rPr lang="uk-UA" sz="2800" b="1" dirty="0" err="1" smtClean="0">
                <a:solidFill>
                  <a:srgbClr val="3333FF"/>
                </a:solidFill>
                <a:latin typeface="Times New Roman" pitchFamily="18" charset="0"/>
                <a:cs typeface="Times New Roman" pitchFamily="18" charset="0"/>
              </a:rPr>
              <a:t>товаровиробництва</a:t>
            </a:r>
            <a:r>
              <a:rPr lang="uk-UA" sz="2800" b="1" dirty="0" smtClean="0">
                <a:solidFill>
                  <a:srgbClr val="3333FF"/>
                </a:solidFill>
                <a:latin typeface="Times New Roman" pitchFamily="18" charset="0"/>
                <a:cs typeface="Times New Roman" pitchFamily="18" charset="0"/>
              </a:rPr>
              <a:t> </a:t>
            </a:r>
            <a:r>
              <a:rPr lang="uk-UA" sz="2800" dirty="0" smtClean="0">
                <a:solidFill>
                  <a:srgbClr val="3333FF"/>
                </a:solidFill>
                <a:latin typeface="Times New Roman" pitchFamily="18" charset="0"/>
                <a:cs typeface="Times New Roman" pitchFamily="18" charset="0"/>
              </a:rPr>
              <a:t> </a:t>
            </a:r>
            <a:r>
              <a:rPr lang="uk-UA" sz="2800" dirty="0" smtClean="0">
                <a:latin typeface="Times New Roman" pitchFamily="18" charset="0"/>
                <a:cs typeface="Times New Roman" pitchFamily="18" charset="0"/>
              </a:rPr>
              <a:t>затверджена наказом Міністерства аграрної політики та продовольства України від 26.12.2011 № 772 «Про затвердження Розрахунку частки сільськогосподарського </a:t>
            </a:r>
            <a:r>
              <a:rPr lang="uk-UA" sz="2800" dirty="0" err="1" smtClean="0">
                <a:latin typeface="Times New Roman" pitchFamily="18" charset="0"/>
                <a:cs typeface="Times New Roman" pitchFamily="18" charset="0"/>
              </a:rPr>
              <a:t>товаровиробництва</a:t>
            </a:r>
            <a:r>
              <a:rPr lang="uk-UA" sz="2800" dirty="0" smtClean="0">
                <a:latin typeface="Times New Roman" pitchFamily="18" charset="0"/>
                <a:cs typeface="Times New Roman" pitchFamily="18" charset="0"/>
              </a:rPr>
              <a:t>», який зареєстровано у Міністерстві юстиції України 06.04.2012 за № 510/20823, зі змінами.</a:t>
            </a:r>
            <a:endParaRPr lang="uk-UA" sz="2800" b="1" dirty="0" smtClean="0">
              <a:solidFill>
                <a:srgbClr val="00B050"/>
              </a:solidFill>
              <a:latin typeface="Times New Roman" pitchFamily="18" charset="0"/>
              <a:cs typeface="Times New Roman" pitchFamily="18" charset="0"/>
            </a:endParaRPr>
          </a:p>
          <a:p>
            <a:endParaRPr lang="uk-UA" dirty="0"/>
          </a:p>
        </p:txBody>
      </p:sp>
      <p:sp>
        <p:nvSpPr>
          <p:cNvPr id="5" name="Заголовок 4"/>
          <p:cNvSpPr>
            <a:spLocks noGrp="1"/>
          </p:cNvSpPr>
          <p:nvPr>
            <p:ph type="title"/>
          </p:nvPr>
        </p:nvSpPr>
        <p:spPr/>
        <p:txBody>
          <a:bodyPr/>
          <a:lstStyle/>
          <a:p>
            <a:endParaRPr lang="ru-RU"/>
          </a:p>
        </p:txBody>
      </p:sp>
      <p:pic>
        <p:nvPicPr>
          <p:cNvPr id="6"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uk-UA" b="1" dirty="0" smtClean="0"/>
              <a:t> </a:t>
            </a:r>
            <a:endParaRPr lang="uk-UA" dirty="0"/>
          </a:p>
        </p:txBody>
      </p:sp>
      <p:sp>
        <p:nvSpPr>
          <p:cNvPr id="5" name="Прямоугольник 4"/>
          <p:cNvSpPr/>
          <p:nvPr/>
        </p:nvSpPr>
        <p:spPr>
          <a:xfrm>
            <a:off x="467544" y="2060848"/>
            <a:ext cx="8424936" cy="4093428"/>
          </a:xfrm>
          <a:prstGeom prst="rect">
            <a:avLst/>
          </a:prstGeom>
        </p:spPr>
        <p:txBody>
          <a:bodyPr wrap="square">
            <a:spAutoFit/>
          </a:bodyPr>
          <a:lstStyle/>
          <a:p>
            <a:pPr algn="just"/>
            <a:r>
              <a:rPr lang="uk-UA" sz="2600" dirty="0" smtClean="0">
                <a:latin typeface="Times New Roman" pitchFamily="18" charset="0"/>
                <a:cs typeface="Times New Roman" pitchFamily="18" charset="0"/>
              </a:rPr>
              <a:t>	Платники єдиного податку четвертої групи </a:t>
            </a:r>
            <a:r>
              <a:rPr lang="uk-UA" sz="2600" b="1" dirty="0" smtClean="0">
                <a:solidFill>
                  <a:srgbClr val="3333FF"/>
                </a:solidFill>
                <a:latin typeface="Times New Roman" pitchFamily="18" charset="0"/>
                <a:cs typeface="Times New Roman" pitchFamily="18" charset="0"/>
              </a:rPr>
              <a:t>сплачують єдиний податок щоквартально протягом  30 календарних днів</a:t>
            </a:r>
            <a:r>
              <a:rPr lang="uk-UA" sz="2600" dirty="0" smtClean="0">
                <a:latin typeface="Times New Roman" pitchFamily="18" charset="0"/>
                <a:cs typeface="Times New Roman" pitchFamily="18" charset="0"/>
              </a:rPr>
              <a:t>, що настають за останнім календарним днем податкового (звітного) кварталу, у таких розмірах: </a:t>
            </a:r>
          </a:p>
          <a:p>
            <a:r>
              <a:rPr lang="uk-UA" sz="2600" dirty="0" smtClean="0">
                <a:latin typeface="Times New Roman" pitchFamily="18" charset="0"/>
                <a:cs typeface="Times New Roman" pitchFamily="18" charset="0"/>
              </a:rPr>
              <a:t>у І кварталі  –  10 %, </a:t>
            </a:r>
          </a:p>
          <a:p>
            <a:r>
              <a:rPr lang="uk-UA" sz="2600" dirty="0" smtClean="0">
                <a:latin typeface="Times New Roman" pitchFamily="18" charset="0"/>
                <a:cs typeface="Times New Roman" pitchFamily="18" charset="0"/>
              </a:rPr>
              <a:t>у ІІ кварталі –  10%,</a:t>
            </a:r>
          </a:p>
          <a:p>
            <a:r>
              <a:rPr lang="uk-UA" sz="2600" dirty="0" smtClean="0">
                <a:latin typeface="Times New Roman" pitchFamily="18" charset="0"/>
                <a:cs typeface="Times New Roman" pitchFamily="18" charset="0"/>
              </a:rPr>
              <a:t>у ІІІ кварталі – 50 %, </a:t>
            </a:r>
          </a:p>
          <a:p>
            <a:r>
              <a:rPr lang="uk-UA" sz="2600" dirty="0" smtClean="0">
                <a:latin typeface="Times New Roman" pitchFamily="18" charset="0"/>
                <a:cs typeface="Times New Roman" pitchFamily="18" charset="0"/>
              </a:rPr>
              <a:t>у ІV кварталі – 30 %                                                                </a:t>
            </a:r>
            <a:r>
              <a:rPr lang="uk-UA" sz="2600" dirty="0" smtClean="0">
                <a:solidFill>
                  <a:srgbClr val="008E40"/>
                </a:solidFill>
                <a:latin typeface="Times New Roman" pitchFamily="18" charset="0"/>
                <a:cs typeface="Times New Roman" pitchFamily="18" charset="0"/>
              </a:rPr>
              <a:t>(</a:t>
            </a:r>
            <a:r>
              <a:rPr lang="uk-UA" sz="2600" b="1" dirty="0" err="1" smtClean="0">
                <a:solidFill>
                  <a:srgbClr val="008E40"/>
                </a:solidFill>
                <a:latin typeface="Times New Roman" pitchFamily="18" charset="0"/>
                <a:cs typeface="Times New Roman" pitchFamily="18" charset="0"/>
              </a:rPr>
              <a:t>п.п</a:t>
            </a:r>
            <a:r>
              <a:rPr lang="uk-UA" sz="2600" b="1" dirty="0" smtClean="0">
                <a:solidFill>
                  <a:srgbClr val="008E40"/>
                </a:solidFill>
                <a:latin typeface="Times New Roman" pitchFamily="18" charset="0"/>
                <a:cs typeface="Times New Roman" pitchFamily="18" charset="0"/>
              </a:rPr>
              <a:t>. 295.9.2  п. 295.9 ст. 292 ПКУ)</a:t>
            </a:r>
            <a:endParaRPr lang="uk-UA" sz="2600" b="1" dirty="0">
              <a:solidFill>
                <a:srgbClr val="008E40"/>
              </a:solidFill>
              <a:latin typeface="Times New Roman" pitchFamily="18" charset="0"/>
              <a:cs typeface="Times New Roman" pitchFamily="18" charset="0"/>
            </a:endParaRPr>
          </a:p>
        </p:txBody>
      </p:sp>
      <p:sp>
        <p:nvSpPr>
          <p:cNvPr id="6" name="Заголовок 5"/>
          <p:cNvSpPr>
            <a:spLocks noGrp="1"/>
          </p:cNvSpPr>
          <p:nvPr>
            <p:ph type="title"/>
          </p:nvPr>
        </p:nvSpPr>
        <p:spPr/>
        <p:txBody>
          <a:bodyPr/>
          <a:lstStyle/>
          <a:p>
            <a:endParaRPr lang="ru-RU"/>
          </a:p>
        </p:txBody>
      </p:sp>
      <p:pic>
        <p:nvPicPr>
          <p:cNvPr id="7"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endParaRPr lang="uk-UA"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Платники єдиного податку четвертої групи </a:t>
            </a:r>
            <a:r>
              <a:rPr lang="uk-UA" b="1" dirty="0" smtClean="0">
                <a:solidFill>
                  <a:srgbClr val="3333FF"/>
                </a:solidFill>
                <a:latin typeface="Times New Roman" pitchFamily="18" charset="0"/>
                <a:cs typeface="Times New Roman" pitchFamily="18" charset="0"/>
              </a:rPr>
              <a:t>перераховують загальну суму коштів на відповідний рахунок місцевого бюджету за місцем розташування земельної ділянки</a:t>
            </a:r>
            <a:r>
              <a:rPr lang="uk-UA" dirty="0" smtClean="0">
                <a:latin typeface="Times New Roman" pitchFamily="18" charset="0"/>
                <a:cs typeface="Times New Roman" pitchFamily="18" charset="0"/>
              </a:rPr>
              <a:t> в установлений строк (</a:t>
            </a:r>
            <a:r>
              <a:rPr lang="uk-UA" dirty="0" err="1" smtClean="0">
                <a:latin typeface="Times New Roman" pitchFamily="18" charset="0"/>
                <a:cs typeface="Times New Roman" pitchFamily="18" charset="0"/>
              </a:rPr>
              <a:t>п.п</a:t>
            </a:r>
            <a:r>
              <a:rPr lang="uk-UA" dirty="0" smtClean="0">
                <a:latin typeface="Times New Roman" pitchFamily="18" charset="0"/>
                <a:cs typeface="Times New Roman" pitchFamily="18" charset="0"/>
              </a:rPr>
              <a:t>. 295.9.8 п. 295.9 ст. 295 ПКУ).</a:t>
            </a:r>
            <a:endParaRPr lang="uk-UA" dirty="0">
              <a:latin typeface="Times New Roman" pitchFamily="18" charset="0"/>
              <a:cs typeface="Times New Roman" pitchFamily="18" charset="0"/>
            </a:endParaRPr>
          </a:p>
        </p:txBody>
      </p:sp>
      <p:sp>
        <p:nvSpPr>
          <p:cNvPr id="5" name="Заголовок 4"/>
          <p:cNvSpPr>
            <a:spLocks noGrp="1"/>
          </p:cNvSpPr>
          <p:nvPr>
            <p:ph type="title"/>
          </p:nvPr>
        </p:nvSpPr>
        <p:spPr/>
        <p:txBody>
          <a:bodyPr/>
          <a:lstStyle/>
          <a:p>
            <a:endParaRPr lang="ru-RU" dirty="0"/>
          </a:p>
        </p:txBody>
      </p:sp>
      <p:pic>
        <p:nvPicPr>
          <p:cNvPr id="6"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uk-UA" b="1" dirty="0" smtClean="0"/>
              <a:t> </a:t>
            </a:r>
            <a:endParaRPr lang="uk-UA" dirty="0"/>
          </a:p>
        </p:txBody>
      </p:sp>
      <p:sp>
        <p:nvSpPr>
          <p:cNvPr id="5" name="Прямоугольник 4"/>
          <p:cNvSpPr/>
          <p:nvPr/>
        </p:nvSpPr>
        <p:spPr>
          <a:xfrm>
            <a:off x="467544" y="2060848"/>
            <a:ext cx="8424936" cy="4493538"/>
          </a:xfrm>
          <a:prstGeom prst="rect">
            <a:avLst/>
          </a:prstGeom>
        </p:spPr>
        <p:txBody>
          <a:bodyPr wrap="square">
            <a:spAutoFit/>
          </a:bodyPr>
          <a:lstStyle/>
          <a:p>
            <a:pPr algn="ctr"/>
            <a:r>
              <a:rPr lang="uk-UA" sz="1600" b="1" dirty="0" smtClean="0">
                <a:solidFill>
                  <a:srgbClr val="3333FF"/>
                </a:solidFill>
                <a:latin typeface="Times New Roman" pitchFamily="18" charset="0"/>
                <a:cs typeface="Times New Roman" pitchFamily="18" charset="0"/>
              </a:rPr>
              <a:t>Не можуть бути платниками єдиного податку четвертої групи                                                                                                        (п. 291.5</a:t>
            </a:r>
            <a:r>
              <a:rPr lang="uk-UA" sz="1600" b="1" baseline="30000" dirty="0" smtClean="0">
                <a:solidFill>
                  <a:srgbClr val="3333FF"/>
                </a:solidFill>
                <a:latin typeface="Times New Roman" pitchFamily="18" charset="0"/>
                <a:cs typeface="Times New Roman" pitchFamily="18" charset="0"/>
              </a:rPr>
              <a:t> 1 </a:t>
            </a:r>
            <a:r>
              <a:rPr lang="uk-UA" sz="1600" b="1" dirty="0" smtClean="0">
                <a:solidFill>
                  <a:srgbClr val="3333FF"/>
                </a:solidFill>
                <a:latin typeface="Times New Roman" pitchFamily="18" charset="0"/>
                <a:cs typeface="Times New Roman" pitchFamily="18" charset="0"/>
              </a:rPr>
              <a:t>ст. 291 ПКУ):</a:t>
            </a:r>
            <a:r>
              <a:rPr lang="uk-UA" sz="1200" dirty="0" smtClean="0">
                <a:solidFill>
                  <a:srgbClr val="3333FF"/>
                </a:solidFill>
                <a:latin typeface="Times New Roman" pitchFamily="18" charset="0"/>
                <a:cs typeface="Times New Roman" pitchFamily="18" charset="0"/>
              </a:rPr>
              <a:t> </a:t>
            </a:r>
          </a:p>
          <a:p>
            <a:r>
              <a:rPr lang="uk-UA" sz="1600" dirty="0" smtClean="0">
                <a:latin typeface="Times New Roman" pitchFamily="18" charset="0"/>
                <a:cs typeface="Times New Roman" pitchFamily="18" charset="0"/>
              </a:rPr>
              <a:t>Суб'єкти господарювання, у яких </a:t>
            </a:r>
            <a:r>
              <a:rPr lang="uk-UA" sz="1600" b="1" dirty="0" smtClean="0">
                <a:solidFill>
                  <a:srgbClr val="3333FF"/>
                </a:solidFill>
                <a:latin typeface="Times New Roman" pitchFamily="18" charset="0"/>
                <a:cs typeface="Times New Roman" pitchFamily="18" charset="0"/>
              </a:rPr>
              <a:t>понад 50 відсотків доходу, отриманого від продажу сільськогосподарської продукції власного виробництва та продуктів її переробки, становить дохід від реалізації декоративних рослин</a:t>
            </a:r>
            <a:r>
              <a:rPr lang="uk-UA" sz="1600" dirty="0" smtClean="0">
                <a:latin typeface="Times New Roman" pitchFamily="18" charset="0"/>
                <a:cs typeface="Times New Roman" pitchFamily="18" charset="0"/>
              </a:rPr>
              <a:t>; </a:t>
            </a:r>
          </a:p>
          <a:p>
            <a:r>
              <a:rPr lang="uk-UA" sz="1600" dirty="0" smtClean="0">
                <a:latin typeface="Times New Roman" pitchFamily="18" charset="0"/>
                <a:cs typeface="Times New Roman" pitchFamily="18" charset="0"/>
              </a:rPr>
              <a:t>Суб'єкти господарювання, діяльність яких згідно </a:t>
            </a:r>
            <a:r>
              <a:rPr lang="uk-UA" sz="1600" b="1" dirty="0" smtClean="0">
                <a:solidFill>
                  <a:srgbClr val="3333FF"/>
                </a:solidFill>
                <a:latin typeface="Times New Roman" pitchFamily="18" charset="0"/>
                <a:cs typeface="Times New Roman" pitchFamily="18" charset="0"/>
              </a:rPr>
              <a:t>з КВЕД-2010 </a:t>
            </a:r>
            <a:r>
              <a:rPr lang="uk-UA" sz="1600" dirty="0" smtClean="0">
                <a:latin typeface="Times New Roman" pitchFamily="18" charset="0"/>
                <a:cs typeface="Times New Roman" pitchFamily="18" charset="0"/>
              </a:rPr>
              <a:t>відноситься </a:t>
            </a:r>
            <a:r>
              <a:rPr lang="uk-UA" sz="1600" b="1" dirty="0" smtClean="0">
                <a:solidFill>
                  <a:srgbClr val="3333FF"/>
                </a:solidFill>
                <a:latin typeface="Times New Roman" pitchFamily="18" charset="0"/>
                <a:cs typeface="Times New Roman" pitchFamily="18" charset="0"/>
              </a:rPr>
              <a:t>до класів 01.47 </a:t>
            </a:r>
            <a:r>
              <a:rPr lang="uk-UA" sz="1600" dirty="0" smtClean="0">
                <a:latin typeface="Times New Roman" pitchFamily="18" charset="0"/>
                <a:cs typeface="Times New Roman" pitchFamily="18" charset="0"/>
              </a:rPr>
              <a:t>(розведення свійської птиці), </a:t>
            </a:r>
            <a:r>
              <a:rPr lang="uk-UA" sz="1600" b="1" dirty="0" smtClean="0">
                <a:solidFill>
                  <a:srgbClr val="3333FF"/>
                </a:solidFill>
                <a:latin typeface="Times New Roman" pitchFamily="18" charset="0"/>
                <a:cs typeface="Times New Roman" pitchFamily="18" charset="0"/>
              </a:rPr>
              <a:t>01.49</a:t>
            </a:r>
            <a:r>
              <a:rPr lang="uk-UA" sz="1600" dirty="0" smtClean="0">
                <a:latin typeface="Times New Roman" pitchFamily="18" charset="0"/>
                <a:cs typeface="Times New Roman" pitchFamily="18" charset="0"/>
              </a:rPr>
              <a:t> (в частині розведення та вирощування перепелів і страусів) та </a:t>
            </a:r>
            <a:r>
              <a:rPr lang="uk-UA" sz="1600" b="1" dirty="0" smtClean="0">
                <a:solidFill>
                  <a:srgbClr val="3333FF"/>
                </a:solidFill>
                <a:latin typeface="Times New Roman" pitchFamily="18" charset="0"/>
                <a:cs typeface="Times New Roman" pitchFamily="18" charset="0"/>
              </a:rPr>
              <a:t>10.12</a:t>
            </a:r>
            <a:r>
              <a:rPr lang="uk-UA" sz="1600" dirty="0" smtClean="0">
                <a:latin typeface="Times New Roman" pitchFamily="18" charset="0"/>
                <a:cs typeface="Times New Roman" pitchFamily="18" charset="0"/>
              </a:rPr>
              <a:t> (виробництво м'яса свійської птиці); </a:t>
            </a:r>
          </a:p>
          <a:p>
            <a:r>
              <a:rPr lang="uk-UA" sz="1600" dirty="0" smtClean="0">
                <a:latin typeface="Times New Roman" pitchFamily="18" charset="0"/>
                <a:cs typeface="Times New Roman" pitchFamily="18" charset="0"/>
              </a:rPr>
              <a:t>Суб'єкт господарювання, який </a:t>
            </a:r>
            <a:r>
              <a:rPr lang="uk-UA" sz="1600" b="1" dirty="0" smtClean="0">
                <a:solidFill>
                  <a:srgbClr val="3333FF"/>
                </a:solidFill>
                <a:latin typeface="Times New Roman" pitchFamily="18" charset="0"/>
                <a:cs typeface="Times New Roman" pitchFamily="18" charset="0"/>
              </a:rPr>
              <a:t>станом на 1 січня базового (звітного) року має податковий борг</a:t>
            </a:r>
            <a:r>
              <a:rPr lang="uk-UA" sz="1600" dirty="0" smtClean="0">
                <a:latin typeface="Times New Roman" pitchFamily="18" charset="0"/>
                <a:cs typeface="Times New Roman" pitchFamily="18" charset="0"/>
              </a:rPr>
              <a:t>, за винятком безнадійного податкового боргу, який виник внаслідок дії обставин непереборної сили (форс-мажорних обставин); </a:t>
            </a:r>
          </a:p>
          <a:p>
            <a:r>
              <a:rPr lang="uk-UA" sz="1600" dirty="0" smtClean="0">
                <a:latin typeface="Times New Roman" pitchFamily="18" charset="0"/>
                <a:cs typeface="Times New Roman" pitchFamily="18" charset="0"/>
              </a:rPr>
              <a:t>Суб'єкти господарювання, що провадять діяльність </a:t>
            </a:r>
            <a:r>
              <a:rPr lang="uk-UA" sz="1600" b="1" dirty="0" smtClean="0">
                <a:solidFill>
                  <a:srgbClr val="3333FF"/>
                </a:solidFill>
                <a:latin typeface="Times New Roman" pitchFamily="18" charset="0"/>
                <a:cs typeface="Times New Roman" pitchFamily="18" charset="0"/>
              </a:rPr>
              <a:t>з виробництва підакцизних товарів, крім виноматеріалів виноградних </a:t>
            </a:r>
            <a:r>
              <a:rPr lang="uk-UA" sz="1600" dirty="0" smtClean="0">
                <a:latin typeface="Times New Roman" pitchFamily="18" charset="0"/>
                <a:cs typeface="Times New Roman" pitchFamily="18" charset="0"/>
              </a:rPr>
              <a:t>(коди згідно з УКТ </a:t>
            </a:r>
            <a:r>
              <a:rPr lang="uk-UA" sz="1600" dirty="0" err="1" smtClean="0">
                <a:latin typeface="Times New Roman" pitchFamily="18" charset="0"/>
                <a:cs typeface="Times New Roman" pitchFamily="18" charset="0"/>
              </a:rPr>
              <a:t>ЗЕД</a:t>
            </a:r>
            <a:r>
              <a:rPr lang="uk-UA" sz="1600" dirty="0" smtClean="0">
                <a:latin typeface="Times New Roman" pitchFamily="18" charset="0"/>
                <a:cs typeface="Times New Roman" pitchFamily="18" charset="0"/>
              </a:rPr>
              <a:t> 2204 29 - 2204 30), а також крім електричної енергії, виробленої кваліфікованими </a:t>
            </a:r>
            <a:r>
              <a:rPr lang="uk-UA" sz="1600" dirty="0" err="1" smtClean="0">
                <a:latin typeface="Times New Roman" pitchFamily="18" charset="0"/>
                <a:cs typeface="Times New Roman" pitchFamily="18" charset="0"/>
              </a:rPr>
              <a:t>когенераційними</a:t>
            </a:r>
            <a:r>
              <a:rPr lang="uk-UA" sz="1600" dirty="0" smtClean="0">
                <a:latin typeface="Times New Roman" pitchFamily="18" charset="0"/>
                <a:cs typeface="Times New Roman" pitchFamily="18" charset="0"/>
              </a:rPr>
              <a:t> установками та/або з відновлюваних джерел енергії (за умови, що дохід від реалізації такої енергії не перевищує 25 відсотків доходу від реалізації продукції (товарів, робіт, послуг) такого суб'єкта господарювання);</a:t>
            </a:r>
          </a:p>
          <a:p>
            <a:r>
              <a:rPr lang="uk-UA" sz="1400" dirty="0" smtClean="0"/>
              <a:t> </a:t>
            </a:r>
            <a:endParaRPr lang="uk-UA" sz="1400" dirty="0"/>
          </a:p>
        </p:txBody>
      </p:sp>
      <p:sp>
        <p:nvSpPr>
          <p:cNvPr id="6" name="Заголовок 5"/>
          <p:cNvSpPr>
            <a:spLocks noGrp="1"/>
          </p:cNvSpPr>
          <p:nvPr>
            <p:ph type="title"/>
          </p:nvPr>
        </p:nvSpPr>
        <p:spPr/>
        <p:txBody>
          <a:bodyPr/>
          <a:lstStyle/>
          <a:p>
            <a:endParaRPr lang="ru-RU"/>
          </a:p>
        </p:txBody>
      </p:sp>
      <p:pic>
        <p:nvPicPr>
          <p:cNvPr id="7"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uk-UA" b="1" dirty="0" smtClean="0"/>
              <a:t> </a:t>
            </a:r>
            <a:endParaRPr lang="uk-UA" dirty="0"/>
          </a:p>
        </p:txBody>
      </p:sp>
      <p:sp>
        <p:nvSpPr>
          <p:cNvPr id="5" name="Прямоугольник 4"/>
          <p:cNvSpPr/>
          <p:nvPr/>
        </p:nvSpPr>
        <p:spPr>
          <a:xfrm>
            <a:off x="467544" y="2060848"/>
            <a:ext cx="8424936" cy="3108543"/>
          </a:xfrm>
          <a:prstGeom prst="rect">
            <a:avLst/>
          </a:prstGeom>
        </p:spPr>
        <p:txBody>
          <a:bodyPr wrap="square">
            <a:spAutoFit/>
          </a:bodyPr>
          <a:lstStyle/>
          <a:p>
            <a:pPr algn="ctr"/>
            <a:r>
              <a:rPr lang="uk-UA" sz="2800" b="1" dirty="0" smtClean="0">
                <a:solidFill>
                  <a:srgbClr val="3333FF"/>
                </a:solidFill>
                <a:latin typeface="Times New Roman" pitchFamily="18" charset="0"/>
                <a:cs typeface="Times New Roman" pitchFamily="18" charset="0"/>
              </a:rPr>
              <a:t>Реєстрація платника єдиного податку четвертої групи (юридичної особи) </a:t>
            </a:r>
            <a:r>
              <a:rPr lang="uk-UA" sz="2800" b="1" dirty="0" smtClean="0">
                <a:latin typeface="Times New Roman" pitchFamily="18" charset="0"/>
                <a:cs typeface="Times New Roman" pitchFamily="18" charset="0"/>
              </a:rPr>
              <a:t>                                              є безстроковою та може бути анульована</a:t>
            </a:r>
            <a:r>
              <a:rPr lang="uk-UA" sz="2800" dirty="0" smtClean="0">
                <a:latin typeface="Times New Roman" pitchFamily="18" charset="0"/>
                <a:cs typeface="Times New Roman" pitchFamily="18" charset="0"/>
              </a:rPr>
              <a:t> шляхом виключення з реєстру платників єдиного податку</a:t>
            </a:r>
            <a:r>
              <a:rPr lang="uk-UA" sz="2800" b="1" dirty="0" smtClean="0">
                <a:latin typeface="Times New Roman" pitchFamily="18" charset="0"/>
                <a:cs typeface="Times New Roman" pitchFamily="18" charset="0"/>
              </a:rPr>
              <a:t> четвертої групи </a:t>
            </a:r>
            <a:r>
              <a:rPr lang="uk-UA" sz="2800" dirty="0" smtClean="0">
                <a:latin typeface="Times New Roman" pitchFamily="18" charset="0"/>
                <a:cs typeface="Times New Roman" pitchFamily="18" charset="0"/>
              </a:rPr>
              <a:t>за рішенням </a:t>
            </a:r>
            <a:r>
              <a:rPr lang="uk-UA" sz="2800" b="1" dirty="0" smtClean="0">
                <a:latin typeface="Times New Roman" pitchFamily="18" charset="0"/>
                <a:cs typeface="Times New Roman" pitchFamily="18" charset="0"/>
              </a:rPr>
              <a:t>контролюючого органу у випадках, визначених                                           </a:t>
            </a:r>
            <a:r>
              <a:rPr lang="uk-UA" sz="2800" b="1" dirty="0" smtClean="0">
                <a:solidFill>
                  <a:srgbClr val="008E40"/>
                </a:solidFill>
                <a:latin typeface="Times New Roman" pitchFamily="18" charset="0"/>
                <a:cs typeface="Times New Roman" pitchFamily="18" charset="0"/>
              </a:rPr>
              <a:t>пп. 299.10 ст. 299 ПКУ</a:t>
            </a:r>
            <a:endParaRPr lang="uk-UA" sz="2800" b="1" dirty="0">
              <a:solidFill>
                <a:srgbClr val="008E40"/>
              </a:solidFill>
              <a:latin typeface="Times New Roman" pitchFamily="18" charset="0"/>
              <a:cs typeface="Times New Roman" pitchFamily="18" charset="0"/>
            </a:endParaRPr>
          </a:p>
        </p:txBody>
      </p:sp>
      <p:sp>
        <p:nvSpPr>
          <p:cNvPr id="6" name="Заголовок 5"/>
          <p:cNvSpPr>
            <a:spLocks noGrp="1"/>
          </p:cNvSpPr>
          <p:nvPr>
            <p:ph type="title"/>
          </p:nvPr>
        </p:nvSpPr>
        <p:spPr/>
        <p:txBody>
          <a:bodyPr/>
          <a:lstStyle/>
          <a:p>
            <a:endParaRPr lang="ru-RU"/>
          </a:p>
        </p:txBody>
      </p:sp>
      <p:pic>
        <p:nvPicPr>
          <p:cNvPr id="7"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uk-UA" b="1" dirty="0" smtClean="0"/>
              <a:t> </a:t>
            </a:r>
            <a:endParaRPr lang="uk-UA" dirty="0"/>
          </a:p>
        </p:txBody>
      </p:sp>
      <p:sp>
        <p:nvSpPr>
          <p:cNvPr id="5" name="Прямоугольник 4"/>
          <p:cNvSpPr/>
          <p:nvPr/>
        </p:nvSpPr>
        <p:spPr>
          <a:xfrm>
            <a:off x="467544" y="2060848"/>
            <a:ext cx="8424936" cy="2677656"/>
          </a:xfrm>
          <a:prstGeom prst="rect">
            <a:avLst/>
          </a:prstGeom>
        </p:spPr>
        <p:txBody>
          <a:bodyPr wrap="square">
            <a:spAutoFit/>
          </a:bodyPr>
          <a:lstStyle/>
          <a:p>
            <a:pPr algn="ctr"/>
            <a:r>
              <a:rPr lang="uk-UA" sz="2800" b="1" dirty="0" smtClean="0">
                <a:solidFill>
                  <a:srgbClr val="3333FF"/>
                </a:solidFill>
                <a:latin typeface="Times New Roman" pitchFamily="18" charset="0"/>
                <a:cs typeface="Times New Roman" pitchFamily="18" charset="0"/>
              </a:rPr>
              <a:t>Порядок обрання або переходу на спрощену систему оподаткування                                                         </a:t>
            </a:r>
            <a:r>
              <a:rPr lang="uk-UA" sz="2800" b="1" dirty="0" smtClean="0">
                <a:latin typeface="Times New Roman" pitchFamily="18" charset="0"/>
                <a:cs typeface="Times New Roman" pitchFamily="18" charset="0"/>
              </a:rPr>
              <a:t>або відмови від спрощеної системи оподаткування платниками єдиного податку четвертої групи</a:t>
            </a:r>
            <a:r>
              <a:rPr lang="uk-UA" sz="2800" dirty="0" smtClean="0">
                <a:latin typeface="Times New Roman" pitchFamily="18" charset="0"/>
                <a:cs typeface="Times New Roman" pitchFamily="18" charset="0"/>
              </a:rPr>
              <a:t> здійснюється відповідно до                                                 </a:t>
            </a:r>
            <a:r>
              <a:rPr lang="uk-UA" sz="2800" b="1" dirty="0" err="1" smtClean="0">
                <a:solidFill>
                  <a:srgbClr val="008E40"/>
                </a:solidFill>
                <a:latin typeface="Times New Roman" pitchFamily="18" charset="0"/>
                <a:cs typeface="Times New Roman" pitchFamily="18" charset="0"/>
              </a:rPr>
              <a:t>п.п</a:t>
            </a:r>
            <a:r>
              <a:rPr lang="uk-UA" sz="2800" b="1" dirty="0" smtClean="0">
                <a:solidFill>
                  <a:srgbClr val="008E40"/>
                </a:solidFill>
                <a:latin typeface="Times New Roman" pitchFamily="18" charset="0"/>
                <a:cs typeface="Times New Roman" pitchFamily="18" charset="0"/>
              </a:rPr>
              <a:t>. 298.8.1 - 298.8.9 ст. 298  ПКУ</a:t>
            </a:r>
            <a:endParaRPr lang="uk-UA" sz="2800" b="1" dirty="0">
              <a:solidFill>
                <a:srgbClr val="008E40"/>
              </a:solidFill>
              <a:latin typeface="Times New Roman" pitchFamily="18" charset="0"/>
              <a:cs typeface="Times New Roman" pitchFamily="18" charset="0"/>
            </a:endParaRPr>
          </a:p>
        </p:txBody>
      </p:sp>
      <p:sp>
        <p:nvSpPr>
          <p:cNvPr id="6" name="Заголовок 5"/>
          <p:cNvSpPr>
            <a:spLocks noGrp="1"/>
          </p:cNvSpPr>
          <p:nvPr>
            <p:ph type="title"/>
          </p:nvPr>
        </p:nvSpPr>
        <p:spPr/>
        <p:txBody>
          <a:bodyPr/>
          <a:lstStyle/>
          <a:p>
            <a:endParaRPr lang="ru-RU"/>
          </a:p>
        </p:txBody>
      </p:sp>
      <p:pic>
        <p:nvPicPr>
          <p:cNvPr id="7"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uk-UA" b="1" dirty="0" smtClean="0"/>
              <a:t> </a:t>
            </a:r>
            <a:endParaRPr lang="uk-UA" dirty="0"/>
          </a:p>
        </p:txBody>
      </p:sp>
      <p:sp>
        <p:nvSpPr>
          <p:cNvPr id="5" name="Прямоугольник 4"/>
          <p:cNvSpPr/>
          <p:nvPr/>
        </p:nvSpPr>
        <p:spPr>
          <a:xfrm>
            <a:off x="467544" y="2060848"/>
            <a:ext cx="8424936" cy="3539430"/>
          </a:xfrm>
          <a:prstGeom prst="rect">
            <a:avLst/>
          </a:prstGeom>
        </p:spPr>
        <p:txBody>
          <a:bodyPr wrap="square">
            <a:spAutoFit/>
          </a:bodyPr>
          <a:lstStyle/>
          <a:p>
            <a:pPr algn="ctr"/>
            <a:r>
              <a:rPr lang="uk-UA" sz="2800" b="1" dirty="0" smtClean="0">
                <a:solidFill>
                  <a:srgbClr val="00B050"/>
                </a:solidFill>
                <a:latin typeface="Times New Roman" pitchFamily="18" charset="0"/>
                <a:cs typeface="Times New Roman" pitchFamily="18" charset="0"/>
              </a:rPr>
              <a:t>Платник єдиного податку четвертої групи може відмовитись від спрощеної системи, а саме: </a:t>
            </a:r>
            <a:endParaRPr lang="uk-UA" sz="2800" dirty="0" smtClean="0">
              <a:solidFill>
                <a:srgbClr val="00B050"/>
              </a:solidFill>
              <a:latin typeface="Times New Roman" pitchFamily="18" charset="0"/>
              <a:cs typeface="Times New Roman" pitchFamily="18" charset="0"/>
            </a:endParaRPr>
          </a:p>
          <a:p>
            <a:pPr algn="ctr"/>
            <a:r>
              <a:rPr lang="uk-UA" sz="2800" b="1" dirty="0" smtClean="0">
                <a:solidFill>
                  <a:srgbClr val="3333FF"/>
                </a:solidFill>
                <a:latin typeface="Times New Roman" pitchFamily="18" charset="0"/>
                <a:cs typeface="Times New Roman" pitchFamily="18" charset="0"/>
              </a:rPr>
              <a:t>подання платником податку заяви щодо відмови</a:t>
            </a:r>
            <a:r>
              <a:rPr lang="uk-UA" sz="2800" i="1" dirty="0" smtClean="0">
                <a:solidFill>
                  <a:srgbClr val="3333FF"/>
                </a:solidFill>
                <a:latin typeface="Times New Roman" pitchFamily="18" charset="0"/>
                <a:cs typeface="Times New Roman" pitchFamily="18" charset="0"/>
              </a:rPr>
              <a:t> </a:t>
            </a:r>
            <a:r>
              <a:rPr lang="uk-UA" sz="2800" dirty="0" smtClean="0">
                <a:latin typeface="Times New Roman" pitchFamily="18" charset="0"/>
                <a:cs typeface="Times New Roman" pitchFamily="18" charset="0"/>
              </a:rPr>
              <a:t>від застосування спрощеної системи оподаткування у зв’язку з переходом на сплату інших податків і зборів, визначених ПКУ, – в останній день календарного кварталу, в якому подано таку заяву                                    </a:t>
            </a:r>
            <a:r>
              <a:rPr lang="uk-UA" sz="2800" b="1" dirty="0" smtClean="0">
                <a:solidFill>
                  <a:srgbClr val="008E40"/>
                </a:solidFill>
                <a:latin typeface="Times New Roman" pitchFamily="18" charset="0"/>
                <a:cs typeface="Times New Roman" pitchFamily="18" charset="0"/>
              </a:rPr>
              <a:t>(</a:t>
            </a:r>
            <a:r>
              <a:rPr lang="uk-UA" sz="2800" b="1" dirty="0" err="1" smtClean="0">
                <a:solidFill>
                  <a:srgbClr val="008E40"/>
                </a:solidFill>
                <a:latin typeface="Times New Roman" pitchFamily="18" charset="0"/>
                <a:cs typeface="Times New Roman" pitchFamily="18" charset="0"/>
              </a:rPr>
              <a:t>п.п</a:t>
            </a:r>
            <a:r>
              <a:rPr lang="uk-UA" sz="2800" b="1" dirty="0" smtClean="0">
                <a:solidFill>
                  <a:srgbClr val="008E40"/>
                </a:solidFill>
                <a:latin typeface="Times New Roman" pitchFamily="18" charset="0"/>
                <a:cs typeface="Times New Roman" pitchFamily="18" charset="0"/>
              </a:rPr>
              <a:t>. 1 п. 299.10 ст. 299 ПКУ)</a:t>
            </a:r>
            <a:endParaRPr lang="uk-UA" sz="2800" b="1" dirty="0">
              <a:solidFill>
                <a:srgbClr val="008E40"/>
              </a:solidFill>
              <a:latin typeface="Times New Roman" pitchFamily="18" charset="0"/>
              <a:cs typeface="Times New Roman" pitchFamily="18" charset="0"/>
            </a:endParaRPr>
          </a:p>
        </p:txBody>
      </p:sp>
      <p:sp>
        <p:nvSpPr>
          <p:cNvPr id="6" name="Заголовок 5"/>
          <p:cNvSpPr>
            <a:spLocks noGrp="1"/>
          </p:cNvSpPr>
          <p:nvPr>
            <p:ph type="title"/>
          </p:nvPr>
        </p:nvSpPr>
        <p:spPr/>
        <p:txBody>
          <a:bodyPr/>
          <a:lstStyle/>
          <a:p>
            <a:endParaRPr lang="ru-RU"/>
          </a:p>
        </p:txBody>
      </p:sp>
      <p:pic>
        <p:nvPicPr>
          <p:cNvPr id="7"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uk-UA" b="1" dirty="0" smtClean="0"/>
              <a:t> </a:t>
            </a:r>
            <a:endParaRPr lang="uk-UA" dirty="0"/>
          </a:p>
        </p:txBody>
      </p:sp>
      <p:sp>
        <p:nvSpPr>
          <p:cNvPr id="5" name="Прямоугольник 4"/>
          <p:cNvSpPr/>
          <p:nvPr/>
        </p:nvSpPr>
        <p:spPr>
          <a:xfrm>
            <a:off x="467544" y="2060848"/>
            <a:ext cx="8424936" cy="2677656"/>
          </a:xfrm>
          <a:prstGeom prst="rect">
            <a:avLst/>
          </a:prstGeom>
        </p:spPr>
        <p:txBody>
          <a:bodyPr wrap="square">
            <a:spAutoFit/>
          </a:bodyPr>
          <a:lstStyle/>
          <a:p>
            <a:pPr algn="ctr"/>
            <a:r>
              <a:rPr lang="uk-UA" sz="2800" b="1" dirty="0" smtClean="0">
                <a:solidFill>
                  <a:srgbClr val="3333FF"/>
                </a:solidFill>
                <a:latin typeface="Times New Roman" pitchFamily="18" charset="0"/>
                <a:cs typeface="Times New Roman" pitchFamily="18" charset="0"/>
              </a:rPr>
              <a:t>припинення юридичної особи (крім перетворення</a:t>
            </a:r>
            <a:r>
              <a:rPr lang="uk-UA" sz="2800" dirty="0" smtClean="0">
                <a:solidFill>
                  <a:srgbClr val="3333FF"/>
                </a:solidFill>
                <a:latin typeface="Times New Roman" pitchFamily="18" charset="0"/>
                <a:cs typeface="Times New Roman" pitchFamily="18" charset="0"/>
              </a:rPr>
              <a:t>) </a:t>
            </a:r>
            <a:r>
              <a:rPr lang="uk-UA" sz="2800" dirty="0" smtClean="0">
                <a:latin typeface="Times New Roman" pitchFamily="18" charset="0"/>
                <a:cs typeface="Times New Roman" pitchFamily="18" charset="0"/>
              </a:rPr>
              <a:t>відповідно до закону – в день отримання відповідним контролюючим органом від державного реєстратора повідомлення про проведення державної реєстрації такого припинення                                                               </a:t>
            </a:r>
            <a:r>
              <a:rPr lang="uk-UA" sz="2800" b="1" dirty="0" smtClean="0">
                <a:solidFill>
                  <a:srgbClr val="008E40"/>
                </a:solidFill>
                <a:latin typeface="Times New Roman" pitchFamily="18" charset="0"/>
                <a:cs typeface="Times New Roman" pitchFamily="18" charset="0"/>
              </a:rPr>
              <a:t>(</a:t>
            </a:r>
            <a:r>
              <a:rPr lang="uk-UA" sz="2800" b="1" dirty="0" err="1" smtClean="0">
                <a:solidFill>
                  <a:srgbClr val="008E40"/>
                </a:solidFill>
                <a:latin typeface="Times New Roman" pitchFamily="18" charset="0"/>
                <a:cs typeface="Times New Roman" pitchFamily="18" charset="0"/>
              </a:rPr>
              <a:t>п.п</a:t>
            </a:r>
            <a:r>
              <a:rPr lang="uk-UA" sz="2800" b="1" dirty="0" smtClean="0">
                <a:solidFill>
                  <a:srgbClr val="008E40"/>
                </a:solidFill>
                <a:latin typeface="Times New Roman" pitchFamily="18" charset="0"/>
                <a:cs typeface="Times New Roman" pitchFamily="18" charset="0"/>
              </a:rPr>
              <a:t>. 2 п. 299.10 ст. 299 ПКУ)</a:t>
            </a:r>
            <a:endParaRPr lang="uk-UA" sz="2800" b="1" dirty="0">
              <a:solidFill>
                <a:srgbClr val="008E40"/>
              </a:solidFill>
              <a:latin typeface="Times New Roman" pitchFamily="18" charset="0"/>
              <a:cs typeface="Times New Roman" pitchFamily="18" charset="0"/>
            </a:endParaRPr>
          </a:p>
        </p:txBody>
      </p:sp>
      <p:sp>
        <p:nvSpPr>
          <p:cNvPr id="6" name="Заголовок 5"/>
          <p:cNvSpPr>
            <a:spLocks noGrp="1"/>
          </p:cNvSpPr>
          <p:nvPr>
            <p:ph type="title"/>
          </p:nvPr>
        </p:nvSpPr>
        <p:spPr/>
        <p:txBody>
          <a:bodyPr/>
          <a:lstStyle/>
          <a:p>
            <a:endParaRPr lang="ru-RU"/>
          </a:p>
        </p:txBody>
      </p:sp>
      <p:pic>
        <p:nvPicPr>
          <p:cNvPr id="7"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67544" y="1268760"/>
            <a:ext cx="8424936" cy="4320480"/>
          </a:xfrm>
        </p:spPr>
        <p:txBody>
          <a:bodyPr>
            <a:noAutofit/>
          </a:bodyPr>
          <a:lstStyle/>
          <a:p>
            <a:r>
              <a:rPr lang="uk-UA" sz="2600" b="1" dirty="0" smtClean="0">
                <a:solidFill>
                  <a:srgbClr val="3333FF"/>
                </a:solidFill>
                <a:latin typeface="Times New Roman" pitchFamily="18" charset="0"/>
                <a:cs typeface="Times New Roman" pitchFamily="18" charset="0"/>
              </a:rPr>
              <a:t> </a:t>
            </a:r>
            <a:r>
              <a:rPr lang="uk-UA" sz="2400" b="1" dirty="0" smtClean="0">
                <a:solidFill>
                  <a:srgbClr val="3333FF"/>
                </a:solidFill>
                <a:latin typeface="Times New Roman" pitchFamily="18" charset="0"/>
                <a:cs typeface="Times New Roman" pitchFamily="18" charset="0"/>
              </a:rPr>
              <a:t>Платником єдиного податку четвертої групи</a:t>
            </a:r>
            <a:r>
              <a:rPr lang="uk-UA" sz="2400" dirty="0" smtClean="0">
                <a:solidFill>
                  <a:schemeClr val="tx1"/>
                </a:solidFill>
                <a:latin typeface="Times New Roman" pitchFamily="18" charset="0"/>
                <a:cs typeface="Times New Roman" pitchFamily="18" charset="0"/>
              </a:rPr>
              <a:t>                        може бути сільськогосподарський товаровиробник – незалежно від організаційно-правової форми у якого частка </a:t>
            </a:r>
            <a:r>
              <a:rPr lang="uk-UA" sz="2400" dirty="0" err="1" smtClean="0">
                <a:solidFill>
                  <a:schemeClr val="tx1"/>
                </a:solidFill>
                <a:latin typeface="Times New Roman" pitchFamily="18" charset="0"/>
                <a:cs typeface="Times New Roman" pitchFamily="18" charset="0"/>
              </a:rPr>
              <a:t>сільгосптоваровиробництва</a:t>
            </a:r>
            <a:r>
              <a:rPr lang="uk-UA" sz="2400" dirty="0" smtClean="0">
                <a:solidFill>
                  <a:schemeClr val="tx1"/>
                </a:solidFill>
                <a:latin typeface="Times New Roman" pitchFamily="18" charset="0"/>
                <a:cs typeface="Times New Roman" pitchFamily="18" charset="0"/>
              </a:rPr>
              <a:t> за попередній податковий (звітний) рік дорівнює або </a:t>
            </a:r>
            <a:r>
              <a:rPr lang="uk-UA" sz="2400" b="1" i="1" u="sng" dirty="0" smtClean="0">
                <a:solidFill>
                  <a:srgbClr val="3333FF"/>
                </a:solidFill>
                <a:latin typeface="Times New Roman" pitchFamily="18" charset="0"/>
                <a:cs typeface="Times New Roman" pitchFamily="18" charset="0"/>
              </a:rPr>
              <a:t>перевищує 75 %</a:t>
            </a:r>
            <a:r>
              <a:rPr lang="uk-UA" sz="2400" b="1" u="sng" dirty="0" smtClean="0">
                <a:solidFill>
                  <a:srgbClr val="3333FF"/>
                </a:solidFill>
                <a:latin typeface="Times New Roman" pitchFamily="18" charset="0"/>
                <a:cs typeface="Times New Roman" pitchFamily="18" charset="0"/>
              </a:rPr>
              <a:t> </a:t>
            </a:r>
            <a:r>
              <a:rPr lang="uk-UA" sz="2400" dirty="0" smtClean="0">
                <a:solidFill>
                  <a:schemeClr val="tx1"/>
                </a:solidFill>
                <a:latin typeface="Times New Roman" pitchFamily="18" charset="0"/>
                <a:cs typeface="Times New Roman" pitchFamily="18" charset="0"/>
              </a:rPr>
              <a:t>та який має у власності чи оренді сільськогосподарські угіддя та/або землі водного фонду                                                                                     </a:t>
            </a:r>
            <a:r>
              <a:rPr lang="uk-UA" sz="2400" b="1" dirty="0" smtClean="0">
                <a:solidFill>
                  <a:srgbClr val="008E40"/>
                </a:solidFill>
                <a:latin typeface="Times New Roman" pitchFamily="18" charset="0"/>
                <a:cs typeface="Times New Roman" pitchFamily="18" charset="0"/>
              </a:rPr>
              <a:t>(</a:t>
            </a:r>
            <a:r>
              <a:rPr lang="uk-UA" sz="2400" b="1" dirty="0" err="1" smtClean="0">
                <a:solidFill>
                  <a:srgbClr val="008E40"/>
                </a:solidFill>
                <a:latin typeface="Times New Roman" pitchFamily="18" charset="0"/>
                <a:cs typeface="Times New Roman" pitchFamily="18" charset="0"/>
              </a:rPr>
              <a:t>п.п</a:t>
            </a:r>
            <a:r>
              <a:rPr lang="uk-UA" sz="2400" b="1" dirty="0" smtClean="0">
                <a:solidFill>
                  <a:srgbClr val="008E40"/>
                </a:solidFill>
                <a:latin typeface="Times New Roman" pitchFamily="18" charset="0"/>
                <a:cs typeface="Times New Roman" pitchFamily="18" charset="0"/>
              </a:rPr>
              <a:t>. 291.4.4, п. 291.4, ст. 291. Податкового кодексу України від 02 грудня 2010 року № 2755-VI (далі – ПКУ) </a:t>
            </a:r>
            <a:endParaRPr lang="uk-UA" sz="2400" b="1" dirty="0">
              <a:solidFill>
                <a:srgbClr val="008E40"/>
              </a:solidFill>
              <a:latin typeface="Times New Roman" pitchFamily="18" charset="0"/>
              <a:cs typeface="Times New Roman" pitchFamily="18" charset="0"/>
            </a:endParaRPr>
          </a:p>
        </p:txBody>
      </p:sp>
      <p:sp>
        <p:nvSpPr>
          <p:cNvPr id="8" name="Заголовок 1"/>
          <p:cNvSpPr txBox="1">
            <a:spLocks/>
          </p:cNvSpPr>
          <p:nvPr/>
        </p:nvSpPr>
        <p:spPr>
          <a:xfrm>
            <a:off x="395536" y="1844824"/>
            <a:ext cx="8748464" cy="3744416"/>
          </a:xfrm>
          <a:prstGeom prst="rect">
            <a:avLst/>
          </a:prstGeom>
        </p:spPr>
        <p:txBody>
          <a:bodyPr vert="horz" lIns="91440" tIns="45720" rIns="91440" bIns="45720" rtlCol="0" anchor="ctr">
            <a:normAutofit/>
          </a:bodyPr>
          <a:lstStyle/>
          <a:p>
            <a:pPr lvl="0" algn="ctr">
              <a:spcBef>
                <a:spcPct val="0"/>
              </a:spcBef>
              <a:defRPr/>
            </a:pPr>
            <a:endParaRPr kumimoji="0" lang="ru-RU" sz="2800" b="0" i="0" u="none" strike="noStrike" kern="1200" cap="none" spc="0" normalizeH="0" baseline="0" noProof="0" dirty="0" smtClean="0">
              <a:ln>
                <a:noFill/>
              </a:ln>
              <a:solidFill>
                <a:srgbClr val="0070C0"/>
              </a:solidFill>
              <a:effectLst/>
              <a:uLnTx/>
              <a:uFillTx/>
              <a:latin typeface="e-Ukraine" pitchFamily="50" charset="-52"/>
              <a:ea typeface="+mj-ea"/>
              <a:cs typeface="+mj-cs"/>
            </a:endParaRPr>
          </a:p>
        </p:txBody>
      </p:sp>
      <p:sp>
        <p:nvSpPr>
          <p:cNvPr id="9" name="Олексій Любченко…"/>
          <p:cNvSpPr txBox="1"/>
          <p:nvPr/>
        </p:nvSpPr>
        <p:spPr>
          <a:xfrm>
            <a:off x="6012160" y="5974735"/>
            <a:ext cx="2952328" cy="2587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l">
              <a:lnSpc>
                <a:spcPct val="110000"/>
              </a:lnSpc>
              <a:defRPr sz="2000">
                <a:solidFill>
                  <a:srgbClr val="000000"/>
                </a:solidFill>
                <a:latin typeface="e-Ukraine Regular"/>
                <a:ea typeface="e-Ukraine Regular"/>
                <a:cs typeface="e-Ukraine Regular"/>
                <a:sym typeface="e-Ukraine Regular"/>
              </a:defRPr>
            </a:pPr>
            <a:endParaRPr sz="1000" dirty="0"/>
          </a:p>
        </p:txBody>
      </p:sp>
      <p:pic>
        <p:nvPicPr>
          <p:cNvPr id="10"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algn="ctr"/>
            <a:r>
              <a:rPr lang="uk-UA" dirty="0" smtClean="0">
                <a:latin typeface="Times New Roman" pitchFamily="18" charset="0"/>
                <a:cs typeface="Times New Roman" pitchFamily="18" charset="0"/>
              </a:rPr>
              <a:t>якщо у податковому (звітному) році </a:t>
            </a:r>
            <a:r>
              <a:rPr lang="uk-UA" b="1" dirty="0" smtClean="0">
                <a:solidFill>
                  <a:srgbClr val="3333FF"/>
                </a:solidFill>
                <a:latin typeface="Times New Roman" pitchFamily="18" charset="0"/>
                <a:cs typeface="Times New Roman" pitchFamily="18" charset="0"/>
              </a:rPr>
              <a:t>частка сільськогосподарського </a:t>
            </a:r>
            <a:r>
              <a:rPr lang="uk-UA" b="1" dirty="0" err="1" smtClean="0">
                <a:solidFill>
                  <a:srgbClr val="3333FF"/>
                </a:solidFill>
                <a:latin typeface="Times New Roman" pitchFamily="18" charset="0"/>
                <a:cs typeface="Times New Roman" pitchFamily="18" charset="0"/>
              </a:rPr>
              <a:t>товаровиробництва</a:t>
            </a:r>
            <a:r>
              <a:rPr lang="uk-UA" dirty="0" smtClean="0">
                <a:latin typeface="Times New Roman" pitchFamily="18" charset="0"/>
                <a:cs typeface="Times New Roman" pitchFamily="18" charset="0"/>
              </a:rPr>
              <a:t> юридичної особи платника єдиного податку четвертої групи </a:t>
            </a:r>
            <a:r>
              <a:rPr lang="uk-UA" b="1" dirty="0" smtClean="0">
                <a:solidFill>
                  <a:srgbClr val="3333FF"/>
                </a:solidFill>
                <a:latin typeface="Times New Roman" pitchFamily="18" charset="0"/>
                <a:cs typeface="Times New Roman" pitchFamily="18" charset="0"/>
              </a:rPr>
              <a:t>становить менш як 75 відсотків                    </a:t>
            </a:r>
            <a:r>
              <a:rPr lang="uk-UA" dirty="0" smtClean="0">
                <a:solidFill>
                  <a:srgbClr val="3333FF"/>
                </a:solidFill>
                <a:latin typeface="Times New Roman" pitchFamily="18" charset="0"/>
                <a:cs typeface="Times New Roman" pitchFamily="18" charset="0"/>
              </a:rPr>
              <a:t> </a:t>
            </a:r>
            <a:r>
              <a:rPr lang="uk-UA" b="1" dirty="0" smtClean="0">
                <a:solidFill>
                  <a:srgbClr val="008E40"/>
                </a:solidFill>
                <a:latin typeface="Times New Roman" pitchFamily="18" charset="0"/>
                <a:cs typeface="Times New Roman" pitchFamily="18" charset="0"/>
              </a:rPr>
              <a:t>(</a:t>
            </a:r>
            <a:r>
              <a:rPr lang="uk-UA" b="1" dirty="0" err="1" smtClean="0">
                <a:solidFill>
                  <a:srgbClr val="008E40"/>
                </a:solidFill>
                <a:latin typeface="Times New Roman" pitchFamily="18" charset="0"/>
                <a:cs typeface="Times New Roman" pitchFamily="18" charset="0"/>
              </a:rPr>
              <a:t>п.п</a:t>
            </a:r>
            <a:r>
              <a:rPr lang="uk-UA" b="1" dirty="0" smtClean="0">
                <a:solidFill>
                  <a:srgbClr val="008E40"/>
                </a:solidFill>
                <a:latin typeface="Times New Roman" pitchFamily="18" charset="0"/>
                <a:cs typeface="Times New Roman" pitchFamily="18" charset="0"/>
              </a:rPr>
              <a:t>. 4 п. 299.10 ст. 299 ПКУ).</a:t>
            </a:r>
            <a:endParaRPr lang="uk-UA" b="1" dirty="0">
              <a:solidFill>
                <a:srgbClr val="008E40"/>
              </a:solidFill>
              <a:latin typeface="Times New Roman" pitchFamily="18" charset="0"/>
              <a:cs typeface="Times New Roman" pitchFamily="18" charset="0"/>
            </a:endParaRPr>
          </a:p>
        </p:txBody>
      </p:sp>
      <p:sp>
        <p:nvSpPr>
          <p:cNvPr id="4" name="Заголовок 3"/>
          <p:cNvSpPr>
            <a:spLocks noGrp="1"/>
          </p:cNvSpPr>
          <p:nvPr>
            <p:ph type="title"/>
          </p:nvPr>
        </p:nvSpPr>
        <p:spPr/>
        <p:txBody>
          <a:bodyPr/>
          <a:lstStyle/>
          <a:p>
            <a:endParaRPr lang="ru-RU"/>
          </a:p>
        </p:txBody>
      </p:sp>
      <p:pic>
        <p:nvPicPr>
          <p:cNvPr id="6"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algn="ctr"/>
            <a:r>
              <a:rPr lang="uk-UA" b="1" dirty="0" smtClean="0">
                <a:latin typeface="Times New Roman" pitchFamily="18" charset="0"/>
                <a:cs typeface="Times New Roman" pitchFamily="18" charset="0"/>
              </a:rPr>
              <a:t>якщо платником єдиного податку четвертої групи </a:t>
            </a:r>
            <a:r>
              <a:rPr lang="uk-UA" b="1" dirty="0" smtClean="0">
                <a:solidFill>
                  <a:srgbClr val="3333FF"/>
                </a:solidFill>
                <a:latin typeface="Times New Roman" pitchFamily="18" charset="0"/>
                <a:cs typeface="Times New Roman" pitchFamily="18" charset="0"/>
              </a:rPr>
              <a:t>не подано податкову звітність</a:t>
            </a:r>
            <a:r>
              <a:rPr lang="uk-UA" dirty="0" smtClean="0">
                <a:latin typeface="Times New Roman" pitchFamily="18" charset="0"/>
                <a:cs typeface="Times New Roman" pitchFamily="18" charset="0"/>
              </a:rPr>
              <a:t>, передбачену                                              </a:t>
            </a:r>
            <a:r>
              <a:rPr lang="uk-UA" b="1" dirty="0" err="1" smtClean="0">
                <a:solidFill>
                  <a:srgbClr val="008E40"/>
                </a:solidFill>
                <a:latin typeface="Times New Roman" pitchFamily="18" charset="0"/>
                <a:cs typeface="Times New Roman" pitchFamily="18" charset="0"/>
              </a:rPr>
              <a:t>п.п</a:t>
            </a:r>
            <a:r>
              <a:rPr lang="uk-UA" b="1" dirty="0" smtClean="0">
                <a:solidFill>
                  <a:srgbClr val="008E40"/>
                </a:solidFill>
                <a:latin typeface="Times New Roman" pitchFamily="18" charset="0"/>
                <a:cs typeface="Times New Roman" pitchFamily="18" charset="0"/>
              </a:rPr>
              <a:t>. 295.9.1 п. 295.9 ст. 295 ПКУ та        </a:t>
            </a:r>
            <a:r>
              <a:rPr lang="uk-UA" b="1" dirty="0" err="1" smtClean="0">
                <a:solidFill>
                  <a:srgbClr val="008E40"/>
                </a:solidFill>
                <a:latin typeface="Times New Roman" pitchFamily="18" charset="0"/>
                <a:cs typeface="Times New Roman" pitchFamily="18" charset="0"/>
              </a:rPr>
              <a:t>п.п</a:t>
            </a:r>
            <a:r>
              <a:rPr lang="uk-UA" b="1" dirty="0" smtClean="0">
                <a:solidFill>
                  <a:srgbClr val="008E40"/>
                </a:solidFill>
                <a:latin typeface="Times New Roman" pitchFamily="18" charset="0"/>
                <a:cs typeface="Times New Roman" pitchFamily="18" charset="0"/>
              </a:rPr>
              <a:t>. 298.8.1 п. 298.8 ст. 298 ПКУ            (</a:t>
            </a:r>
            <a:r>
              <a:rPr lang="uk-UA" b="1" dirty="0" err="1" smtClean="0">
                <a:solidFill>
                  <a:srgbClr val="008E40"/>
                </a:solidFill>
                <a:latin typeface="Times New Roman" pitchFamily="18" charset="0"/>
                <a:cs typeface="Times New Roman" pitchFamily="18" charset="0"/>
              </a:rPr>
              <a:t>п.п</a:t>
            </a:r>
            <a:r>
              <a:rPr lang="uk-UA" b="1" dirty="0" smtClean="0">
                <a:solidFill>
                  <a:srgbClr val="008E40"/>
                </a:solidFill>
                <a:latin typeface="Times New Roman" pitchFamily="18" charset="0"/>
                <a:cs typeface="Times New Roman" pitchFamily="18" charset="0"/>
              </a:rPr>
              <a:t>. 299.10.5 ст. 299 ПКУ)</a:t>
            </a:r>
            <a:endParaRPr lang="uk-UA" b="1" dirty="0">
              <a:solidFill>
                <a:srgbClr val="008E40"/>
              </a:solidFill>
              <a:latin typeface="Times New Roman" pitchFamily="18" charset="0"/>
              <a:cs typeface="Times New Roman" pitchFamily="18" charset="0"/>
            </a:endParaRPr>
          </a:p>
        </p:txBody>
      </p:sp>
      <p:sp>
        <p:nvSpPr>
          <p:cNvPr id="4" name="Заголовок 3"/>
          <p:cNvSpPr>
            <a:spLocks noGrp="1"/>
          </p:cNvSpPr>
          <p:nvPr>
            <p:ph type="title"/>
          </p:nvPr>
        </p:nvSpPr>
        <p:spPr/>
        <p:txBody>
          <a:bodyPr/>
          <a:lstStyle/>
          <a:p>
            <a:endParaRPr lang="ru-RU"/>
          </a:p>
        </p:txBody>
      </p:sp>
      <p:pic>
        <p:nvPicPr>
          <p:cNvPr id="6"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lnSpcReduction="10000"/>
          </a:bodyPr>
          <a:lstStyle/>
          <a:p>
            <a:pPr algn="ctr"/>
            <a:r>
              <a:rPr lang="uk-UA" sz="2800" dirty="0" smtClean="0">
                <a:latin typeface="Times New Roman" pitchFamily="18" charset="0"/>
                <a:cs typeface="Times New Roman" pitchFamily="18" charset="0"/>
              </a:rPr>
              <a:t>наявність щодо платника податку та/або його засновників (учасників), кінцевих </a:t>
            </a:r>
            <a:r>
              <a:rPr lang="uk-UA" sz="2800" dirty="0" err="1" smtClean="0">
                <a:latin typeface="Times New Roman" pitchFamily="18" charset="0"/>
                <a:cs typeface="Times New Roman" pitchFamily="18" charset="0"/>
              </a:rPr>
              <a:t>бенефіціарних</a:t>
            </a:r>
            <a:r>
              <a:rPr lang="uk-UA" sz="2800" dirty="0" smtClean="0">
                <a:latin typeface="Times New Roman" pitchFamily="18" charset="0"/>
                <a:cs typeface="Times New Roman" pitchFamily="18" charset="0"/>
              </a:rPr>
              <a:t> власників                                                             </a:t>
            </a:r>
            <a:r>
              <a:rPr lang="uk-UA" sz="2800" b="1" dirty="0" smtClean="0">
                <a:solidFill>
                  <a:srgbClr val="3333FF"/>
                </a:solidFill>
                <a:latin typeface="Times New Roman" pitchFamily="18" charset="0"/>
                <a:cs typeface="Times New Roman" pitchFamily="18" charset="0"/>
              </a:rPr>
              <a:t>рішення про застосування спеціальних економічних та інших обмежувальних заходів (санкцій), прийнятого у порядку, встановленому Законом України від 14 серпня 2014 року № 1644-VIІ «Про санкції»</a:t>
            </a:r>
            <a:r>
              <a:rPr lang="uk-UA" sz="2800" dirty="0" smtClean="0">
                <a:solidFill>
                  <a:srgbClr val="3333FF"/>
                </a:solidFill>
                <a:latin typeface="Times New Roman" pitchFamily="18" charset="0"/>
                <a:cs typeface="Times New Roman" pitchFamily="18" charset="0"/>
              </a:rPr>
              <a:t> </a:t>
            </a:r>
            <a:r>
              <a:rPr lang="uk-UA" sz="2800" dirty="0" smtClean="0">
                <a:latin typeface="Times New Roman" pitchFamily="18" charset="0"/>
                <a:cs typeface="Times New Roman" pitchFamily="18" charset="0"/>
              </a:rPr>
              <a:t>щодо платників четвертої групи – в останній день кварталу, у якому прийнято таке рішення                 </a:t>
            </a:r>
            <a:r>
              <a:rPr lang="uk-UA" sz="2800" b="1" dirty="0" smtClean="0">
                <a:solidFill>
                  <a:srgbClr val="008E40"/>
                </a:solidFill>
                <a:latin typeface="Times New Roman" pitchFamily="18" charset="0"/>
                <a:cs typeface="Times New Roman" pitchFamily="18" charset="0"/>
              </a:rPr>
              <a:t>(</a:t>
            </a:r>
            <a:r>
              <a:rPr lang="uk-UA" sz="2800" b="1" dirty="0" err="1" smtClean="0">
                <a:solidFill>
                  <a:srgbClr val="008E40"/>
                </a:solidFill>
                <a:latin typeface="Times New Roman" pitchFamily="18" charset="0"/>
                <a:cs typeface="Times New Roman" pitchFamily="18" charset="0"/>
              </a:rPr>
              <a:t>п.п</a:t>
            </a:r>
            <a:r>
              <a:rPr lang="uk-UA" sz="2800" b="1" dirty="0" smtClean="0">
                <a:solidFill>
                  <a:srgbClr val="008E40"/>
                </a:solidFill>
                <a:latin typeface="Times New Roman" pitchFamily="18" charset="0"/>
                <a:cs typeface="Times New Roman" pitchFamily="18" charset="0"/>
              </a:rPr>
              <a:t>. 8 п. 299.10 ст. 299 ПКУ)</a:t>
            </a:r>
            <a:endParaRPr lang="uk-UA" sz="2800" b="1" dirty="0">
              <a:solidFill>
                <a:srgbClr val="008E40"/>
              </a:solidFill>
              <a:latin typeface="Times New Roman" pitchFamily="18" charset="0"/>
              <a:cs typeface="Times New Roman" pitchFamily="18" charset="0"/>
            </a:endParaRPr>
          </a:p>
        </p:txBody>
      </p:sp>
      <p:sp>
        <p:nvSpPr>
          <p:cNvPr id="4" name="Заголовок 3"/>
          <p:cNvSpPr>
            <a:spLocks noGrp="1"/>
          </p:cNvSpPr>
          <p:nvPr>
            <p:ph type="title"/>
          </p:nvPr>
        </p:nvSpPr>
        <p:spPr/>
        <p:txBody>
          <a:bodyPr/>
          <a:lstStyle/>
          <a:p>
            <a:endParaRPr lang="ru-RU"/>
          </a:p>
        </p:txBody>
      </p:sp>
      <p:pic>
        <p:nvPicPr>
          <p:cNvPr id="6"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70000" lnSpcReduction="20000"/>
          </a:bodyPr>
          <a:lstStyle/>
          <a:p>
            <a:pPr algn="ctr"/>
            <a:r>
              <a:rPr lang="uk-UA" dirty="0" smtClean="0">
                <a:latin typeface="Times New Roman" pitchFamily="18" charset="0"/>
                <a:cs typeface="Times New Roman" pitchFamily="18" charset="0"/>
              </a:rPr>
              <a:t>У разі виявлення відповідним контролюючим органом </a:t>
            </a:r>
            <a:r>
              <a:rPr lang="uk-UA" b="1" dirty="0" smtClean="0">
                <a:solidFill>
                  <a:srgbClr val="3333FF"/>
                </a:solidFill>
                <a:latin typeface="Times New Roman" pitchFamily="18" charset="0"/>
                <a:cs typeface="Times New Roman" pitchFamily="18" charset="0"/>
              </a:rPr>
              <a:t>під час проведення виїзних документальних перевірок</a:t>
            </a:r>
            <a:r>
              <a:rPr lang="uk-UA" dirty="0" smtClean="0">
                <a:solidFill>
                  <a:srgbClr val="3333FF"/>
                </a:solidFill>
                <a:latin typeface="Times New Roman" pitchFamily="18" charset="0"/>
                <a:cs typeface="Times New Roman" pitchFamily="18" charset="0"/>
              </a:rPr>
              <a:t> </a:t>
            </a:r>
            <a:r>
              <a:rPr lang="uk-UA" dirty="0" smtClean="0">
                <a:latin typeface="Times New Roman" pitchFamily="18" charset="0"/>
                <a:cs typeface="Times New Roman" pitchFamily="18" charset="0"/>
              </a:rPr>
              <a:t>платника єдиного податку четвертої групи невідповідності вимогам </a:t>
            </a:r>
            <a:r>
              <a:rPr lang="uk-UA" b="1" dirty="0" err="1" smtClean="0">
                <a:solidFill>
                  <a:srgbClr val="008E40"/>
                </a:solidFill>
                <a:latin typeface="Times New Roman" pitchFamily="18" charset="0"/>
                <a:cs typeface="Times New Roman" pitchFamily="18" charset="0"/>
              </a:rPr>
              <a:t>п.п</a:t>
            </a:r>
            <a:r>
              <a:rPr lang="uk-UA" b="1" dirty="0" smtClean="0">
                <a:solidFill>
                  <a:srgbClr val="008E40"/>
                </a:solidFill>
                <a:latin typeface="Times New Roman" pitchFamily="18" charset="0"/>
                <a:cs typeface="Times New Roman" pitchFamily="18" charset="0"/>
              </a:rPr>
              <a:t>. 4 п. 291.4 та п. 291.5</a:t>
            </a:r>
            <a:r>
              <a:rPr lang="uk-UA" b="1" baseline="30000" dirty="0" smtClean="0">
                <a:solidFill>
                  <a:srgbClr val="008E40"/>
                </a:solidFill>
                <a:latin typeface="Times New Roman" pitchFamily="18" charset="0"/>
                <a:cs typeface="Times New Roman" pitchFamily="18" charset="0"/>
              </a:rPr>
              <a:t>1</a:t>
            </a:r>
            <a:r>
              <a:rPr lang="uk-UA" b="1" dirty="0" smtClean="0">
                <a:solidFill>
                  <a:srgbClr val="008E40"/>
                </a:solidFill>
                <a:latin typeface="Times New Roman" pitchFamily="18" charset="0"/>
                <a:cs typeface="Times New Roman" pitchFamily="18" charset="0"/>
              </a:rPr>
              <a:t> ст. 291 ПКУ</a:t>
            </a:r>
            <a:r>
              <a:rPr lang="uk-UA" dirty="0" smtClean="0">
                <a:latin typeface="Times New Roman" pitchFamily="18" charset="0"/>
                <a:cs typeface="Times New Roman" pitchFamily="18" charset="0"/>
              </a:rPr>
              <a:t> у податковому (звітному) році або у попередніх періодах, такому платнику за такі періоди нараховуються податки та збори, від сплати яких він звільнявся як платник єдиного податку четвертої групи, та штрафні (фінансові) санкції (штрафи), передбачені                                     </a:t>
            </a:r>
            <a:r>
              <a:rPr lang="uk-UA" b="1" dirty="0" smtClean="0">
                <a:solidFill>
                  <a:srgbClr val="008E40"/>
                </a:solidFill>
                <a:latin typeface="Times New Roman" pitchFamily="18" charset="0"/>
                <a:cs typeface="Times New Roman" pitchFamily="18" charset="0"/>
              </a:rPr>
              <a:t>главою 11 розділу II ПКУ.</a:t>
            </a:r>
          </a:p>
          <a:p>
            <a:pPr algn="ctr"/>
            <a:r>
              <a:rPr lang="uk-UA" dirty="0" smtClean="0">
                <a:latin typeface="Times New Roman" pitchFamily="18" charset="0"/>
                <a:cs typeface="Times New Roman" pitchFamily="18" charset="0"/>
              </a:rPr>
              <a:t>Такий платник податку зобов’язаний перейти до сплати податків за загальною системою оподаткування, починаючи з наступного місяця після місяця, у якому встановлено таке порушення </a:t>
            </a:r>
            <a:r>
              <a:rPr lang="uk-UA" b="1" dirty="0" smtClean="0">
                <a:solidFill>
                  <a:srgbClr val="008E40"/>
                </a:solidFill>
                <a:latin typeface="Times New Roman" pitchFamily="18" charset="0"/>
                <a:cs typeface="Times New Roman" pitchFamily="18" charset="0"/>
              </a:rPr>
              <a:t>(абзац другий п. 299.11 ст. 299 ПКУ)</a:t>
            </a:r>
            <a:endParaRPr lang="uk-UA" dirty="0">
              <a:solidFill>
                <a:srgbClr val="008E40"/>
              </a:solidFill>
              <a:latin typeface="Times New Roman" pitchFamily="18" charset="0"/>
              <a:cs typeface="Times New Roman" pitchFamily="18" charset="0"/>
            </a:endParaRPr>
          </a:p>
        </p:txBody>
      </p:sp>
      <p:sp>
        <p:nvSpPr>
          <p:cNvPr id="4" name="Заголовок 3"/>
          <p:cNvSpPr>
            <a:spLocks noGrp="1"/>
          </p:cNvSpPr>
          <p:nvPr>
            <p:ph type="title"/>
          </p:nvPr>
        </p:nvSpPr>
        <p:spPr/>
        <p:txBody>
          <a:bodyPr/>
          <a:lstStyle/>
          <a:p>
            <a:endParaRPr lang="ru-RU"/>
          </a:p>
        </p:txBody>
      </p:sp>
      <p:pic>
        <p:nvPicPr>
          <p:cNvPr id="6"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algn="ctr"/>
            <a:r>
              <a:rPr lang="uk-UA" b="1" dirty="0" smtClean="0">
                <a:solidFill>
                  <a:srgbClr val="3333FF"/>
                </a:solidFill>
                <a:latin typeface="Times New Roman" pitchFamily="18" charset="0"/>
                <a:cs typeface="Times New Roman" pitchFamily="18" charset="0"/>
              </a:rPr>
              <a:t>Скасування статусу платника єдиного податку четвертої групи юридичною</a:t>
            </a:r>
            <a:r>
              <a:rPr lang="uk-UA" dirty="0" smtClean="0">
                <a:solidFill>
                  <a:srgbClr val="3333FF"/>
                </a:solidFill>
                <a:latin typeface="Times New Roman" pitchFamily="18" charset="0"/>
                <a:cs typeface="Times New Roman" pitchFamily="18" charset="0"/>
              </a:rPr>
              <a:t> </a:t>
            </a:r>
            <a:r>
              <a:rPr lang="uk-UA" dirty="0" smtClean="0">
                <a:latin typeface="Times New Roman" pitchFamily="18" charset="0"/>
                <a:cs typeface="Times New Roman" pitchFamily="18" charset="0"/>
              </a:rPr>
              <a:t>особою може проводитися як за самостійним рішенням платника, так і за рішенням контролюючого органу. </a:t>
            </a:r>
            <a:endParaRPr lang="uk-UA" dirty="0">
              <a:solidFill>
                <a:srgbClr val="008E40"/>
              </a:solidFill>
              <a:latin typeface="Times New Roman" pitchFamily="18" charset="0"/>
              <a:cs typeface="Times New Roman" pitchFamily="18" charset="0"/>
            </a:endParaRPr>
          </a:p>
        </p:txBody>
      </p:sp>
      <p:sp>
        <p:nvSpPr>
          <p:cNvPr id="4" name="Заголовок 3"/>
          <p:cNvSpPr>
            <a:spLocks noGrp="1"/>
          </p:cNvSpPr>
          <p:nvPr>
            <p:ph type="title"/>
          </p:nvPr>
        </p:nvSpPr>
        <p:spPr/>
        <p:txBody>
          <a:bodyPr/>
          <a:lstStyle/>
          <a:p>
            <a:endParaRPr lang="ru-RU"/>
          </a:p>
        </p:txBody>
      </p:sp>
      <p:pic>
        <p:nvPicPr>
          <p:cNvPr id="6"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Autofit/>
          </a:bodyPr>
          <a:lstStyle/>
          <a:p>
            <a:pPr algn="ctr"/>
            <a:endParaRPr lang="uk-UA" sz="2400" dirty="0" smtClean="0">
              <a:latin typeface="Times New Roman" pitchFamily="18" charset="0"/>
              <a:cs typeface="Times New Roman" pitchFamily="18" charset="0"/>
            </a:endParaRPr>
          </a:p>
          <a:p>
            <a:pPr algn="ctr"/>
            <a:r>
              <a:rPr lang="uk-UA" sz="2400" dirty="0" smtClean="0">
                <a:latin typeface="Times New Roman" pitchFamily="18" charset="0"/>
                <a:cs typeface="Times New Roman" pitchFamily="18" charset="0"/>
              </a:rPr>
              <a:t>У разі самостійної відмови від спрощеної системи оподаткування юридична особа має подати до контролюючого органу заяву з позначкою "Відмова" не пізніше ніж </a:t>
            </a:r>
            <a:r>
              <a:rPr lang="uk-UA" sz="2400" b="1" dirty="0" smtClean="0">
                <a:solidFill>
                  <a:srgbClr val="3333FF"/>
                </a:solidFill>
                <a:latin typeface="Times New Roman" pitchFamily="18" charset="0"/>
                <a:cs typeface="Times New Roman" pitchFamily="18" charset="0"/>
              </a:rPr>
              <a:t>за 10 календарних днів </a:t>
            </a:r>
            <a:r>
              <a:rPr lang="uk-UA" sz="2400" dirty="0" smtClean="0">
                <a:latin typeface="Times New Roman" pitchFamily="18" charset="0"/>
                <a:cs typeface="Times New Roman" pitchFamily="18" charset="0"/>
              </a:rPr>
              <a:t>до початку нового календарного кварталу (року) </a:t>
            </a:r>
            <a:r>
              <a:rPr lang="uk-UA" sz="2400" b="1" dirty="0" smtClean="0">
                <a:solidFill>
                  <a:srgbClr val="3333FF"/>
                </a:solidFill>
                <a:latin typeface="Times New Roman" pitchFamily="18" charset="0"/>
                <a:cs typeface="Times New Roman" pitchFamily="18" charset="0"/>
              </a:rPr>
              <a:t>за умови сплати єдиного податку за поточний рік у розмірі, що розраховують виходячи з 25 % річної суми податку за кожний квартал</a:t>
            </a:r>
            <a:r>
              <a:rPr lang="uk-UA" sz="2400" dirty="0" smtClean="0">
                <a:latin typeface="Times New Roman" pitchFamily="18" charset="0"/>
                <a:cs typeface="Times New Roman" pitchFamily="18" charset="0"/>
              </a:rPr>
              <a:t>, протягом якого така особа перебувала на четвертій групі платників єдиного податку. </a:t>
            </a:r>
            <a:endParaRPr lang="uk-UA" sz="2400" dirty="0">
              <a:latin typeface="Times New Roman" pitchFamily="18" charset="0"/>
              <a:cs typeface="Times New Roman" pitchFamily="18" charset="0"/>
            </a:endParaRPr>
          </a:p>
        </p:txBody>
      </p:sp>
      <p:sp>
        <p:nvSpPr>
          <p:cNvPr id="4" name="Заголовок 3"/>
          <p:cNvSpPr>
            <a:spLocks noGrp="1"/>
          </p:cNvSpPr>
          <p:nvPr>
            <p:ph type="title"/>
          </p:nvPr>
        </p:nvSpPr>
        <p:spPr/>
        <p:txBody>
          <a:bodyPr/>
          <a:lstStyle/>
          <a:p>
            <a:endParaRPr lang="ru-RU"/>
          </a:p>
        </p:txBody>
      </p:sp>
      <p:pic>
        <p:nvPicPr>
          <p:cNvPr id="6"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Autofit/>
          </a:bodyPr>
          <a:lstStyle/>
          <a:p>
            <a:pPr algn="ctr"/>
            <a:endParaRPr lang="uk-UA" sz="2400" dirty="0" smtClean="0">
              <a:latin typeface="Times New Roman" pitchFamily="18" charset="0"/>
              <a:cs typeface="Times New Roman" pitchFamily="18" charset="0"/>
            </a:endParaRPr>
          </a:p>
          <a:p>
            <a:pPr algn="ctr"/>
            <a:r>
              <a:rPr lang="uk-UA" sz="2400" dirty="0" smtClean="0">
                <a:latin typeface="Times New Roman" pitchFamily="18" charset="0"/>
                <a:cs typeface="Times New Roman" pitchFamily="18" charset="0"/>
              </a:rPr>
              <a:t>Крім того, </a:t>
            </a:r>
            <a:r>
              <a:rPr lang="uk-UA" sz="2400" b="1" dirty="0" smtClean="0">
                <a:solidFill>
                  <a:srgbClr val="3333FF"/>
                </a:solidFill>
                <a:latin typeface="Times New Roman" pitchFamily="18" charset="0"/>
                <a:cs typeface="Times New Roman" pitchFamily="18" charset="0"/>
              </a:rPr>
              <a:t>платник має подати за результатами кварталу, у якому відмовляється від сплати такого податку, уточнені податкові декларації платника єдиного податку четвертої групи з позначками </a:t>
            </a:r>
            <a:r>
              <a:rPr lang="uk-UA" sz="2400" dirty="0" smtClean="0">
                <a:latin typeface="Times New Roman" pitchFamily="18" charset="0"/>
                <a:cs typeface="Times New Roman" pitchFamily="18" charset="0"/>
              </a:rPr>
              <a:t>"Уточнююча загальна" і "Уточнююча звітна" з відповідними уточненнями показників сум єдиного податку, розрахованих на поточний рік                                          </a:t>
            </a:r>
            <a:r>
              <a:rPr lang="uk-UA" sz="2400" b="1" dirty="0" smtClean="0">
                <a:solidFill>
                  <a:srgbClr val="008E40"/>
                </a:solidFill>
                <a:latin typeface="Times New Roman" pitchFamily="18" charset="0"/>
                <a:cs typeface="Times New Roman" pitchFamily="18" charset="0"/>
              </a:rPr>
              <a:t>(див. </a:t>
            </a:r>
            <a:r>
              <a:rPr lang="uk-UA" sz="2400" b="1" u="sng" dirty="0" smtClean="0">
                <a:solidFill>
                  <a:srgbClr val="008E40"/>
                </a:solidFill>
                <a:latin typeface="Times New Roman" pitchFamily="18" charset="0"/>
                <a:cs typeface="Times New Roman" pitchFamily="18" charset="0"/>
              </a:rPr>
              <a:t>роз'яснення</a:t>
            </a:r>
            <a:r>
              <a:rPr lang="uk-UA" sz="2400" b="1" dirty="0" smtClean="0">
                <a:solidFill>
                  <a:srgbClr val="008E40"/>
                </a:solidFill>
                <a:latin typeface="Times New Roman" pitchFamily="18" charset="0"/>
                <a:cs typeface="Times New Roman" pitchFamily="18" charset="0"/>
              </a:rPr>
              <a:t> з категорії 108.02.06 розділу "Запитання - відповіді з Бази знань" ЗІР (</a:t>
            </a:r>
            <a:r>
              <a:rPr lang="uk-UA" sz="2400" b="1" dirty="0" err="1" smtClean="0">
                <a:solidFill>
                  <a:srgbClr val="008E40"/>
                </a:solidFill>
                <a:latin typeface="Times New Roman" pitchFamily="18" charset="0"/>
                <a:cs typeface="Times New Roman" pitchFamily="18" charset="0"/>
              </a:rPr>
              <a:t>zir.tax.gov.ua</a:t>
            </a:r>
            <a:r>
              <a:rPr lang="uk-UA" sz="2400" b="1" dirty="0" smtClean="0">
                <a:solidFill>
                  <a:srgbClr val="008E40"/>
                </a:solidFill>
                <a:latin typeface="Times New Roman" pitchFamily="18" charset="0"/>
                <a:cs typeface="Times New Roman" pitchFamily="18" charset="0"/>
              </a:rPr>
              <a:t>)).</a:t>
            </a:r>
            <a:endParaRPr lang="uk-UA" sz="2400" b="1" dirty="0">
              <a:solidFill>
                <a:srgbClr val="008E40"/>
              </a:solidFill>
              <a:latin typeface="Times New Roman" pitchFamily="18" charset="0"/>
              <a:cs typeface="Times New Roman" pitchFamily="18" charset="0"/>
            </a:endParaRPr>
          </a:p>
        </p:txBody>
      </p:sp>
      <p:sp>
        <p:nvSpPr>
          <p:cNvPr id="4" name="Заголовок 3"/>
          <p:cNvSpPr>
            <a:spLocks noGrp="1"/>
          </p:cNvSpPr>
          <p:nvPr>
            <p:ph type="title"/>
          </p:nvPr>
        </p:nvSpPr>
        <p:spPr/>
        <p:txBody>
          <a:bodyPr/>
          <a:lstStyle/>
          <a:p>
            <a:endParaRPr lang="ru-RU"/>
          </a:p>
        </p:txBody>
      </p:sp>
      <p:pic>
        <p:nvPicPr>
          <p:cNvPr id="6"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85000" lnSpcReduction="10000"/>
          </a:bodyPr>
          <a:lstStyle/>
          <a:p>
            <a:pPr algn="ctr"/>
            <a:r>
              <a:rPr lang="uk-UA" dirty="0" smtClean="0">
                <a:latin typeface="Times New Roman" pitchFamily="18" charset="0"/>
                <a:cs typeface="Times New Roman" pitchFamily="18" charset="0"/>
              </a:rPr>
              <a:t>Сільськогосподарський товаровиробник повторно може бути включений до четвертої групи платників єдиного податку </a:t>
            </a:r>
            <a:r>
              <a:rPr lang="uk-UA" b="1" dirty="0" smtClean="0">
                <a:solidFill>
                  <a:srgbClr val="3333FF"/>
                </a:solidFill>
                <a:latin typeface="Times New Roman" pitchFamily="18" charset="0"/>
                <a:cs typeface="Times New Roman" pitchFamily="18" charset="0"/>
              </a:rPr>
              <a:t>не раніше ніж через два календарні роки</a:t>
            </a:r>
            <a:r>
              <a:rPr lang="uk-UA" dirty="0" smtClean="0">
                <a:solidFill>
                  <a:srgbClr val="3333FF"/>
                </a:solidFill>
                <a:latin typeface="Times New Roman" pitchFamily="18" charset="0"/>
                <a:cs typeface="Times New Roman" pitchFamily="18" charset="0"/>
              </a:rPr>
              <a:t> </a:t>
            </a:r>
            <a:r>
              <a:rPr lang="uk-UA" dirty="0" smtClean="0">
                <a:latin typeface="Times New Roman" pitchFamily="18" charset="0"/>
                <a:cs typeface="Times New Roman" pitchFamily="18" charset="0"/>
              </a:rPr>
              <a:t>після його переходу на застосування ставки єдиного податку, визначеної для платників єдиного податку іншої групи, або анулювання його попередньої реєстрації платником єдиного податку четвертої групи.                       </a:t>
            </a:r>
            <a:r>
              <a:rPr lang="uk-UA" sz="2800" dirty="0" smtClean="0">
                <a:latin typeface="Times New Roman" pitchFamily="18" charset="0"/>
                <a:cs typeface="Times New Roman" pitchFamily="18" charset="0"/>
              </a:rPr>
              <a:t>Норми </a:t>
            </a:r>
            <a:r>
              <a:rPr lang="uk-UA" sz="2800" b="1" dirty="0" err="1" smtClean="0">
                <a:solidFill>
                  <a:srgbClr val="008E40"/>
                </a:solidFill>
                <a:latin typeface="Times New Roman" pitchFamily="18" charset="0"/>
                <a:cs typeface="Times New Roman" pitchFamily="18" charset="0"/>
              </a:rPr>
              <a:t>п.п</a:t>
            </a:r>
            <a:r>
              <a:rPr lang="uk-UA" sz="2800" b="1" dirty="0" smtClean="0">
                <a:solidFill>
                  <a:srgbClr val="008E40"/>
                </a:solidFill>
                <a:latin typeface="Times New Roman" pitchFamily="18" charset="0"/>
                <a:cs typeface="Times New Roman" pitchFamily="18" charset="0"/>
              </a:rPr>
              <a:t>. 298.8.8 п. 298.8 ст. 298 ПКУ</a:t>
            </a:r>
            <a:r>
              <a:rPr lang="uk-UA" sz="2800" dirty="0" smtClean="0">
                <a:solidFill>
                  <a:srgbClr val="008E40"/>
                </a:solidFill>
                <a:latin typeface="Times New Roman" pitchFamily="18" charset="0"/>
                <a:cs typeface="Times New Roman" pitchFamily="18" charset="0"/>
              </a:rPr>
              <a:t> </a:t>
            </a:r>
            <a:r>
              <a:rPr lang="uk-UA" sz="2800" dirty="0" smtClean="0">
                <a:latin typeface="Times New Roman" pitchFamily="18" charset="0"/>
                <a:cs typeface="Times New Roman" pitchFamily="18" charset="0"/>
              </a:rPr>
              <a:t>не застосовуються у разі анулювання реєстрації платником єдиного податку четвертої групи юридичної особи за ініціативою контролюючого органу</a:t>
            </a:r>
            <a:endParaRPr lang="uk-UA" sz="2800" dirty="0">
              <a:latin typeface="Times New Roman" pitchFamily="18" charset="0"/>
              <a:cs typeface="Times New Roman" pitchFamily="18" charset="0"/>
            </a:endParaRPr>
          </a:p>
        </p:txBody>
      </p:sp>
      <p:sp>
        <p:nvSpPr>
          <p:cNvPr id="4" name="Заголовок 3"/>
          <p:cNvSpPr>
            <a:spLocks noGrp="1"/>
          </p:cNvSpPr>
          <p:nvPr>
            <p:ph type="title"/>
          </p:nvPr>
        </p:nvSpPr>
        <p:spPr/>
        <p:txBody>
          <a:bodyPr/>
          <a:lstStyle/>
          <a:p>
            <a:endParaRPr lang="ru-RU"/>
          </a:p>
        </p:txBody>
      </p:sp>
      <p:pic>
        <p:nvPicPr>
          <p:cNvPr id="6"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62500" lnSpcReduction="20000"/>
          </a:bodyPr>
          <a:lstStyle/>
          <a:p>
            <a:pPr algn="ctr"/>
            <a:r>
              <a:rPr lang="uk-UA" sz="2800" b="1" dirty="0" smtClean="0">
                <a:solidFill>
                  <a:srgbClr val="008E40"/>
                </a:solidFill>
                <a:latin typeface="Times New Roman" pitchFamily="18" charset="0"/>
                <a:cs typeface="Times New Roman" pitchFamily="18" charset="0"/>
              </a:rPr>
              <a:t>Чи підлягають включенню до об’єкта оподаткування ЄП четвертої групи сільськогосподарські угіддя, якими платник фактично користується, але право користування якими не зареєстроване в Державному реєстрі речових прав </a:t>
            </a:r>
          </a:p>
          <a:p>
            <a:pPr algn="just"/>
            <a:r>
              <a:rPr lang="uk-UA" sz="2800" b="1" dirty="0" smtClean="0">
                <a:latin typeface="Times New Roman" pitchFamily="18" charset="0"/>
                <a:cs typeface="Times New Roman" pitchFamily="18" charset="0"/>
              </a:rPr>
              <a:t>Частиною першою ст. 93 </a:t>
            </a:r>
            <a:r>
              <a:rPr lang="uk-UA" sz="2800" b="1" dirty="0" smtClean="0">
                <a:solidFill>
                  <a:srgbClr val="3333FF"/>
                </a:solidFill>
                <a:latin typeface="Times New Roman" pitchFamily="18" charset="0"/>
                <a:cs typeface="Times New Roman" pitchFamily="18" charset="0"/>
              </a:rPr>
              <a:t>Земельного кодексу України </a:t>
            </a:r>
            <a:r>
              <a:rPr lang="uk-UA" dirty="0" smtClean="0">
                <a:latin typeface="Times New Roman" pitchFamily="18" charset="0"/>
                <a:cs typeface="Times New Roman" pitchFamily="18" charset="0"/>
              </a:rPr>
              <a:t>від </a:t>
            </a:r>
            <a:r>
              <a:rPr lang="uk-UA" b="1" dirty="0" smtClean="0">
                <a:solidFill>
                  <a:srgbClr val="3333FF"/>
                </a:solidFill>
                <a:latin typeface="Times New Roman" pitchFamily="18" charset="0"/>
                <a:cs typeface="Times New Roman" pitchFamily="18" charset="0"/>
              </a:rPr>
              <a:t>25 жовтня 2001 року № 2768-III </a:t>
            </a:r>
            <a:r>
              <a:rPr lang="uk-UA" dirty="0" smtClean="0">
                <a:latin typeface="Times New Roman" pitchFamily="18" charset="0"/>
                <a:cs typeface="Times New Roman" pitchFamily="18" charset="0"/>
              </a:rPr>
              <a:t>(далі – ЗКУ) визначено, що </a:t>
            </a:r>
            <a:r>
              <a:rPr lang="uk-UA" b="1" dirty="0" smtClean="0">
                <a:solidFill>
                  <a:srgbClr val="3333FF"/>
                </a:solidFill>
                <a:latin typeface="Times New Roman" pitchFamily="18" charset="0"/>
                <a:cs typeface="Times New Roman" pitchFamily="18" charset="0"/>
              </a:rPr>
              <a:t>право оренди земельної ділянки</a:t>
            </a:r>
            <a:r>
              <a:rPr lang="uk-UA" b="1"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 це засноване на договорі строкове платне володіння і користування земельною ділянкою, необхідною орендареві для провадження підприємницької та іншої діяльності.</a:t>
            </a:r>
          </a:p>
          <a:p>
            <a:r>
              <a:rPr lang="uk-UA" dirty="0" smtClean="0">
                <a:latin typeface="Times New Roman" pitchFamily="18" charset="0"/>
                <a:cs typeface="Times New Roman" pitchFamily="18" charset="0"/>
              </a:rPr>
              <a:t>Згідно із </a:t>
            </a:r>
            <a:r>
              <a:rPr lang="uk-UA" b="1" dirty="0" smtClean="0">
                <a:latin typeface="Times New Roman" pitchFamily="18" charset="0"/>
                <a:cs typeface="Times New Roman" pitchFamily="18" charset="0"/>
              </a:rPr>
              <a:t>частиною першою ст. 6 Закону України від 06 жовтня 1998 року № 161-XIV </a:t>
            </a:r>
            <a:r>
              <a:rPr lang="uk-UA" dirty="0" smtClean="0">
                <a:solidFill>
                  <a:srgbClr val="3333FF"/>
                </a:solidFill>
                <a:latin typeface="Times New Roman" pitchFamily="18" charset="0"/>
                <a:cs typeface="Times New Roman" pitchFamily="18" charset="0"/>
              </a:rPr>
              <a:t>«</a:t>
            </a:r>
            <a:r>
              <a:rPr lang="uk-UA" b="1" dirty="0" smtClean="0">
                <a:solidFill>
                  <a:srgbClr val="3333FF"/>
                </a:solidFill>
                <a:latin typeface="Times New Roman" pitchFamily="18" charset="0"/>
                <a:cs typeface="Times New Roman" pitchFamily="18" charset="0"/>
              </a:rPr>
              <a:t>Про оренду землі</a:t>
            </a:r>
            <a:r>
              <a:rPr lang="uk-UA" dirty="0" smtClean="0">
                <a:solidFill>
                  <a:srgbClr val="3333FF"/>
                </a:solidFill>
                <a:latin typeface="Times New Roman" pitchFamily="18" charset="0"/>
                <a:cs typeface="Times New Roman" pitchFamily="18" charset="0"/>
              </a:rPr>
              <a:t>» </a:t>
            </a:r>
            <a:r>
              <a:rPr lang="uk-UA" dirty="0" smtClean="0">
                <a:latin typeface="Times New Roman" pitchFamily="18" charset="0"/>
                <a:cs typeface="Times New Roman" pitchFamily="18" charset="0"/>
              </a:rPr>
              <a:t>(далі – Закон № 161) орендарі набувають права оренди земельної ділянки на підставах і в порядку, передбачених ЗКУ, Цивільним кодексом України від 16 січня 2003 року №435-IV, Законом № 161 та іншими законами України і договором оренди землі. </a:t>
            </a:r>
          </a:p>
          <a:p>
            <a:r>
              <a:rPr lang="uk-UA" b="1" dirty="0" smtClean="0">
                <a:solidFill>
                  <a:srgbClr val="3333FF"/>
                </a:solidFill>
                <a:latin typeface="Times New Roman" pitchFamily="18" charset="0"/>
                <a:cs typeface="Times New Roman" pitchFamily="18" charset="0"/>
              </a:rPr>
              <a:t>Право оренди земельної ділянки підлягає державній реєстрації </a:t>
            </a:r>
            <a:r>
              <a:rPr lang="uk-UA" dirty="0" smtClean="0">
                <a:latin typeface="Times New Roman" pitchFamily="18" charset="0"/>
                <a:cs typeface="Times New Roman" pitchFamily="18" charset="0"/>
              </a:rPr>
              <a:t>відповідно до закону (частина п’ята ст. 6 Закону № 161).</a:t>
            </a:r>
            <a:endParaRPr lang="uk-UA" dirty="0">
              <a:latin typeface="Times New Roman" pitchFamily="18" charset="0"/>
              <a:cs typeface="Times New Roman" pitchFamily="18" charset="0"/>
            </a:endParaRPr>
          </a:p>
        </p:txBody>
      </p:sp>
      <p:pic>
        <p:nvPicPr>
          <p:cNvPr id="6"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Заголовок 3"/>
          <p:cNvSpPr>
            <a:spLocks noGrp="1"/>
          </p:cNvSpPr>
          <p:nvPr>
            <p:ph type="title"/>
          </p:nvPr>
        </p:nvSpPr>
        <p:spPr/>
        <p:txBody>
          <a:bodyPr/>
          <a:lstStyle/>
          <a:p>
            <a:endParaRPr lang="ru-RU"/>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uk-UA" sz="1600" b="1" dirty="0" smtClean="0">
                <a:solidFill>
                  <a:srgbClr val="3333FF"/>
                </a:solidFill>
                <a:latin typeface="Times New Roman" pitchFamily="18" charset="0"/>
                <a:cs typeface="Times New Roman" pitchFamily="18" charset="0"/>
              </a:rPr>
              <a:t>Статтями 125, 126 ЗКУ </a:t>
            </a:r>
            <a:r>
              <a:rPr lang="uk-UA" sz="1600" dirty="0" smtClean="0">
                <a:latin typeface="Times New Roman" pitchFamily="18" charset="0"/>
                <a:cs typeface="Times New Roman" pitchFamily="18" charset="0"/>
              </a:rPr>
              <a:t>встановлено, що право власності на земельну ділянку, а також право постійного користування та право оренди земельної ділянки виникають з моменту державної реєстрації цих прав. </a:t>
            </a:r>
          </a:p>
          <a:p>
            <a:r>
              <a:rPr lang="uk-UA" sz="1600" dirty="0" smtClean="0">
                <a:latin typeface="Times New Roman" pitchFamily="18" charset="0"/>
                <a:cs typeface="Times New Roman" pitchFamily="18" charset="0"/>
              </a:rPr>
              <a:t>Права власності, користування земельною ділянкою оформлюються відповідно до </a:t>
            </a:r>
            <a:r>
              <a:rPr lang="uk-UA" sz="1600" b="1" dirty="0" smtClean="0">
                <a:solidFill>
                  <a:srgbClr val="3333FF"/>
                </a:solidFill>
                <a:latin typeface="Times New Roman" pitchFamily="18" charset="0"/>
                <a:cs typeface="Times New Roman" pitchFamily="18" charset="0"/>
              </a:rPr>
              <a:t>Закону України від 01 липня 2004 року № 1952-IV </a:t>
            </a:r>
            <a:r>
              <a:rPr lang="uk-UA" sz="1600" dirty="0" smtClean="0">
                <a:latin typeface="Times New Roman" pitchFamily="18" charset="0"/>
                <a:cs typeface="Times New Roman" pitchFamily="18" charset="0"/>
              </a:rPr>
              <a:t>«</a:t>
            </a:r>
            <a:r>
              <a:rPr lang="uk-UA" sz="1600" b="1" dirty="0" smtClean="0">
                <a:solidFill>
                  <a:srgbClr val="008E40"/>
                </a:solidFill>
                <a:latin typeface="Times New Roman" pitchFamily="18" charset="0"/>
                <a:cs typeface="Times New Roman" pitchFamily="18" charset="0"/>
              </a:rPr>
              <a:t>Про державну реєстрацію речових прав на нерухоме майно та їх обтяжень» </a:t>
            </a:r>
            <a:r>
              <a:rPr lang="uk-UA" sz="1600" dirty="0" smtClean="0">
                <a:latin typeface="Times New Roman" pitchFamily="18" charset="0"/>
                <a:cs typeface="Times New Roman" pitchFamily="18" charset="0"/>
              </a:rPr>
              <a:t>(далі – </a:t>
            </a:r>
            <a:r>
              <a:rPr lang="uk-UA" sz="1600" b="1" dirty="0" smtClean="0">
                <a:solidFill>
                  <a:srgbClr val="3333FF"/>
                </a:solidFill>
                <a:latin typeface="Times New Roman" pitchFamily="18" charset="0"/>
                <a:cs typeface="Times New Roman" pitchFamily="18" charset="0"/>
              </a:rPr>
              <a:t>Закон № 1952</a:t>
            </a:r>
            <a:r>
              <a:rPr lang="uk-UA" sz="1600" dirty="0" smtClean="0">
                <a:latin typeface="Times New Roman" pitchFamily="18" charset="0"/>
                <a:cs typeface="Times New Roman" pitchFamily="18" charset="0"/>
              </a:rPr>
              <a:t>).</a:t>
            </a:r>
          </a:p>
          <a:p>
            <a:r>
              <a:rPr lang="uk-UA" sz="1600" dirty="0" smtClean="0">
                <a:latin typeface="Times New Roman" pitchFamily="18" charset="0"/>
                <a:cs typeface="Times New Roman" pitchFamily="18" charset="0"/>
              </a:rPr>
              <a:t>Відповідно до частини першої </a:t>
            </a:r>
            <a:r>
              <a:rPr lang="uk-UA" sz="1600" b="1" dirty="0" smtClean="0">
                <a:solidFill>
                  <a:srgbClr val="3333FF"/>
                </a:solidFill>
                <a:latin typeface="Times New Roman" pitchFamily="18" charset="0"/>
                <a:cs typeface="Times New Roman" pitchFamily="18" charset="0"/>
              </a:rPr>
              <a:t>ст. 8 Закону № 161 </a:t>
            </a:r>
            <a:r>
              <a:rPr lang="uk-UA" sz="1600" dirty="0" smtClean="0">
                <a:latin typeface="Times New Roman" pitchFamily="18" charset="0"/>
                <a:cs typeface="Times New Roman" pitchFamily="18" charset="0"/>
              </a:rPr>
              <a:t>орендована земельна ділянка або її частина може передаватися орендарем у суборенду без зміни цільового призначення, якщо це передбачено договором оренди або за письмовою згодою орендодавця (крім випадків, визначених законом). Якщо протягом одного місяця орендодавець не надішле письмового повідомлення щодо своєї згоди чи заперечення, орендована земельна ділянка або її частина може бути передана в суборенду.</a:t>
            </a:r>
          </a:p>
          <a:p>
            <a:r>
              <a:rPr lang="uk-UA" sz="1600" dirty="0" smtClean="0">
                <a:latin typeface="Times New Roman" pitchFamily="18" charset="0"/>
                <a:cs typeface="Times New Roman" pitchFamily="18" charset="0"/>
              </a:rPr>
              <a:t>Згідно </a:t>
            </a:r>
            <a:r>
              <a:rPr lang="uk-UA" sz="1600" b="1" dirty="0" smtClean="0">
                <a:solidFill>
                  <a:srgbClr val="3333FF"/>
                </a:solidFill>
                <a:latin typeface="Times New Roman" pitchFamily="18" charset="0"/>
                <a:cs typeface="Times New Roman" pitchFamily="18" charset="0"/>
              </a:rPr>
              <a:t>з абзацом сьомим п. 2 частини першої ст. 4 Закону № 1952 </a:t>
            </a:r>
            <a:r>
              <a:rPr lang="uk-UA" sz="1600" dirty="0" smtClean="0">
                <a:latin typeface="Times New Roman" pitchFamily="18" charset="0"/>
                <a:cs typeface="Times New Roman" pitchFamily="18" charset="0"/>
              </a:rPr>
              <a:t>державній реєстрації прав підлягають, зокрема, права оренди (суборенди) земельної ділянки.</a:t>
            </a:r>
          </a:p>
          <a:p>
            <a:r>
              <a:rPr lang="uk-UA" sz="1600" dirty="0" smtClean="0">
                <a:latin typeface="Times New Roman" pitchFamily="18" charset="0"/>
                <a:cs typeface="Times New Roman" pitchFamily="18" charset="0"/>
              </a:rPr>
              <a:t> </a:t>
            </a:r>
          </a:p>
          <a:p>
            <a:r>
              <a:rPr lang="uk-UA" sz="1600" dirty="0" smtClean="0">
                <a:latin typeface="Times New Roman" pitchFamily="18" charset="0"/>
                <a:cs typeface="Times New Roman" pitchFamily="18" charset="0"/>
              </a:rPr>
              <a:t>Категорія: 108.02.02 об’єкт та база оподаткування</a:t>
            </a:r>
            <a:endParaRPr lang="uk-UA" sz="1600" dirty="0">
              <a:latin typeface="Times New Roman" pitchFamily="18" charset="0"/>
              <a:cs typeface="Times New Roman" pitchFamily="18" charset="0"/>
            </a:endParaRPr>
          </a:p>
        </p:txBody>
      </p:sp>
      <p:sp>
        <p:nvSpPr>
          <p:cNvPr id="4" name="Заголовок 3"/>
          <p:cNvSpPr>
            <a:spLocks noGrp="1"/>
          </p:cNvSpPr>
          <p:nvPr>
            <p:ph type="title"/>
          </p:nvPr>
        </p:nvSpPr>
        <p:spPr/>
        <p:txBody>
          <a:bodyPr/>
          <a:lstStyle/>
          <a:p>
            <a:endParaRPr lang="ru-RU"/>
          </a:p>
        </p:txBody>
      </p:sp>
      <p:pic>
        <p:nvPicPr>
          <p:cNvPr id="6"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67544" y="1340768"/>
            <a:ext cx="7772400" cy="5040560"/>
          </a:xfrm>
        </p:spPr>
        <p:txBody>
          <a:bodyPr>
            <a:noAutofit/>
          </a:bodyPr>
          <a:lstStyle/>
          <a:p>
            <a:r>
              <a:rPr lang="uk-UA" sz="2600" b="1" dirty="0" smtClean="0">
                <a:solidFill>
                  <a:srgbClr val="3333FF"/>
                </a:solidFill>
                <a:latin typeface="Times New Roman" pitchFamily="18" charset="0"/>
                <a:cs typeface="Times New Roman" pitchFamily="18" charset="0"/>
              </a:rPr>
              <a:t>Спрощена система оподаткування, обліку та звітності </a:t>
            </a:r>
          </a:p>
          <a:p>
            <a:r>
              <a:rPr lang="uk-UA" sz="2600" dirty="0" smtClean="0">
                <a:solidFill>
                  <a:schemeClr val="tx1"/>
                </a:solidFill>
                <a:latin typeface="Times New Roman" pitchFamily="18" charset="0"/>
                <a:cs typeface="Times New Roman" pitchFamily="18" charset="0"/>
              </a:rPr>
              <a:t>є особливим механізмом справляння податків і зборів, що замінює сплату окремих податків і зборів на сплату</a:t>
            </a:r>
            <a:r>
              <a:rPr lang="uk-UA" sz="2600" i="1" dirty="0" smtClean="0">
                <a:solidFill>
                  <a:schemeClr val="tx1"/>
                </a:solidFill>
                <a:latin typeface="Times New Roman" pitchFamily="18" charset="0"/>
                <a:cs typeface="Times New Roman" pitchFamily="18" charset="0"/>
              </a:rPr>
              <a:t> </a:t>
            </a:r>
            <a:r>
              <a:rPr lang="uk-UA" sz="2600" dirty="0" smtClean="0">
                <a:solidFill>
                  <a:schemeClr val="tx1"/>
                </a:solidFill>
                <a:latin typeface="Times New Roman" pitchFamily="18" charset="0"/>
                <a:cs typeface="Times New Roman" pitchFamily="18" charset="0"/>
              </a:rPr>
              <a:t>єдиного податку з одночасним веденням спрощеного обліку і звітності</a:t>
            </a:r>
            <a:r>
              <a:rPr lang="uk-UA" sz="2600" i="1" dirty="0" smtClean="0">
                <a:solidFill>
                  <a:schemeClr val="tx1"/>
                </a:solidFill>
                <a:latin typeface="Times New Roman" pitchFamily="18" charset="0"/>
                <a:cs typeface="Times New Roman" pitchFamily="18" charset="0"/>
              </a:rPr>
              <a:t> </a:t>
            </a:r>
            <a:r>
              <a:rPr lang="uk-UA" sz="2600" dirty="0" smtClean="0">
                <a:solidFill>
                  <a:schemeClr val="tx1"/>
                </a:solidFill>
                <a:latin typeface="Times New Roman" pitchFamily="18" charset="0"/>
                <a:cs typeface="Times New Roman" pitchFamily="18" charset="0"/>
              </a:rPr>
              <a:t>в порядку та на умовах, визначених</a:t>
            </a:r>
            <a:r>
              <a:rPr lang="uk-UA" sz="2600" u="sng" dirty="0" smtClean="0">
                <a:solidFill>
                  <a:schemeClr val="tx1"/>
                </a:solidFill>
                <a:latin typeface="Times New Roman" pitchFamily="18" charset="0"/>
                <a:cs typeface="Times New Roman" pitchFamily="18" charset="0"/>
              </a:rPr>
              <a:t> </a:t>
            </a:r>
            <a:endParaRPr lang="uk-UA" sz="2600" dirty="0" smtClean="0">
              <a:solidFill>
                <a:schemeClr val="tx1"/>
              </a:solidFill>
              <a:latin typeface="Times New Roman" pitchFamily="18" charset="0"/>
              <a:cs typeface="Times New Roman" pitchFamily="18" charset="0"/>
            </a:endParaRPr>
          </a:p>
          <a:p>
            <a:r>
              <a:rPr lang="uk-UA" sz="2600" dirty="0" smtClean="0">
                <a:solidFill>
                  <a:srgbClr val="00B050"/>
                </a:solidFill>
                <a:latin typeface="Times New Roman" pitchFamily="18" charset="0"/>
                <a:cs typeface="Times New Roman" pitchFamily="18" charset="0"/>
              </a:rPr>
              <a:t>(</a:t>
            </a:r>
            <a:r>
              <a:rPr lang="uk-UA" sz="2600" b="1" dirty="0" smtClean="0">
                <a:solidFill>
                  <a:srgbClr val="00B050"/>
                </a:solidFill>
                <a:latin typeface="Times New Roman" pitchFamily="18" charset="0"/>
                <a:cs typeface="Times New Roman" pitchFamily="18" charset="0"/>
              </a:rPr>
              <a:t>п. 297.1 ст. 297</a:t>
            </a:r>
            <a:r>
              <a:rPr lang="uk-UA" sz="2600" b="1" i="1" dirty="0" smtClean="0">
                <a:solidFill>
                  <a:srgbClr val="00B050"/>
                </a:solidFill>
                <a:latin typeface="Times New Roman" pitchFamily="18" charset="0"/>
                <a:cs typeface="Times New Roman" pitchFamily="18" charset="0"/>
              </a:rPr>
              <a:t> </a:t>
            </a:r>
            <a:r>
              <a:rPr lang="uk-UA" sz="2600" b="1" dirty="0" smtClean="0">
                <a:solidFill>
                  <a:srgbClr val="00B050"/>
                </a:solidFill>
                <a:latin typeface="Times New Roman" pitchFamily="18" charset="0"/>
                <a:cs typeface="Times New Roman" pitchFamily="18" charset="0"/>
              </a:rPr>
              <a:t>ПКУ)</a:t>
            </a:r>
            <a:r>
              <a:rPr lang="uk-UA" sz="2600" b="1" i="1" dirty="0" smtClean="0">
                <a:solidFill>
                  <a:srgbClr val="00B050"/>
                </a:solidFill>
                <a:latin typeface="Times New Roman" pitchFamily="18" charset="0"/>
                <a:cs typeface="Times New Roman" pitchFamily="18" charset="0"/>
              </a:rPr>
              <a:t>,</a:t>
            </a:r>
            <a:endParaRPr lang="uk-UA" sz="2600" dirty="0" smtClean="0">
              <a:solidFill>
                <a:srgbClr val="00B050"/>
              </a:solidFill>
              <a:latin typeface="Times New Roman" pitchFamily="18" charset="0"/>
              <a:cs typeface="Times New Roman" pitchFamily="18" charset="0"/>
            </a:endParaRPr>
          </a:p>
          <a:p>
            <a:r>
              <a:rPr lang="uk-UA" sz="2400" dirty="0" smtClean="0">
                <a:solidFill>
                  <a:schemeClr val="tx1"/>
                </a:solidFill>
                <a:latin typeface="Times New Roman" pitchFamily="18" charset="0"/>
                <a:cs typeface="Times New Roman" pitchFamily="18" charset="0"/>
              </a:rPr>
              <a:t>Главою 1 розділу XIV ПКУ встановлено правові засади застосування спрощеної системи оподаткування, обліку та звітності, а також справляння єдиного податку.</a:t>
            </a:r>
            <a:endParaRPr lang="uk-UA" sz="2400" b="1" dirty="0">
              <a:solidFill>
                <a:schemeClr val="tx1"/>
              </a:solidFill>
              <a:latin typeface="Times New Roman" pitchFamily="18" charset="0"/>
              <a:cs typeface="Times New Roman" pitchFamily="18" charset="0"/>
            </a:endParaRPr>
          </a:p>
        </p:txBody>
      </p:sp>
      <p:sp>
        <p:nvSpPr>
          <p:cNvPr id="8" name="Заголовок 1"/>
          <p:cNvSpPr txBox="1">
            <a:spLocks/>
          </p:cNvSpPr>
          <p:nvPr/>
        </p:nvSpPr>
        <p:spPr>
          <a:xfrm>
            <a:off x="1371600" y="1844824"/>
            <a:ext cx="7772400" cy="561001"/>
          </a:xfrm>
          <a:prstGeom prst="rect">
            <a:avLst/>
          </a:prstGeom>
        </p:spPr>
        <p:txBody>
          <a:bodyPr vert="horz" lIns="91440" tIns="45720" rIns="91440" bIns="45720" rtlCol="0" anchor="ctr">
            <a:normAutofit/>
          </a:bodyPr>
          <a:lstStyle/>
          <a:p>
            <a:pPr lvl="0" algn="ctr">
              <a:spcBef>
                <a:spcPct val="0"/>
              </a:spcBef>
              <a:defRPr/>
            </a:pPr>
            <a:endParaRPr kumimoji="0" lang="ru-RU" sz="2800" b="0" i="0" u="none" strike="noStrike" kern="1200" cap="none" spc="0" normalizeH="0" baseline="0" noProof="0" dirty="0" smtClean="0">
              <a:ln>
                <a:noFill/>
              </a:ln>
              <a:solidFill>
                <a:srgbClr val="0070C0"/>
              </a:solidFill>
              <a:effectLst/>
              <a:uLnTx/>
              <a:uFillTx/>
              <a:latin typeface="e-Ukraine" pitchFamily="50" charset="-52"/>
              <a:ea typeface="+mj-ea"/>
              <a:cs typeface="+mj-cs"/>
            </a:endParaRPr>
          </a:p>
        </p:txBody>
      </p:sp>
      <p:sp>
        <p:nvSpPr>
          <p:cNvPr id="9" name="Олексій Любченко…"/>
          <p:cNvSpPr txBox="1"/>
          <p:nvPr/>
        </p:nvSpPr>
        <p:spPr>
          <a:xfrm>
            <a:off x="6012160" y="5974735"/>
            <a:ext cx="2952328" cy="2587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l">
              <a:lnSpc>
                <a:spcPct val="110000"/>
              </a:lnSpc>
              <a:defRPr sz="2000">
                <a:solidFill>
                  <a:srgbClr val="000000"/>
                </a:solidFill>
                <a:latin typeface="e-Ukraine Regular"/>
                <a:ea typeface="e-Ukraine Regular"/>
                <a:cs typeface="e-Ukraine Regular"/>
                <a:sym typeface="e-Ukraine Regular"/>
              </a:defRPr>
            </a:pPr>
            <a:endParaRPr sz="1000" dirty="0"/>
          </a:p>
        </p:txBody>
      </p:sp>
      <p:sp>
        <p:nvSpPr>
          <p:cNvPr id="4" name="Заголовок 3"/>
          <p:cNvSpPr>
            <a:spLocks noGrp="1"/>
          </p:cNvSpPr>
          <p:nvPr>
            <p:ph type="ctrTitle"/>
          </p:nvPr>
        </p:nvSpPr>
        <p:spPr/>
        <p:txBody>
          <a:bodyPr/>
          <a:lstStyle/>
          <a:p>
            <a:endParaRPr lang="ru-RU"/>
          </a:p>
        </p:txBody>
      </p:sp>
      <p:pic>
        <p:nvPicPr>
          <p:cNvPr id="10"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92500" lnSpcReduction="20000"/>
          </a:bodyPr>
          <a:lstStyle/>
          <a:p>
            <a:pPr algn="just"/>
            <a:r>
              <a:rPr lang="uk-UA" dirty="0" smtClean="0">
                <a:latin typeface="Times New Roman" pitchFamily="18" charset="0"/>
                <a:cs typeface="Times New Roman" pitchFamily="18" charset="0"/>
              </a:rPr>
              <a:t>З </a:t>
            </a:r>
            <a:r>
              <a:rPr lang="uk-UA" b="1" dirty="0" smtClean="0">
                <a:solidFill>
                  <a:srgbClr val="3333FF"/>
                </a:solidFill>
                <a:latin typeface="Times New Roman" pitchFamily="18" charset="0"/>
                <a:cs typeface="Times New Roman" pitchFamily="18" charset="0"/>
              </a:rPr>
              <a:t>5 жовтня 2025 року </a:t>
            </a:r>
            <a:r>
              <a:rPr lang="uk-UA" dirty="0" smtClean="0">
                <a:latin typeface="Times New Roman" pitchFamily="18" charset="0"/>
                <a:cs typeface="Times New Roman" pitchFamily="18" charset="0"/>
              </a:rPr>
              <a:t>для юридичних осіб - платників єдиного податку четвертої групи з’явився обов’язок </a:t>
            </a:r>
            <a:r>
              <a:rPr lang="uk-UA" b="1" dirty="0" smtClean="0">
                <a:solidFill>
                  <a:srgbClr val="3333FF"/>
                </a:solidFill>
                <a:latin typeface="Times New Roman" pitchFamily="18" charset="0"/>
                <a:cs typeface="Times New Roman" pitchFamily="18" charset="0"/>
              </a:rPr>
              <a:t>щодо сплати податку на прибуток</a:t>
            </a:r>
            <a:r>
              <a:rPr lang="uk-UA" dirty="0" smtClean="0">
                <a:solidFill>
                  <a:srgbClr val="3333FF"/>
                </a:solidFill>
                <a:latin typeface="Times New Roman" pitchFamily="18" charset="0"/>
                <a:cs typeface="Times New Roman" pitchFamily="18" charset="0"/>
              </a:rPr>
              <a:t>:</a:t>
            </a:r>
            <a:r>
              <a:rPr lang="uk-UA" dirty="0" smtClean="0">
                <a:latin typeface="Times New Roman" pitchFamily="18" charset="0"/>
                <a:cs typeface="Times New Roman" pitchFamily="18" charset="0"/>
              </a:rPr>
              <a:t> кого це стосується? </a:t>
            </a:r>
          </a:p>
          <a:p>
            <a:pPr algn="just"/>
            <a:r>
              <a:rPr lang="uk-UA" dirty="0" smtClean="0">
                <a:latin typeface="Times New Roman" pitchFamily="18" charset="0"/>
                <a:cs typeface="Times New Roman" pitchFamily="18" charset="0"/>
              </a:rPr>
              <a:t>За </a:t>
            </a:r>
            <a:r>
              <a:rPr lang="uk-UA" b="1" dirty="0" smtClean="0">
                <a:solidFill>
                  <a:srgbClr val="3333FF"/>
                </a:solidFill>
                <a:latin typeface="Times New Roman" pitchFamily="18" charset="0"/>
                <a:cs typeface="Times New Roman" pitchFamily="18" charset="0"/>
              </a:rPr>
              <a:t>Законом № 4577</a:t>
            </a:r>
            <a:r>
              <a:rPr lang="uk-UA" dirty="0" smtClean="0">
                <a:solidFill>
                  <a:srgbClr val="3333FF"/>
                </a:solidFill>
                <a:latin typeface="Times New Roman" pitchFamily="18" charset="0"/>
                <a:cs typeface="Times New Roman" pitchFamily="18" charset="0"/>
              </a:rPr>
              <a:t> </a:t>
            </a:r>
            <a:r>
              <a:rPr lang="uk-UA" dirty="0" smtClean="0">
                <a:latin typeface="Times New Roman" pitchFamily="18" charset="0"/>
                <a:cs typeface="Times New Roman" pitchFamily="18" charset="0"/>
              </a:rPr>
              <a:t>юридичні особи – платники єдиного податку четвертої групи стали платниками податку на прибуток,  але лише щодо доходів від продажу чи відчуження цінних паперів та доходів від участі в капіталі емітентів, розрахованих за правилами бух обліку</a:t>
            </a:r>
          </a:p>
          <a:p>
            <a:endParaRPr lang="uk-UA" dirty="0"/>
          </a:p>
        </p:txBody>
      </p:sp>
      <p:sp>
        <p:nvSpPr>
          <p:cNvPr id="5" name="Заголовок 4"/>
          <p:cNvSpPr>
            <a:spLocks noGrp="1"/>
          </p:cNvSpPr>
          <p:nvPr>
            <p:ph type="title"/>
          </p:nvPr>
        </p:nvSpPr>
        <p:spPr/>
        <p:txBody>
          <a:bodyPr/>
          <a:lstStyle/>
          <a:p>
            <a:endParaRPr lang="ru-RU" dirty="0"/>
          </a:p>
        </p:txBody>
      </p:sp>
      <p:pic>
        <p:nvPicPr>
          <p:cNvPr id="6"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92500"/>
          </a:bodyPr>
          <a:lstStyle/>
          <a:p>
            <a:pPr algn="ctr"/>
            <a:r>
              <a:rPr lang="uk-UA" dirty="0" smtClean="0">
                <a:latin typeface="Times New Roman" pitchFamily="18" charset="0"/>
                <a:cs typeface="Times New Roman" pitchFamily="18" charset="0"/>
              </a:rPr>
              <a:t>Закон України від 21 серпня 2025 року            № 4577-ІХ «Про внесення змін до Податкового кодексу України та інших законів України щодо підтримки підприємств оборонно-промислового комплексу»                                        </a:t>
            </a:r>
            <a:r>
              <a:rPr lang="uk-UA" b="1" dirty="0" smtClean="0">
                <a:solidFill>
                  <a:srgbClr val="3333FF"/>
                </a:solidFill>
                <a:latin typeface="Times New Roman" pitchFamily="18" charset="0"/>
                <a:cs typeface="Times New Roman" pitchFamily="18" charset="0"/>
              </a:rPr>
              <a:t>(далі - Закон № 4577), серед іншого внесено зміни і щодо платників єдиного податку четвертої групи. </a:t>
            </a:r>
            <a:endParaRPr lang="uk-UA" dirty="0" smtClean="0">
              <a:solidFill>
                <a:srgbClr val="3333FF"/>
              </a:solidFill>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Ці зміни почали діяти з 5 жовтня 2025 року</a:t>
            </a:r>
            <a:r>
              <a:rPr lang="uk-UA" dirty="0" smtClean="0"/>
              <a:t>.</a:t>
            </a:r>
          </a:p>
          <a:p>
            <a:endParaRPr lang="uk-UA" dirty="0"/>
          </a:p>
        </p:txBody>
      </p:sp>
      <p:sp>
        <p:nvSpPr>
          <p:cNvPr id="5" name="Заголовок 4"/>
          <p:cNvSpPr>
            <a:spLocks noGrp="1"/>
          </p:cNvSpPr>
          <p:nvPr>
            <p:ph type="title"/>
          </p:nvPr>
        </p:nvSpPr>
        <p:spPr/>
        <p:txBody>
          <a:bodyPr/>
          <a:lstStyle/>
          <a:p>
            <a:endParaRPr lang="ru-RU"/>
          </a:p>
        </p:txBody>
      </p:sp>
      <p:pic>
        <p:nvPicPr>
          <p:cNvPr id="6"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62500" lnSpcReduction="20000"/>
          </a:bodyPr>
          <a:lstStyle/>
          <a:p>
            <a:endParaRPr lang="uk-UA" sz="3900" dirty="0" smtClean="0"/>
          </a:p>
          <a:p>
            <a:pPr algn="just"/>
            <a:r>
              <a:rPr lang="uk-UA" sz="3800" dirty="0" smtClean="0">
                <a:latin typeface="Times New Roman" pitchFamily="18" charset="0"/>
                <a:cs typeface="Times New Roman" pitchFamily="18" charset="0"/>
              </a:rPr>
              <a:t>За </a:t>
            </a:r>
            <a:r>
              <a:rPr lang="uk-UA" sz="3800" b="1" dirty="0" smtClean="0">
                <a:solidFill>
                  <a:srgbClr val="3333FF"/>
                </a:solidFill>
                <a:latin typeface="Times New Roman" pitchFamily="18" charset="0"/>
                <a:cs typeface="Times New Roman" pitchFamily="18" charset="0"/>
              </a:rPr>
              <a:t>Законом № 4577 тепер є платниками податку на прибуток </a:t>
            </a:r>
            <a:r>
              <a:rPr lang="uk-UA" sz="3800" dirty="0" smtClean="0">
                <a:latin typeface="Times New Roman" pitchFamily="18" charset="0"/>
                <a:cs typeface="Times New Roman" pitchFamily="18" charset="0"/>
              </a:rPr>
              <a:t>юридичні особи – </a:t>
            </a:r>
            <a:r>
              <a:rPr lang="uk-UA" sz="3800" b="1" dirty="0" smtClean="0">
                <a:solidFill>
                  <a:srgbClr val="3333FF"/>
                </a:solidFill>
                <a:latin typeface="Times New Roman" pitchFamily="18" charset="0"/>
                <a:cs typeface="Times New Roman" pitchFamily="18" charset="0"/>
              </a:rPr>
              <a:t>платники єдиного податку четвертої групи</a:t>
            </a:r>
            <a:r>
              <a:rPr lang="uk-UA" sz="3800" dirty="0" smtClean="0">
                <a:latin typeface="Times New Roman" pitchFamily="18" charset="0"/>
                <a:cs typeface="Times New Roman" pitchFamily="18" charset="0"/>
              </a:rPr>
              <a:t> сплачують податок на прибуток підприємств при отриманні доходів (прибутків): </a:t>
            </a:r>
          </a:p>
          <a:p>
            <a:pPr algn="just"/>
            <a:endParaRPr lang="uk-UA" sz="3800" dirty="0" smtClean="0">
              <a:latin typeface="Times New Roman" pitchFamily="18" charset="0"/>
              <a:cs typeface="Times New Roman" pitchFamily="18" charset="0"/>
            </a:endParaRPr>
          </a:p>
          <a:p>
            <a:pPr algn="just"/>
            <a:r>
              <a:rPr lang="uk-UA" sz="3800" dirty="0" smtClean="0">
                <a:latin typeface="Times New Roman" pitchFamily="18" charset="0"/>
                <a:cs typeface="Times New Roman" pitchFamily="18" charset="0"/>
              </a:rPr>
              <a:t>від операцій з продажу або іншого відчуження цінних паперів; </a:t>
            </a:r>
          </a:p>
          <a:p>
            <a:pPr algn="just">
              <a:buNone/>
            </a:pPr>
            <a:endParaRPr lang="uk-UA" sz="3800" dirty="0" smtClean="0">
              <a:latin typeface="Times New Roman" pitchFamily="18" charset="0"/>
              <a:cs typeface="Times New Roman" pitchFamily="18" charset="0"/>
            </a:endParaRPr>
          </a:p>
          <a:p>
            <a:pPr algn="just"/>
            <a:r>
              <a:rPr lang="uk-UA" sz="3800" dirty="0" smtClean="0">
                <a:latin typeface="Times New Roman" pitchFamily="18" charset="0"/>
                <a:cs typeface="Times New Roman" pitchFamily="18" charset="0"/>
              </a:rPr>
              <a:t>від емітента корпоративних прав, інвестиційних сертифікатів чи інших цінних паперів, що засвідчують право власності на частку (пай) у майні (активах) емітента, у зв’язку з розподілом частини його прибутку. </a:t>
            </a:r>
          </a:p>
          <a:p>
            <a:endParaRPr lang="uk-UA" dirty="0"/>
          </a:p>
        </p:txBody>
      </p:sp>
      <p:sp>
        <p:nvSpPr>
          <p:cNvPr id="5" name="Заголовок 4"/>
          <p:cNvSpPr>
            <a:spLocks noGrp="1"/>
          </p:cNvSpPr>
          <p:nvPr>
            <p:ph type="title"/>
          </p:nvPr>
        </p:nvSpPr>
        <p:spPr/>
        <p:txBody>
          <a:bodyPr/>
          <a:lstStyle/>
          <a:p>
            <a:endParaRPr lang="ru-RU" dirty="0"/>
          </a:p>
        </p:txBody>
      </p:sp>
      <p:pic>
        <p:nvPicPr>
          <p:cNvPr id="6"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lnSpcReduction="10000"/>
          </a:bodyPr>
          <a:lstStyle/>
          <a:p>
            <a:pPr algn="ctr">
              <a:buNone/>
            </a:pPr>
            <a:r>
              <a:rPr lang="uk-UA" sz="3000" b="1" dirty="0" smtClean="0">
                <a:solidFill>
                  <a:srgbClr val="3333FF"/>
                </a:solidFill>
                <a:latin typeface="Times New Roman" pitchFamily="18" charset="0"/>
                <a:cs typeface="Times New Roman" pitchFamily="18" charset="0"/>
              </a:rPr>
              <a:t>Чи необхідно </a:t>
            </a:r>
            <a:r>
              <a:rPr lang="uk-UA" sz="2800" b="1" dirty="0" smtClean="0">
                <a:solidFill>
                  <a:srgbClr val="3333FF"/>
                </a:solidFill>
                <a:latin typeface="Times New Roman" pitchFamily="18" charset="0"/>
                <a:cs typeface="Times New Roman" pitchFamily="18" charset="0"/>
              </a:rPr>
              <a:t>платникам єдиного податку четвертої групи</a:t>
            </a:r>
            <a:r>
              <a:rPr lang="uk-UA" sz="3000" b="1" dirty="0" smtClean="0">
                <a:solidFill>
                  <a:srgbClr val="3333FF"/>
                </a:solidFill>
                <a:latin typeface="Times New Roman" pitchFamily="18" charset="0"/>
                <a:cs typeface="Times New Roman" pitchFamily="18" charset="0"/>
              </a:rPr>
              <a:t> подавати декларацію з податку на прибуток?</a:t>
            </a:r>
          </a:p>
          <a:p>
            <a:pPr algn="just"/>
            <a:r>
              <a:rPr lang="uk-UA" sz="3000" dirty="0" smtClean="0">
                <a:latin typeface="Times New Roman" pitchFamily="18" charset="0"/>
                <a:cs typeface="Times New Roman" pitchFamily="18" charset="0"/>
              </a:rPr>
              <a:t>     Так, для юридичних осіб – платників єдиного податку четвертої групи встановлено річний звітний податковий період за календарний рік з січня по грудень.</a:t>
            </a:r>
          </a:p>
          <a:p>
            <a:pPr algn="just"/>
            <a:r>
              <a:rPr lang="uk-UA" sz="3000" dirty="0" smtClean="0">
                <a:latin typeface="Times New Roman" pitchFamily="18" charset="0"/>
                <a:cs typeface="Times New Roman" pitchFamily="18" charset="0"/>
              </a:rPr>
              <a:t>   Строки для подання декларації – 60 днів після закінчення звітного року.</a:t>
            </a:r>
          </a:p>
          <a:p>
            <a:r>
              <a:rPr lang="uk-UA" sz="3000" dirty="0" smtClean="0">
                <a:latin typeface="Times New Roman" pitchFamily="18" charset="0"/>
                <a:cs typeface="Times New Roman" pitchFamily="18" charset="0"/>
              </a:rPr>
              <a:t>Вперше подається звітність за 2025 рік</a:t>
            </a:r>
          </a:p>
          <a:p>
            <a:endParaRPr lang="uk-UA" dirty="0"/>
          </a:p>
        </p:txBody>
      </p:sp>
      <p:sp>
        <p:nvSpPr>
          <p:cNvPr id="5" name="Заголовок 4"/>
          <p:cNvSpPr>
            <a:spLocks noGrp="1"/>
          </p:cNvSpPr>
          <p:nvPr>
            <p:ph type="title"/>
          </p:nvPr>
        </p:nvSpPr>
        <p:spPr/>
        <p:txBody>
          <a:bodyPr/>
          <a:lstStyle/>
          <a:p>
            <a:endParaRPr lang="ru-RU"/>
          </a:p>
        </p:txBody>
      </p:sp>
      <p:pic>
        <p:nvPicPr>
          <p:cNvPr id="6"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70000" lnSpcReduction="20000"/>
          </a:bodyPr>
          <a:lstStyle/>
          <a:p>
            <a:pPr algn="ctr"/>
            <a:r>
              <a:rPr lang="uk-UA" sz="3400" b="1" dirty="0" smtClean="0">
                <a:solidFill>
                  <a:srgbClr val="3333FF"/>
                </a:solidFill>
                <a:latin typeface="Times New Roman" pitchFamily="18" charset="0"/>
                <a:cs typeface="Times New Roman" pitchFamily="18" charset="0"/>
              </a:rPr>
              <a:t>Зміни щодо умов перебування на єдиному податку четвертої групи</a:t>
            </a:r>
          </a:p>
          <a:p>
            <a:pPr algn="ctr">
              <a:buNone/>
            </a:pPr>
            <a:r>
              <a:rPr lang="uk-UA" dirty="0" smtClean="0">
                <a:latin typeface="Times New Roman" pitchFamily="18" charset="0"/>
                <a:cs typeface="Times New Roman" pitchFamily="18" charset="0"/>
              </a:rPr>
              <a:t>{п. 291.4 ст. 291 доповнено </a:t>
            </a:r>
            <a:r>
              <a:rPr lang="uk-UA" dirty="0" err="1" smtClean="0">
                <a:latin typeface="Times New Roman" pitchFamily="18" charset="0"/>
                <a:cs typeface="Times New Roman" pitchFamily="18" charset="0"/>
              </a:rPr>
              <a:t>п.п</a:t>
            </a:r>
            <a:r>
              <a:rPr lang="uk-UA" dirty="0" smtClean="0">
                <a:latin typeface="Times New Roman" pitchFamily="18" charset="0"/>
                <a:cs typeface="Times New Roman" pitchFamily="18" charset="0"/>
              </a:rPr>
              <a:t>. 291.4.8 згідно із Законом                  </a:t>
            </a:r>
            <a:r>
              <a:rPr lang="uk-UA" b="1" u="sng" dirty="0" smtClean="0">
                <a:solidFill>
                  <a:srgbClr val="3333FF"/>
                </a:solidFill>
                <a:latin typeface="Times New Roman" pitchFamily="18" charset="0"/>
                <a:cs typeface="Times New Roman" pitchFamily="18" charset="0"/>
                <a:hlinkClick r:id="rId2"/>
              </a:rPr>
              <a:t>№ 4577-IX від 21.08.2025</a:t>
            </a:r>
            <a:r>
              <a:rPr lang="uk-UA" b="1" dirty="0" smtClean="0">
                <a:solidFill>
                  <a:srgbClr val="3333FF"/>
                </a:solidFill>
                <a:latin typeface="Times New Roman" pitchFamily="18" charset="0"/>
                <a:cs typeface="Times New Roman" pitchFamily="18" charset="0"/>
              </a:rPr>
              <a:t>}</a:t>
            </a:r>
          </a:p>
          <a:p>
            <a:pPr algn="just"/>
            <a:r>
              <a:rPr lang="uk-UA" dirty="0" smtClean="0">
                <a:latin typeface="Times New Roman" pitchFamily="18" charset="0"/>
                <a:cs typeface="Times New Roman" pitchFamily="18" charset="0"/>
              </a:rPr>
              <a:t>291.4.8. ПКУ встановлено, що при розрахунку частки сільськогосподарського </a:t>
            </a:r>
            <a:r>
              <a:rPr lang="uk-UA" dirty="0" err="1" smtClean="0">
                <a:latin typeface="Times New Roman" pitchFamily="18" charset="0"/>
                <a:cs typeface="Times New Roman" pitchFamily="18" charset="0"/>
              </a:rPr>
              <a:t>товаровиробництва</a:t>
            </a:r>
            <a:r>
              <a:rPr lang="uk-UA" dirty="0" smtClean="0">
                <a:latin typeface="Times New Roman" pitchFamily="18" charset="0"/>
                <a:cs typeface="Times New Roman" pitchFamily="18" charset="0"/>
              </a:rPr>
              <a:t> до загальної суми доходу сільськогосподарського товаровиробника за відповідний податковий (звітний) рік </a:t>
            </a:r>
            <a:r>
              <a:rPr lang="uk-UA" b="1" dirty="0" smtClean="0">
                <a:solidFill>
                  <a:srgbClr val="3333FF"/>
                </a:solidFill>
                <a:latin typeface="Times New Roman" pitchFamily="18" charset="0"/>
                <a:cs typeface="Times New Roman" pitchFamily="18" charset="0"/>
              </a:rPr>
              <a:t>не включаються доходи (прибутки) від операцій з продажу або іншого відчуження цінних паперів та доходи, отримані від емітента корпоративних прав, інвестиційних сертифікатів чи інших цінних паперів, що засвідчують його право власності на частку (пай) у майні (активах) емітента, у зв’язку з розподілом частини його прибутку, та розраховані за правилами бухгалтерського обліку</a:t>
            </a:r>
            <a:r>
              <a:rPr lang="uk-UA" dirty="0" smtClean="0">
                <a:solidFill>
                  <a:srgbClr val="3333FF"/>
                </a:solidFill>
                <a:latin typeface="Times New Roman" pitchFamily="18" charset="0"/>
                <a:cs typeface="Times New Roman" pitchFamily="18" charset="0"/>
              </a:rPr>
              <a:t>.</a:t>
            </a:r>
            <a:endParaRPr lang="uk-UA" dirty="0">
              <a:solidFill>
                <a:srgbClr val="3333FF"/>
              </a:solidFill>
              <a:latin typeface="Times New Roman" pitchFamily="18" charset="0"/>
              <a:cs typeface="Times New Roman" pitchFamily="18" charset="0"/>
            </a:endParaRPr>
          </a:p>
        </p:txBody>
      </p:sp>
      <p:sp>
        <p:nvSpPr>
          <p:cNvPr id="5" name="Заголовок 4"/>
          <p:cNvSpPr>
            <a:spLocks noGrp="1"/>
          </p:cNvSpPr>
          <p:nvPr>
            <p:ph type="title"/>
          </p:nvPr>
        </p:nvSpPr>
        <p:spPr/>
        <p:txBody>
          <a:bodyPr/>
          <a:lstStyle/>
          <a:p>
            <a:endParaRPr lang="ru-RU"/>
          </a:p>
        </p:txBody>
      </p:sp>
      <p:pic>
        <p:nvPicPr>
          <p:cNvPr id="6" name="Рисунок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Autofit/>
          </a:bodyPr>
          <a:lstStyle/>
          <a:p>
            <a:pPr algn="just"/>
            <a:r>
              <a:rPr lang="uk-UA" sz="2100" b="1" dirty="0" smtClean="0">
                <a:solidFill>
                  <a:srgbClr val="3333FF"/>
                </a:solidFill>
                <a:latin typeface="Times New Roman" pitchFamily="18" charset="0"/>
                <a:cs typeface="Times New Roman" pitchFamily="18" charset="0"/>
              </a:rPr>
              <a:t>Для юридичних осіб - платників єдиного податку четвертої групи </a:t>
            </a:r>
            <a:r>
              <a:rPr lang="uk-UA" sz="2100" dirty="0" smtClean="0">
                <a:latin typeface="Times New Roman" pitchFamily="18" charset="0"/>
                <a:cs typeface="Times New Roman" pitchFamily="18" charset="0"/>
              </a:rPr>
              <a:t>у сумі сплачених податків, зборів, платежів та витрат на оренду земельних ділянок </a:t>
            </a:r>
            <a:r>
              <a:rPr lang="uk-UA" sz="2100" b="1" dirty="0" smtClean="0">
                <a:solidFill>
                  <a:srgbClr val="3333FF"/>
                </a:solidFill>
                <a:latin typeface="Times New Roman" pitchFamily="18" charset="0"/>
                <a:cs typeface="Times New Roman" pitchFamily="18" charset="0"/>
              </a:rPr>
              <a:t>не враховуються суми сплаченого податку на прибуток підприємств з доходів (прибутків) </a:t>
            </a:r>
            <a:r>
              <a:rPr lang="uk-UA" sz="2100" dirty="0" smtClean="0">
                <a:latin typeface="Times New Roman" pitchFamily="18" charset="0"/>
                <a:cs typeface="Times New Roman" pitchFamily="18" charset="0"/>
              </a:rPr>
              <a:t>від операцій з продажу або іншого відчуження цінних паперів та доходів, отриманих від емітента корпоративних прав, інвестиційних сертифікатів чи інших цінних паперів, що засвідчують його право власності на частку (пай) у майні (активах) емітента, у зв’язку з розподілом частини його прибутку, та розрахованих за правилами бухгалтерського обліку, у порядку, розмірі та строки, встановлені </a:t>
            </a:r>
            <a:r>
              <a:rPr lang="uk-UA" sz="2100" u="sng" dirty="0" smtClean="0">
                <a:latin typeface="Times New Roman" pitchFamily="18" charset="0"/>
                <a:cs typeface="Times New Roman" pitchFamily="18" charset="0"/>
                <a:hlinkClick r:id="rId2"/>
              </a:rPr>
              <a:t>розділом III</a:t>
            </a:r>
            <a:r>
              <a:rPr lang="uk-UA" sz="2100" dirty="0" smtClean="0">
                <a:latin typeface="Times New Roman" pitchFamily="18" charset="0"/>
                <a:cs typeface="Times New Roman" pitchFamily="18" charset="0"/>
              </a:rPr>
              <a:t> цього Кодексу.</a:t>
            </a:r>
          </a:p>
          <a:p>
            <a:pPr algn="ctr">
              <a:buNone/>
            </a:pPr>
            <a:r>
              <a:rPr lang="uk-UA" sz="2100" dirty="0" smtClean="0">
                <a:latin typeface="Times New Roman" pitchFamily="18" charset="0"/>
                <a:cs typeface="Times New Roman" pitchFamily="18" charset="0"/>
              </a:rPr>
              <a:t>{п. 297</a:t>
            </a:r>
            <a:r>
              <a:rPr lang="uk-UA" sz="2100" baseline="30000" dirty="0" smtClean="0">
                <a:latin typeface="Times New Roman" pitchFamily="18" charset="0"/>
                <a:cs typeface="Times New Roman" pitchFamily="18" charset="0"/>
              </a:rPr>
              <a:t>1</a:t>
            </a:r>
            <a:r>
              <a:rPr lang="uk-UA" sz="2100" dirty="0" smtClean="0">
                <a:latin typeface="Times New Roman" pitchFamily="18" charset="0"/>
                <a:cs typeface="Times New Roman" pitchFamily="18" charset="0"/>
              </a:rPr>
              <a:t>.2 п. 297.2 ст. 297 доповнено новим абзацом згідно із Законом </a:t>
            </a:r>
            <a:r>
              <a:rPr lang="uk-UA" sz="2100" u="sng" dirty="0" smtClean="0">
                <a:latin typeface="Times New Roman" pitchFamily="18" charset="0"/>
                <a:cs typeface="Times New Roman" pitchFamily="18" charset="0"/>
                <a:hlinkClick r:id="rId3"/>
              </a:rPr>
              <a:t>№ 4577-IX від 21.08.2025</a:t>
            </a:r>
            <a:r>
              <a:rPr lang="uk-UA" sz="2100" dirty="0" smtClean="0">
                <a:latin typeface="Times New Roman" pitchFamily="18" charset="0"/>
                <a:cs typeface="Times New Roman" pitchFamily="18" charset="0"/>
              </a:rPr>
              <a:t>}</a:t>
            </a:r>
            <a:endParaRPr lang="uk-UA" sz="2100" dirty="0">
              <a:latin typeface="Times New Roman" pitchFamily="18" charset="0"/>
              <a:cs typeface="Times New Roman" pitchFamily="18" charset="0"/>
            </a:endParaRPr>
          </a:p>
        </p:txBody>
      </p:sp>
      <p:sp>
        <p:nvSpPr>
          <p:cNvPr id="5" name="Заголовок 4"/>
          <p:cNvSpPr>
            <a:spLocks noGrp="1"/>
          </p:cNvSpPr>
          <p:nvPr>
            <p:ph type="title"/>
          </p:nvPr>
        </p:nvSpPr>
        <p:spPr/>
        <p:txBody>
          <a:bodyPr/>
          <a:lstStyle/>
          <a:p>
            <a:endParaRPr lang="ru-RU" dirty="0"/>
          </a:p>
        </p:txBody>
      </p:sp>
      <p:pic>
        <p:nvPicPr>
          <p:cNvPr id="6" name="Рисунок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algn="ctr">
              <a:lnSpc>
                <a:spcPts val="12319"/>
              </a:lnSpc>
              <a:spcBef>
                <a:spcPct val="0"/>
              </a:spcBef>
            </a:pPr>
            <a:r>
              <a:rPr lang="uk-UA" sz="4000" b="1" dirty="0" smtClean="0">
                <a:solidFill>
                  <a:srgbClr val="008E40"/>
                </a:solidFill>
                <a:latin typeface="Times New Roman" panose="02020603050405020304" pitchFamily="18" charset="0"/>
                <a:cs typeface="Times New Roman" panose="02020603050405020304" pitchFamily="18" charset="0"/>
              </a:rPr>
              <a:t>Дякуємо</a:t>
            </a:r>
            <a:r>
              <a:rPr lang="en-US" sz="4000" b="1" dirty="0" smtClean="0">
                <a:solidFill>
                  <a:srgbClr val="008E40"/>
                </a:solidFill>
                <a:latin typeface="Times New Roman" panose="02020603050405020304" pitchFamily="18" charset="0"/>
                <a:cs typeface="Times New Roman" panose="02020603050405020304" pitchFamily="18" charset="0"/>
              </a:rPr>
              <a:t> </a:t>
            </a:r>
            <a:r>
              <a:rPr lang="uk-UA" sz="4000" b="1" dirty="0" smtClean="0">
                <a:solidFill>
                  <a:srgbClr val="008E40"/>
                </a:solidFill>
                <a:latin typeface="Times New Roman" panose="02020603050405020304" pitchFamily="18" charset="0"/>
                <a:cs typeface="Times New Roman" panose="02020603050405020304" pitchFamily="18" charset="0"/>
              </a:rPr>
              <a:t>за увагу</a:t>
            </a:r>
            <a:r>
              <a:rPr lang="en-US" sz="4000" b="1" dirty="0" smtClean="0">
                <a:solidFill>
                  <a:srgbClr val="008E40"/>
                </a:solidFill>
                <a:latin typeface="Times New Roman" panose="02020603050405020304" pitchFamily="18" charset="0"/>
                <a:cs typeface="Times New Roman" panose="02020603050405020304" pitchFamily="18" charset="0"/>
              </a:rPr>
              <a:t>!</a:t>
            </a:r>
          </a:p>
          <a:p>
            <a:r>
              <a:rPr lang="uk-UA" dirty="0" smtClean="0">
                <a:latin typeface="Times New Roman" pitchFamily="18" charset="0"/>
                <a:cs typeface="Times New Roman" pitchFamily="18" charset="0"/>
              </a:rPr>
              <a:t>Відділ аналітичної роботи ГУ ДПС в Одеській області </a:t>
            </a:r>
            <a:r>
              <a:rPr lang="en-US" smtClean="0">
                <a:latin typeface="Times New Roman" pitchFamily="18" charset="0"/>
                <a:cs typeface="Times New Roman" pitchFamily="18" charset="0"/>
              </a:rPr>
              <a:t>(048) </a:t>
            </a:r>
            <a:r>
              <a:rPr lang="uk-UA" smtClean="0">
                <a:latin typeface="Times New Roman" pitchFamily="18" charset="0"/>
                <a:cs typeface="Times New Roman" pitchFamily="18" charset="0"/>
              </a:rPr>
              <a:t>707-29-28</a:t>
            </a:r>
            <a:endParaRPr lang="uk-UA" dirty="0" smtClean="0">
              <a:latin typeface="Times New Roman" pitchFamily="18" charset="0"/>
              <a:cs typeface="Times New Roman" pitchFamily="18" charset="0"/>
            </a:endParaRPr>
          </a:p>
          <a:p>
            <a:r>
              <a:rPr lang="uk-UA" dirty="0" smtClean="0">
                <a:latin typeface="Times New Roman" pitchFamily="18" charset="0"/>
                <a:cs typeface="Times New Roman" pitchFamily="18" charset="0"/>
              </a:rPr>
              <a:t>Гаряча лінія ДПС 0800 501 007 </a:t>
            </a:r>
          </a:p>
          <a:p>
            <a:r>
              <a:rPr lang="uk-UA" b="1" dirty="0" smtClean="0">
                <a:latin typeface="Times New Roman" pitchFamily="18" charset="0"/>
                <a:cs typeface="Times New Roman" pitchFamily="18" charset="0"/>
              </a:rPr>
              <a:t>Електронна пошта:</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hlinkClick r:id="rId2"/>
              </a:rPr>
              <a:t>od.mtz</a:t>
            </a:r>
            <a:r>
              <a:rPr lang="uk-UA" dirty="0" smtClean="0">
                <a:latin typeface="Times New Roman" pitchFamily="18" charset="0"/>
                <a:cs typeface="Times New Roman" pitchFamily="18" charset="0"/>
                <a:hlinkClick r:id="rId2"/>
              </a:rPr>
              <a:t>@</a:t>
            </a:r>
            <a:r>
              <a:rPr lang="uk-UA" dirty="0" err="1" smtClean="0">
                <a:latin typeface="Times New Roman" pitchFamily="18" charset="0"/>
                <a:cs typeface="Times New Roman" pitchFamily="18" charset="0"/>
                <a:hlinkClick r:id="rId2"/>
              </a:rPr>
              <a:t>tax.gov.ua</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hlinkClick r:id="rId3"/>
              </a:rPr>
              <a:t>od.official</a:t>
            </a:r>
            <a:r>
              <a:rPr lang="uk-UA" dirty="0" smtClean="0">
                <a:latin typeface="Times New Roman" pitchFamily="18" charset="0"/>
                <a:cs typeface="Times New Roman" pitchFamily="18" charset="0"/>
                <a:hlinkClick r:id="rId3"/>
              </a:rPr>
              <a:t>@</a:t>
            </a:r>
            <a:r>
              <a:rPr lang="uk-UA" dirty="0" err="1" smtClean="0">
                <a:latin typeface="Times New Roman" pitchFamily="18" charset="0"/>
                <a:cs typeface="Times New Roman" pitchFamily="18" charset="0"/>
                <a:hlinkClick r:id="rId3"/>
              </a:rPr>
              <a:t>tax.gov.ua</a:t>
            </a:r>
            <a:endParaRPr lang="uk-UA" dirty="0">
              <a:latin typeface="Times New Roman" pitchFamily="18" charset="0"/>
              <a:cs typeface="Times New Roman" pitchFamily="18" charset="0"/>
            </a:endParaRPr>
          </a:p>
        </p:txBody>
      </p:sp>
      <p:sp>
        <p:nvSpPr>
          <p:cNvPr id="4" name="Заголовок 3"/>
          <p:cNvSpPr>
            <a:spLocks noGrp="1"/>
          </p:cNvSpPr>
          <p:nvPr>
            <p:ph type="title"/>
          </p:nvPr>
        </p:nvSpPr>
        <p:spPr/>
        <p:txBody>
          <a:bodyPr/>
          <a:lstStyle/>
          <a:p>
            <a:endParaRPr lang="ru-RU"/>
          </a:p>
        </p:txBody>
      </p:sp>
      <p:pic>
        <p:nvPicPr>
          <p:cNvPr id="6" name="Рисунок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lnSpcReduction="10000"/>
          </a:bodyPr>
          <a:lstStyle/>
          <a:p>
            <a:pPr algn="ctr"/>
            <a:r>
              <a:rPr lang="uk-UA" sz="2800" b="1" dirty="0" smtClean="0"/>
              <a:t> </a:t>
            </a:r>
            <a:r>
              <a:rPr lang="uk-UA" sz="2800" b="1" dirty="0" smtClean="0">
                <a:solidFill>
                  <a:srgbClr val="3333FF"/>
                </a:solidFill>
                <a:latin typeface="Times New Roman" pitchFamily="18" charset="0"/>
                <a:cs typeface="Times New Roman" pitchFamily="18" charset="0"/>
              </a:rPr>
              <a:t>Сільськогосподарський товаровиробник</a:t>
            </a:r>
            <a:r>
              <a:rPr lang="uk-UA" sz="2800" dirty="0" smtClean="0">
                <a:solidFill>
                  <a:srgbClr val="3333FF"/>
                </a:solidFill>
                <a:latin typeface="Times New Roman" pitchFamily="18" charset="0"/>
                <a:cs typeface="Times New Roman" pitchFamily="18" charset="0"/>
              </a:rPr>
              <a:t> </a:t>
            </a:r>
            <a:r>
              <a:rPr lang="uk-UA" sz="2800" dirty="0" smtClean="0">
                <a:latin typeface="Times New Roman" pitchFamily="18" charset="0"/>
                <a:cs typeface="Times New Roman" pitchFamily="18" charset="0"/>
              </a:rPr>
              <a:t>– </a:t>
            </a:r>
          </a:p>
          <a:p>
            <a:pPr algn="ctr">
              <a:buNone/>
            </a:pPr>
            <a:r>
              <a:rPr lang="uk-UA" sz="2800" dirty="0" smtClean="0">
                <a:latin typeface="Times New Roman" pitchFamily="18" charset="0"/>
                <a:cs typeface="Times New Roman" pitchFamily="18" charset="0"/>
              </a:rPr>
              <a:t>юридична особа, який займається виробництвом сільськогосподарської продукції та/або розведенням, вирощуванням та виловом риби у внутрішніх водоймах (озерах, ставках та водосховищах) та її переробкою на власних чи орендованих потужностях, у тому числі </a:t>
            </a:r>
            <a:r>
              <a:rPr lang="uk-UA" sz="2800" dirty="0" err="1" smtClean="0">
                <a:latin typeface="Times New Roman" pitchFamily="18" charset="0"/>
                <a:cs typeface="Times New Roman" pitchFamily="18" charset="0"/>
              </a:rPr>
              <a:t>власновиробленої</a:t>
            </a:r>
            <a:r>
              <a:rPr lang="uk-UA" sz="2800" dirty="0" smtClean="0">
                <a:latin typeface="Times New Roman" pitchFamily="18" charset="0"/>
                <a:cs typeface="Times New Roman" pitchFamily="18" charset="0"/>
              </a:rPr>
              <a:t> сировини на давальницьких умовах, та здійснює операції з її постачання </a:t>
            </a:r>
          </a:p>
          <a:p>
            <a:pPr algn="ctr">
              <a:buNone/>
            </a:pPr>
            <a:r>
              <a:rPr lang="uk-UA" sz="2800" b="1" dirty="0" err="1" smtClean="0">
                <a:solidFill>
                  <a:srgbClr val="00B050"/>
                </a:solidFill>
                <a:latin typeface="Times New Roman" pitchFamily="18" charset="0"/>
                <a:cs typeface="Times New Roman" pitchFamily="18" charset="0"/>
              </a:rPr>
              <a:t>п.п</a:t>
            </a:r>
            <a:r>
              <a:rPr lang="uk-UA" sz="2800" b="1" dirty="0" smtClean="0">
                <a:solidFill>
                  <a:srgbClr val="00B050"/>
                </a:solidFill>
                <a:latin typeface="Times New Roman" pitchFamily="18" charset="0"/>
                <a:cs typeface="Times New Roman" pitchFamily="18" charset="0"/>
              </a:rPr>
              <a:t>. 14.1.235. п. 14.1  ст. 14 ПКУ</a:t>
            </a:r>
            <a:endParaRPr lang="uk-UA" sz="2800" b="1" dirty="0">
              <a:solidFill>
                <a:srgbClr val="00B050"/>
              </a:solidFill>
              <a:latin typeface="Times New Roman" pitchFamily="18" charset="0"/>
              <a:cs typeface="Times New Roman" pitchFamily="18" charset="0"/>
            </a:endParaRPr>
          </a:p>
        </p:txBody>
      </p:sp>
      <p:sp>
        <p:nvSpPr>
          <p:cNvPr id="4" name="Заголовок 3"/>
          <p:cNvSpPr>
            <a:spLocks noGrp="1"/>
          </p:cNvSpPr>
          <p:nvPr>
            <p:ph type="title"/>
          </p:nvPr>
        </p:nvSpPr>
        <p:spPr/>
        <p:txBody>
          <a:bodyPr/>
          <a:lstStyle/>
          <a:p>
            <a:endParaRPr lang="ru-RU"/>
          </a:p>
        </p:txBody>
      </p:sp>
      <p:pic>
        <p:nvPicPr>
          <p:cNvPr id="6"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92500" lnSpcReduction="10000"/>
          </a:bodyPr>
          <a:lstStyle/>
          <a:p>
            <a:pPr algn="ctr"/>
            <a:r>
              <a:rPr lang="uk-UA" sz="2800" b="1" dirty="0" smtClean="0">
                <a:solidFill>
                  <a:srgbClr val="3333FF"/>
                </a:solidFill>
                <a:latin typeface="Times New Roman" pitchFamily="18" charset="0"/>
                <a:cs typeface="Times New Roman" pitchFamily="18" charset="0"/>
              </a:rPr>
              <a:t>Частку </a:t>
            </a:r>
            <a:r>
              <a:rPr lang="uk-UA" sz="2800" b="1" dirty="0" err="1" smtClean="0">
                <a:solidFill>
                  <a:srgbClr val="3333FF"/>
                </a:solidFill>
                <a:latin typeface="Times New Roman" pitchFamily="18" charset="0"/>
                <a:cs typeface="Times New Roman" pitchFamily="18" charset="0"/>
              </a:rPr>
              <a:t>сільгосптоваровиробництва</a:t>
            </a:r>
            <a:r>
              <a:rPr lang="uk-UA" sz="2800" b="1" dirty="0" smtClean="0">
                <a:solidFill>
                  <a:srgbClr val="3333FF"/>
                </a:solidFill>
                <a:latin typeface="Times New Roman" pitchFamily="18" charset="0"/>
                <a:cs typeface="Times New Roman" pitchFamily="18" charset="0"/>
              </a:rPr>
              <a:t> визначають</a:t>
            </a:r>
            <a:r>
              <a:rPr lang="uk-UA" sz="2800" dirty="0" smtClean="0">
                <a:solidFill>
                  <a:srgbClr val="3333FF"/>
                </a:solidFill>
                <a:latin typeface="Times New Roman" pitchFamily="18" charset="0"/>
                <a:cs typeface="Times New Roman" pitchFamily="18" charset="0"/>
              </a:rPr>
              <a:t> </a:t>
            </a:r>
          </a:p>
          <a:p>
            <a:pPr algn="ctr">
              <a:buNone/>
            </a:pPr>
            <a:r>
              <a:rPr lang="uk-UA" sz="2800" dirty="0" smtClean="0">
                <a:latin typeface="Times New Roman" pitchFamily="18" charset="0"/>
                <a:cs typeface="Times New Roman" pitchFamily="18" charset="0"/>
              </a:rPr>
              <a:t>як питому вагу доходу </a:t>
            </a:r>
            <a:r>
              <a:rPr lang="uk-UA" sz="2800" dirty="0" err="1" smtClean="0">
                <a:latin typeface="Times New Roman" pitchFamily="18" charset="0"/>
                <a:cs typeface="Times New Roman" pitchFamily="18" charset="0"/>
              </a:rPr>
              <a:t>сільгосптоваровиробника</a:t>
            </a:r>
            <a:r>
              <a:rPr lang="uk-UA" sz="2800" dirty="0" smtClean="0">
                <a:latin typeface="Times New Roman" pitchFamily="18" charset="0"/>
                <a:cs typeface="Times New Roman" pitchFamily="18" charset="0"/>
              </a:rPr>
              <a:t>, отриманого від реалізації сільгосппродукції власного виробництва та продуктів її переробки, у загальній сумі його доходу               </a:t>
            </a:r>
          </a:p>
          <a:p>
            <a:pPr algn="ctr">
              <a:buNone/>
            </a:pPr>
            <a:r>
              <a:rPr lang="uk-UA" sz="2800" b="1" dirty="0" smtClean="0">
                <a:solidFill>
                  <a:srgbClr val="00B050"/>
                </a:solidFill>
                <a:latin typeface="Times New Roman" pitchFamily="18" charset="0"/>
                <a:cs typeface="Times New Roman" pitchFamily="18" charset="0"/>
              </a:rPr>
              <a:t>(пп. </a:t>
            </a:r>
            <a:r>
              <a:rPr lang="uk-UA" sz="2800" b="1" dirty="0" smtClean="0">
                <a:solidFill>
                  <a:srgbClr val="008E40"/>
                </a:solidFill>
                <a:latin typeface="Times New Roman" pitchFamily="18" charset="0"/>
                <a:cs typeface="Times New Roman" pitchFamily="18" charset="0"/>
              </a:rPr>
              <a:t>14.1.262 п. 14.1 ст. 14 ПКУ</a:t>
            </a:r>
            <a:r>
              <a:rPr lang="uk-UA" sz="2800" dirty="0" smtClean="0">
                <a:solidFill>
                  <a:srgbClr val="00B050"/>
                </a:solidFill>
                <a:latin typeface="Times New Roman" pitchFamily="18" charset="0"/>
                <a:cs typeface="Times New Roman" pitchFamily="18" charset="0"/>
              </a:rPr>
              <a:t>)</a:t>
            </a:r>
          </a:p>
          <a:p>
            <a:pPr algn="ctr"/>
            <a:r>
              <a:rPr lang="uk-UA" sz="2800" dirty="0" smtClean="0">
                <a:latin typeface="Times New Roman" pitchFamily="18" charset="0"/>
                <a:cs typeface="Times New Roman" pitchFamily="18" charset="0"/>
              </a:rPr>
              <a:t>Склад доходу сільськогосподарського товаровиробника, отриманого від реалізації сільськогосподарської продукції власного виробництва та продуктів її переробки, визначено у </a:t>
            </a:r>
            <a:r>
              <a:rPr lang="uk-UA" sz="2800" dirty="0" smtClean="0">
                <a:solidFill>
                  <a:srgbClr val="00B050"/>
                </a:solidFill>
                <a:latin typeface="Times New Roman" pitchFamily="18" charset="0"/>
                <a:cs typeface="Times New Roman" pitchFamily="18" charset="0"/>
              </a:rPr>
              <a:t>(</a:t>
            </a:r>
            <a:r>
              <a:rPr lang="uk-UA" sz="2800" b="1" dirty="0" err="1" smtClean="0">
                <a:solidFill>
                  <a:srgbClr val="00B050"/>
                </a:solidFill>
                <a:latin typeface="Times New Roman" pitchFamily="18" charset="0"/>
                <a:cs typeface="Times New Roman" pitchFamily="18" charset="0"/>
              </a:rPr>
              <a:t>п.п</a:t>
            </a:r>
            <a:r>
              <a:rPr lang="uk-UA" sz="2800" b="1" dirty="0" smtClean="0">
                <a:solidFill>
                  <a:srgbClr val="00B050"/>
                </a:solidFill>
                <a:latin typeface="Times New Roman" pitchFamily="18" charset="0"/>
                <a:cs typeface="Times New Roman" pitchFamily="18" charset="0"/>
              </a:rPr>
              <a:t>. 298.8.3 п. 298.8 ст. 298 ПКУ)</a:t>
            </a:r>
            <a:endParaRPr lang="uk-UA" sz="2800" b="1" dirty="0">
              <a:solidFill>
                <a:srgbClr val="00B050"/>
              </a:solidFill>
              <a:latin typeface="Times New Roman" pitchFamily="18" charset="0"/>
              <a:cs typeface="Times New Roman" pitchFamily="18" charset="0"/>
            </a:endParaRPr>
          </a:p>
        </p:txBody>
      </p:sp>
      <p:sp>
        <p:nvSpPr>
          <p:cNvPr id="4" name="Заголовок 3"/>
          <p:cNvSpPr>
            <a:spLocks noGrp="1"/>
          </p:cNvSpPr>
          <p:nvPr>
            <p:ph type="title"/>
          </p:nvPr>
        </p:nvSpPr>
        <p:spPr/>
        <p:txBody>
          <a:bodyPr/>
          <a:lstStyle/>
          <a:p>
            <a:endParaRPr lang="ru-RU"/>
          </a:p>
        </p:txBody>
      </p:sp>
      <p:pic>
        <p:nvPicPr>
          <p:cNvPr id="6"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r>
              <a:rPr lang="uk-UA" dirty="0" smtClean="0">
                <a:latin typeface="Times New Roman" pitchFamily="18" charset="0"/>
                <a:cs typeface="Times New Roman" pitchFamily="18" charset="0"/>
              </a:rPr>
              <a:t> </a:t>
            </a:r>
            <a:endParaRPr lang="uk-UA" dirty="0">
              <a:latin typeface="Times New Roman" pitchFamily="18" charset="0"/>
              <a:cs typeface="Times New Roman" pitchFamily="18" charset="0"/>
            </a:endParaRPr>
          </a:p>
        </p:txBody>
      </p:sp>
      <p:sp>
        <p:nvSpPr>
          <p:cNvPr id="6" name="Прямоугольник 5"/>
          <p:cNvSpPr/>
          <p:nvPr/>
        </p:nvSpPr>
        <p:spPr>
          <a:xfrm>
            <a:off x="467544" y="1997838"/>
            <a:ext cx="8208912" cy="4401205"/>
          </a:xfrm>
          <a:prstGeom prst="rect">
            <a:avLst/>
          </a:prstGeom>
        </p:spPr>
        <p:txBody>
          <a:bodyPr wrap="square">
            <a:spAutoFit/>
          </a:bodyPr>
          <a:lstStyle/>
          <a:p>
            <a:pPr algn="ctr"/>
            <a:r>
              <a:rPr lang="uk-UA" sz="2800" b="1" dirty="0" smtClean="0">
                <a:solidFill>
                  <a:srgbClr val="3333FF"/>
                </a:solidFill>
                <a:latin typeface="Times New Roman" pitchFamily="18" charset="0"/>
                <a:cs typeface="Times New Roman" pitchFamily="18" charset="0"/>
              </a:rPr>
              <a:t>Об'єктом оподаткування є площа </a:t>
            </a:r>
          </a:p>
          <a:p>
            <a:pPr algn="ctr"/>
            <a:r>
              <a:rPr lang="uk-UA" sz="2800" b="1" dirty="0" smtClean="0">
                <a:solidFill>
                  <a:srgbClr val="3333FF"/>
                </a:solidFill>
                <a:latin typeface="Times New Roman" pitchFamily="18" charset="0"/>
                <a:cs typeface="Times New Roman" pitchFamily="18" charset="0"/>
              </a:rPr>
              <a:t>власних або орендованих сільськогосподарських угідь </a:t>
            </a:r>
          </a:p>
          <a:p>
            <a:pPr algn="ctr"/>
            <a:r>
              <a:rPr lang="uk-UA" sz="2800" dirty="0" smtClean="0">
                <a:latin typeface="Times New Roman" pitchFamily="18" charset="0"/>
                <a:cs typeface="Times New Roman" pitchFamily="18" charset="0"/>
              </a:rPr>
              <a:t>(ріллі, сіножатей, пасовищ і багаторічних насаджень) та/або земель водного фонду (внутрішніх водойм, озер, ставків, водосховищ),  що перебувають у власності сільськогосподарського товаровиробника або надані йому у користування, у тому числі на умовах оренди  </a:t>
            </a:r>
          </a:p>
          <a:p>
            <a:pPr algn="ctr"/>
            <a:r>
              <a:rPr lang="uk-UA" sz="2800" dirty="0" smtClean="0">
                <a:solidFill>
                  <a:srgbClr val="008E40"/>
                </a:solidFill>
                <a:latin typeface="Times New Roman" pitchFamily="18" charset="0"/>
                <a:cs typeface="Times New Roman" pitchFamily="18" charset="0"/>
              </a:rPr>
              <a:t>(</a:t>
            </a:r>
            <a:r>
              <a:rPr lang="uk-UA" sz="2800" b="1" dirty="0" smtClean="0">
                <a:solidFill>
                  <a:srgbClr val="008E40"/>
                </a:solidFill>
                <a:latin typeface="Times New Roman" pitchFamily="18" charset="0"/>
                <a:cs typeface="Times New Roman" pitchFamily="18" charset="0"/>
              </a:rPr>
              <a:t>п. 292</a:t>
            </a:r>
            <a:r>
              <a:rPr lang="uk-UA" sz="2800" b="1" baseline="30000" dirty="0" smtClean="0">
                <a:solidFill>
                  <a:srgbClr val="008E40"/>
                </a:solidFill>
                <a:latin typeface="Times New Roman" pitchFamily="18" charset="0"/>
                <a:cs typeface="Times New Roman" pitchFamily="18" charset="0"/>
              </a:rPr>
              <a:t> 1</a:t>
            </a:r>
            <a:r>
              <a:rPr lang="uk-UA" sz="2800" b="1" dirty="0" smtClean="0">
                <a:solidFill>
                  <a:srgbClr val="008E40"/>
                </a:solidFill>
                <a:latin typeface="Times New Roman" pitchFamily="18" charset="0"/>
                <a:cs typeface="Times New Roman" pitchFamily="18" charset="0"/>
              </a:rPr>
              <a:t>.1. ст. 292 ПКУ)</a:t>
            </a:r>
            <a:endParaRPr lang="uk-UA" sz="2800" dirty="0">
              <a:solidFill>
                <a:srgbClr val="008E40"/>
              </a:solidFill>
              <a:latin typeface="Times New Roman" pitchFamily="18" charset="0"/>
              <a:cs typeface="Times New Roman" pitchFamily="18" charset="0"/>
            </a:endParaRPr>
          </a:p>
        </p:txBody>
      </p:sp>
      <p:sp>
        <p:nvSpPr>
          <p:cNvPr id="4" name="Заголовок 3"/>
          <p:cNvSpPr>
            <a:spLocks noGrp="1"/>
          </p:cNvSpPr>
          <p:nvPr>
            <p:ph type="title"/>
          </p:nvPr>
        </p:nvSpPr>
        <p:spPr/>
        <p:txBody>
          <a:bodyPr/>
          <a:lstStyle/>
          <a:p>
            <a:endParaRPr lang="ru-RU"/>
          </a:p>
        </p:txBody>
      </p:sp>
      <p:pic>
        <p:nvPicPr>
          <p:cNvPr id="7"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uk-UA" b="1" dirty="0" smtClean="0"/>
              <a:t> </a:t>
            </a:r>
            <a:endParaRPr lang="uk-UA" dirty="0"/>
          </a:p>
        </p:txBody>
      </p:sp>
      <p:sp>
        <p:nvSpPr>
          <p:cNvPr id="5" name="Прямоугольник 4"/>
          <p:cNvSpPr/>
          <p:nvPr/>
        </p:nvSpPr>
        <p:spPr>
          <a:xfrm>
            <a:off x="467544" y="1988841"/>
            <a:ext cx="8424936" cy="5078313"/>
          </a:xfrm>
          <a:prstGeom prst="rect">
            <a:avLst/>
          </a:prstGeom>
        </p:spPr>
        <p:txBody>
          <a:bodyPr wrap="square">
            <a:spAutoFit/>
          </a:bodyPr>
          <a:lstStyle/>
          <a:p>
            <a:pPr algn="ctr"/>
            <a:r>
              <a:rPr lang="uk-UA" sz="2400" b="1" dirty="0" smtClean="0">
                <a:solidFill>
                  <a:srgbClr val="3333FF"/>
                </a:solidFill>
                <a:latin typeface="Times New Roman" pitchFamily="18" charset="0"/>
                <a:cs typeface="Times New Roman" pitchFamily="18" charset="0"/>
              </a:rPr>
              <a:t>       Базою оподаткування</a:t>
            </a:r>
            <a:r>
              <a:rPr lang="uk-UA" sz="2400" dirty="0" smtClean="0">
                <a:solidFill>
                  <a:srgbClr val="3333FF"/>
                </a:solidFill>
                <a:latin typeface="Times New Roman" pitchFamily="18" charset="0"/>
                <a:cs typeface="Times New Roman" pitchFamily="18" charset="0"/>
              </a:rPr>
              <a:t>                                                               </a:t>
            </a:r>
            <a:r>
              <a:rPr lang="uk-UA" sz="2400" dirty="0" smtClean="0">
                <a:latin typeface="Times New Roman" pitchFamily="18" charset="0"/>
                <a:cs typeface="Times New Roman" pitchFamily="18" charset="0"/>
              </a:rPr>
              <a:t>є нормативна грошова оцінка одного гектара сільськогосподарських угідь, а для земель водного фонду – нормативна грошова оцінка ріллі в області, збільшена на коефіцієнт індексації станом на 1 січня базового податкового (звітного) року                                                                                 </a:t>
            </a:r>
            <a:r>
              <a:rPr lang="uk-UA" sz="2400" dirty="0" smtClean="0">
                <a:solidFill>
                  <a:srgbClr val="008E40"/>
                </a:solidFill>
                <a:latin typeface="Times New Roman" pitchFamily="18" charset="0"/>
                <a:cs typeface="Times New Roman" pitchFamily="18" charset="0"/>
              </a:rPr>
              <a:t>(</a:t>
            </a:r>
            <a:r>
              <a:rPr lang="uk-UA" sz="2400" b="1" dirty="0" smtClean="0">
                <a:solidFill>
                  <a:srgbClr val="008E40"/>
                </a:solidFill>
                <a:latin typeface="Times New Roman" pitchFamily="18" charset="0"/>
                <a:cs typeface="Times New Roman" pitchFamily="18" charset="0"/>
              </a:rPr>
              <a:t>п. 292</a:t>
            </a:r>
            <a:r>
              <a:rPr lang="uk-UA" sz="2400" b="1" baseline="30000" dirty="0" smtClean="0">
                <a:solidFill>
                  <a:srgbClr val="008E40"/>
                </a:solidFill>
                <a:latin typeface="Times New Roman" pitchFamily="18" charset="0"/>
                <a:cs typeface="Times New Roman" pitchFamily="18" charset="0"/>
              </a:rPr>
              <a:t> 1</a:t>
            </a:r>
            <a:r>
              <a:rPr lang="uk-UA" sz="2400" b="1" dirty="0" smtClean="0">
                <a:solidFill>
                  <a:srgbClr val="008E40"/>
                </a:solidFill>
                <a:latin typeface="Times New Roman" pitchFamily="18" charset="0"/>
                <a:cs typeface="Times New Roman" pitchFamily="18" charset="0"/>
              </a:rPr>
              <a:t>.2. ст. 292 ПКУ)</a:t>
            </a:r>
          </a:p>
          <a:p>
            <a:pPr algn="ctr"/>
            <a:r>
              <a:rPr lang="uk-UA" sz="2800" dirty="0" smtClean="0"/>
              <a:t>      </a:t>
            </a:r>
            <a:r>
              <a:rPr lang="uk-UA" sz="2000" dirty="0" smtClean="0"/>
              <a:t>  </a:t>
            </a:r>
            <a:r>
              <a:rPr lang="uk-UA" b="1" dirty="0" smtClean="0"/>
              <a:t> </a:t>
            </a:r>
            <a:r>
              <a:rPr lang="uk-UA" b="1" dirty="0" smtClean="0">
                <a:solidFill>
                  <a:srgbClr val="3333FF"/>
                </a:solidFill>
                <a:latin typeface="Times New Roman" pitchFamily="18" charset="0"/>
                <a:cs typeface="Times New Roman" pitchFamily="18" charset="0"/>
              </a:rPr>
              <a:t>У разі якщо нормативна грошова оцінка земельної ділянки не проведена</a:t>
            </a:r>
            <a:r>
              <a:rPr lang="uk-UA" b="1" dirty="0" smtClean="0">
                <a:latin typeface="Times New Roman" pitchFamily="18" charset="0"/>
                <a:cs typeface="Times New Roman" pitchFamily="18" charset="0"/>
              </a:rPr>
              <a:t>, </a:t>
            </a:r>
            <a:r>
              <a:rPr lang="uk-UA" b="1" dirty="0" smtClean="0">
                <a:solidFill>
                  <a:srgbClr val="3333FF"/>
                </a:solidFill>
                <a:latin typeface="Times New Roman" pitchFamily="18" charset="0"/>
                <a:cs typeface="Times New Roman" pitchFamily="18" charset="0"/>
              </a:rPr>
              <a:t>базою оподаткування податком для платників єдиного податку четвертої групи для сільськогосподарських товаровиробників є нормативна грошова оцінка одиниці площі ріллі в Автономній Республіці Крим або області.</a:t>
            </a:r>
            <a:r>
              <a:rPr lang="uk-UA" sz="2800" dirty="0" smtClean="0"/>
              <a:t/>
            </a:r>
            <a:br>
              <a:rPr lang="uk-UA" sz="2800" dirty="0" smtClean="0"/>
            </a:br>
            <a:endParaRPr lang="uk-UA" sz="2800" dirty="0" smtClean="0"/>
          </a:p>
          <a:p>
            <a:pPr algn="ctr"/>
            <a:endParaRPr lang="uk-UA" sz="2800" b="1" dirty="0">
              <a:solidFill>
                <a:srgbClr val="008E40"/>
              </a:solidFill>
              <a:latin typeface="Times New Roman" pitchFamily="18" charset="0"/>
              <a:cs typeface="Times New Roman" pitchFamily="18" charset="0"/>
            </a:endParaRPr>
          </a:p>
        </p:txBody>
      </p:sp>
      <p:sp>
        <p:nvSpPr>
          <p:cNvPr id="6" name="Заголовок 5"/>
          <p:cNvSpPr>
            <a:spLocks noGrp="1"/>
          </p:cNvSpPr>
          <p:nvPr>
            <p:ph type="title"/>
          </p:nvPr>
        </p:nvSpPr>
        <p:spPr/>
        <p:txBody>
          <a:bodyPr/>
          <a:lstStyle/>
          <a:p>
            <a:endParaRPr lang="ru-RU"/>
          </a:p>
        </p:txBody>
      </p:sp>
      <p:pic>
        <p:nvPicPr>
          <p:cNvPr id="7"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85000" lnSpcReduction="20000"/>
          </a:bodyPr>
          <a:lstStyle/>
          <a:p>
            <a:r>
              <a:rPr lang="uk-UA" dirty="0" smtClean="0">
                <a:latin typeface="Times New Roman" pitchFamily="18" charset="0"/>
                <a:cs typeface="Times New Roman" pitchFamily="18" charset="0"/>
              </a:rPr>
              <a:t>Для розрахунку податкових зобов’язань </a:t>
            </a:r>
            <a:r>
              <a:rPr lang="uk-UA" b="1" dirty="0" smtClean="0">
                <a:solidFill>
                  <a:srgbClr val="3333FF"/>
                </a:solidFill>
                <a:latin typeface="Times New Roman" pitchFamily="18" charset="0"/>
                <a:cs typeface="Times New Roman" pitchFamily="18" charset="0"/>
              </a:rPr>
              <a:t>у 2026 </a:t>
            </a:r>
            <a:r>
              <a:rPr lang="uk-UA" dirty="0" smtClean="0">
                <a:latin typeface="Times New Roman" pitchFamily="18" charset="0"/>
                <a:cs typeface="Times New Roman" pitchFamily="18" charset="0"/>
              </a:rPr>
              <a:t>році застосовуватиметься коефіцієнт індексації нормативної грошової оцінки земель за 2025 рік – </a:t>
            </a:r>
            <a:r>
              <a:rPr lang="uk-UA" b="1" dirty="0" smtClean="0">
                <a:solidFill>
                  <a:srgbClr val="3333FF"/>
                </a:solidFill>
                <a:latin typeface="Times New Roman" pitchFamily="18" charset="0"/>
                <a:cs typeface="Times New Roman" pitchFamily="18" charset="0"/>
              </a:rPr>
              <a:t>1,08</a:t>
            </a:r>
            <a:r>
              <a:rPr lang="uk-UA" dirty="0" smtClean="0">
                <a:latin typeface="Times New Roman" pitchFamily="18" charset="0"/>
                <a:cs typeface="Times New Roman" pitchFamily="18" charset="0"/>
              </a:rPr>
              <a:t>. Він є єдиним для всіх категорій земель і видів угідь, зокрема й сільськогосподарських.</a:t>
            </a:r>
          </a:p>
          <a:p>
            <a:r>
              <a:rPr lang="uk-UA" dirty="0" smtClean="0">
                <a:latin typeface="Times New Roman" pitchFamily="18" charset="0"/>
                <a:cs typeface="Times New Roman" pitchFamily="18" charset="0"/>
              </a:rPr>
              <a:t>Водночас при визначенні </a:t>
            </a:r>
            <a:r>
              <a:rPr lang="uk-UA" b="1" dirty="0" smtClean="0">
                <a:latin typeface="Times New Roman" pitchFamily="18" charset="0"/>
                <a:cs typeface="Times New Roman" pitchFamily="18" charset="0"/>
              </a:rPr>
              <a:t>мінімального податкового зобов’язання </a:t>
            </a:r>
            <a:r>
              <a:rPr lang="uk-UA" b="1" dirty="0" smtClean="0">
                <a:solidFill>
                  <a:srgbClr val="3333FF"/>
                </a:solidFill>
                <a:latin typeface="Times New Roman" pitchFamily="18" charset="0"/>
                <a:cs typeface="Times New Roman" pitchFamily="18" charset="0"/>
              </a:rPr>
              <a:t>за 2025 рік</a:t>
            </a:r>
            <a:r>
              <a:rPr lang="uk-UA" b="1" dirty="0" smtClean="0">
                <a:latin typeface="Times New Roman" pitchFamily="18" charset="0"/>
                <a:cs typeface="Times New Roman" pitchFamily="18" charset="0"/>
              </a:rPr>
              <a:t>,</a:t>
            </a:r>
            <a:r>
              <a:rPr lang="uk-UA" dirty="0" smtClean="0">
                <a:latin typeface="Times New Roman" pitchFamily="18" charset="0"/>
                <a:cs typeface="Times New Roman" pitchFamily="18" charset="0"/>
              </a:rPr>
              <a:t> яке декларується у складі декларації за 2026 рік, застосовується інший показник – </a:t>
            </a:r>
            <a:r>
              <a:rPr lang="uk-UA" b="1" dirty="0" smtClean="0">
                <a:solidFill>
                  <a:srgbClr val="3333FF"/>
                </a:solidFill>
                <a:latin typeface="Times New Roman" pitchFamily="18" charset="0"/>
                <a:cs typeface="Times New Roman" pitchFamily="18" charset="0"/>
              </a:rPr>
              <a:t>коефіцієнт індексації за 2024 рік у розмірі 1,12</a:t>
            </a:r>
            <a:r>
              <a:rPr lang="uk-UA" dirty="0" smtClean="0">
                <a:latin typeface="Times New Roman" pitchFamily="18" charset="0"/>
                <a:cs typeface="Times New Roman" pitchFamily="18" charset="0"/>
              </a:rPr>
              <a:t>, що також поширюється на всі категорії земель і види угідь, зокрема й сільськогосподарських. </a:t>
            </a:r>
          </a:p>
          <a:p>
            <a:endParaRPr lang="uk-UA" dirty="0"/>
          </a:p>
        </p:txBody>
      </p:sp>
      <p:sp>
        <p:nvSpPr>
          <p:cNvPr id="5" name="Заголовок 4"/>
          <p:cNvSpPr>
            <a:spLocks noGrp="1"/>
          </p:cNvSpPr>
          <p:nvPr>
            <p:ph type="title"/>
          </p:nvPr>
        </p:nvSpPr>
        <p:spPr/>
        <p:txBody>
          <a:bodyPr/>
          <a:lstStyle/>
          <a:p>
            <a:endParaRPr lang="ru-RU"/>
          </a:p>
        </p:txBody>
      </p:sp>
      <p:pic>
        <p:nvPicPr>
          <p:cNvPr id="6"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uk-UA" b="1" dirty="0" smtClean="0"/>
              <a:t> </a:t>
            </a:r>
            <a:endParaRPr lang="uk-UA" dirty="0"/>
          </a:p>
        </p:txBody>
      </p:sp>
      <p:sp>
        <p:nvSpPr>
          <p:cNvPr id="5" name="Прямоугольник 4"/>
          <p:cNvSpPr/>
          <p:nvPr/>
        </p:nvSpPr>
        <p:spPr>
          <a:xfrm>
            <a:off x="467544" y="2060848"/>
            <a:ext cx="8424936" cy="2677656"/>
          </a:xfrm>
          <a:prstGeom prst="rect">
            <a:avLst/>
          </a:prstGeom>
        </p:spPr>
        <p:txBody>
          <a:bodyPr wrap="square">
            <a:spAutoFit/>
          </a:bodyPr>
          <a:lstStyle/>
          <a:p>
            <a:pPr algn="ctr"/>
            <a:r>
              <a:rPr lang="uk-UA" sz="2800" b="1" dirty="0" smtClean="0">
                <a:solidFill>
                  <a:srgbClr val="3333FF"/>
                </a:solidFill>
                <a:latin typeface="Times New Roman" pitchFamily="18" charset="0"/>
                <a:cs typeface="Times New Roman" pitchFamily="18" charset="0"/>
              </a:rPr>
              <a:t>Для переходу</a:t>
            </a:r>
            <a:r>
              <a:rPr lang="uk-UA" sz="2800" dirty="0" smtClean="0">
                <a:solidFill>
                  <a:srgbClr val="3333FF"/>
                </a:solidFill>
                <a:latin typeface="Times New Roman" pitchFamily="18" charset="0"/>
                <a:cs typeface="Times New Roman" pitchFamily="18" charset="0"/>
              </a:rPr>
              <a:t> </a:t>
            </a:r>
            <a:r>
              <a:rPr lang="uk-UA" sz="2800" dirty="0" smtClean="0">
                <a:latin typeface="Times New Roman" pitchFamily="18" charset="0"/>
                <a:cs typeface="Times New Roman" pitchFamily="18" charset="0"/>
              </a:rPr>
              <a:t>на спрощену систему оподаткування </a:t>
            </a:r>
            <a:r>
              <a:rPr lang="uk-UA" sz="2800" b="1" dirty="0" smtClean="0">
                <a:solidFill>
                  <a:srgbClr val="3333FF"/>
                </a:solidFill>
                <a:latin typeface="Times New Roman" pitchFamily="18" charset="0"/>
                <a:cs typeface="Times New Roman" pitchFamily="18" charset="0"/>
              </a:rPr>
              <a:t>або щорічного підтвердження статусу платника</a:t>
            </a:r>
            <a:r>
              <a:rPr lang="uk-UA" sz="2800" dirty="0" smtClean="0">
                <a:solidFill>
                  <a:srgbClr val="3333FF"/>
                </a:solidFill>
                <a:latin typeface="Times New Roman" pitchFamily="18" charset="0"/>
                <a:cs typeface="Times New Roman" pitchFamily="18" charset="0"/>
              </a:rPr>
              <a:t> </a:t>
            </a:r>
            <a:r>
              <a:rPr lang="uk-UA" sz="2800" dirty="0" smtClean="0">
                <a:latin typeface="Times New Roman" pitchFamily="18" charset="0"/>
                <a:cs typeface="Times New Roman" pitchFamily="18" charset="0"/>
              </a:rPr>
              <a:t>єдиного податку четвертої групи сільськогосподарські товаровиробники подають </a:t>
            </a:r>
            <a:r>
              <a:rPr lang="uk-UA" sz="2800" b="1" dirty="0" smtClean="0">
                <a:latin typeface="Times New Roman" pitchFamily="18" charset="0"/>
                <a:cs typeface="Times New Roman" pitchFamily="18" charset="0"/>
              </a:rPr>
              <a:t>податкову звітність                </a:t>
            </a:r>
            <a:r>
              <a:rPr lang="uk-UA" sz="2800" b="1" dirty="0" smtClean="0">
                <a:solidFill>
                  <a:srgbClr val="3333FF"/>
                </a:solidFill>
                <a:latin typeface="Times New Roman" pitchFamily="18" charset="0"/>
                <a:cs typeface="Times New Roman" pitchFamily="18" charset="0"/>
              </a:rPr>
              <a:t>не пізніше 20 лютого поточного року</a:t>
            </a:r>
            <a:r>
              <a:rPr lang="uk-UA" sz="2800" dirty="0" smtClean="0">
                <a:solidFill>
                  <a:srgbClr val="3333FF"/>
                </a:solidFill>
                <a:latin typeface="Times New Roman" pitchFamily="18" charset="0"/>
                <a:cs typeface="Times New Roman" pitchFamily="18" charset="0"/>
              </a:rPr>
              <a:t>                             </a:t>
            </a:r>
            <a:r>
              <a:rPr lang="uk-UA" sz="2800" b="1" dirty="0" smtClean="0">
                <a:solidFill>
                  <a:srgbClr val="008E40"/>
                </a:solidFill>
                <a:latin typeface="Times New Roman" pitchFamily="18" charset="0"/>
                <a:cs typeface="Times New Roman" pitchFamily="18" charset="0"/>
              </a:rPr>
              <a:t>(</a:t>
            </a:r>
            <a:r>
              <a:rPr lang="uk-UA" sz="2800" b="1" dirty="0" err="1" smtClean="0">
                <a:solidFill>
                  <a:srgbClr val="008E40"/>
                </a:solidFill>
                <a:latin typeface="Times New Roman" pitchFamily="18" charset="0"/>
                <a:cs typeface="Times New Roman" pitchFamily="18" charset="0"/>
              </a:rPr>
              <a:t>п.п</a:t>
            </a:r>
            <a:r>
              <a:rPr lang="uk-UA" sz="2800" b="1" dirty="0" smtClean="0">
                <a:solidFill>
                  <a:srgbClr val="008E40"/>
                </a:solidFill>
                <a:latin typeface="Times New Roman" pitchFamily="18" charset="0"/>
                <a:cs typeface="Times New Roman" pitchFamily="18" charset="0"/>
              </a:rPr>
              <a:t>. 298.8.1 ст. 298 ПКУ)</a:t>
            </a:r>
            <a:endParaRPr lang="uk-UA" sz="2800" b="1" dirty="0">
              <a:solidFill>
                <a:srgbClr val="008E40"/>
              </a:solidFill>
              <a:latin typeface="Times New Roman" pitchFamily="18" charset="0"/>
              <a:cs typeface="Times New Roman" pitchFamily="18" charset="0"/>
            </a:endParaRPr>
          </a:p>
        </p:txBody>
      </p:sp>
      <p:sp>
        <p:nvSpPr>
          <p:cNvPr id="6" name="Заголовок 5"/>
          <p:cNvSpPr>
            <a:spLocks noGrp="1"/>
          </p:cNvSpPr>
          <p:nvPr>
            <p:ph type="title"/>
          </p:nvPr>
        </p:nvSpPr>
        <p:spPr/>
        <p:txBody>
          <a:bodyPr/>
          <a:lstStyle/>
          <a:p>
            <a:endParaRPr lang="ru-RU"/>
          </a:p>
        </p:txBody>
      </p:sp>
      <p:pic>
        <p:nvPicPr>
          <p:cNvPr id="7"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788" y="376238"/>
            <a:ext cx="45577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4077</TotalTime>
  <Words>2079</Words>
  <Application>Microsoft Office PowerPoint</Application>
  <PresentationFormat>Экран (4:3)</PresentationFormat>
  <Paragraphs>104</Paragraphs>
  <Slides>36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36</vt:i4>
      </vt:variant>
    </vt:vector>
  </HeadingPairs>
  <TitlesOfParts>
    <vt:vector size="42" baseType="lpstr">
      <vt:lpstr>Arial</vt:lpstr>
      <vt:lpstr>Calibri</vt:lpstr>
      <vt:lpstr>e-Ukraine</vt:lpstr>
      <vt:lpstr>e-Ukraine Regular</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Податок на додану вартість</dc:title>
  <dc:creator>Янчев Дем'ян Дмитрович</dc:creator>
  <cp:lastModifiedBy>Кугут Олександр Сергійович</cp:lastModifiedBy>
  <cp:revision>438</cp:revision>
  <dcterms:created xsi:type="dcterms:W3CDTF">2024-04-29T11:56:29Z</dcterms:created>
  <dcterms:modified xsi:type="dcterms:W3CDTF">2026-08-18T11:45:51Z</dcterms:modified>
</cp:coreProperties>
</file>