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7" r:id="rId2"/>
    <p:sldId id="286" r:id="rId3"/>
    <p:sldId id="285" r:id="rId4"/>
    <p:sldId id="300" r:id="rId5"/>
    <p:sldId id="289" r:id="rId6"/>
    <p:sldId id="303" r:id="rId7"/>
    <p:sldId id="322" r:id="rId8"/>
    <p:sldId id="258" r:id="rId9"/>
    <p:sldId id="305" r:id="rId10"/>
    <p:sldId id="306" r:id="rId11"/>
    <p:sldId id="307" r:id="rId12"/>
    <p:sldId id="309" r:id="rId13"/>
    <p:sldId id="308" r:id="rId14"/>
    <p:sldId id="315" r:id="rId15"/>
    <p:sldId id="310" r:id="rId16"/>
    <p:sldId id="313" r:id="rId17"/>
    <p:sldId id="311" r:id="rId18"/>
    <p:sldId id="312" r:id="rId19"/>
    <p:sldId id="317" r:id="rId20"/>
    <p:sldId id="283" r:id="rId21"/>
    <p:sldId id="318" r:id="rId22"/>
    <p:sldId id="319" r:id="rId23"/>
    <p:sldId id="320" r:id="rId24"/>
    <p:sldId id="316" r:id="rId25"/>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007" autoAdjust="0"/>
  </p:normalViewPr>
  <p:slideViewPr>
    <p:cSldViewPr snapToGrid="0">
      <p:cViewPr varScale="1">
        <p:scale>
          <a:sx n="109" d="100"/>
          <a:sy n="109" d="100"/>
        </p:scale>
        <p:origin x="630"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 xmlns:a16="http://schemas.microsoft.com/office/drawing/2014/main" id="{820AC292-8CE4-4238-9E90-D9B6254F346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uk-UA" dirty="0"/>
              <a:t>3</a:t>
            </a:r>
          </a:p>
        </p:txBody>
      </p:sp>
      <p:sp>
        <p:nvSpPr>
          <p:cNvPr id="3" name="Дата 2">
            <a:extLst>
              <a:ext uri="{FF2B5EF4-FFF2-40B4-BE49-F238E27FC236}">
                <a16:creationId xmlns="" xmlns:a16="http://schemas.microsoft.com/office/drawing/2014/main" id="{B61D2F5E-8265-4611-AF15-C76EDEEF005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AA14B2B-0F20-466A-B70A-3DC1F1473E53}" type="datetimeFigureOut">
              <a:rPr lang="uk-UA" smtClean="0"/>
              <a:pPr/>
              <a:t>09.12.2025</a:t>
            </a:fld>
            <a:endParaRPr lang="uk-UA" dirty="0"/>
          </a:p>
        </p:txBody>
      </p:sp>
      <p:sp>
        <p:nvSpPr>
          <p:cNvPr id="4" name="Нижний колонтитул 3">
            <a:extLst>
              <a:ext uri="{FF2B5EF4-FFF2-40B4-BE49-F238E27FC236}">
                <a16:creationId xmlns="" xmlns:a16="http://schemas.microsoft.com/office/drawing/2014/main" id="{4A2F1BBF-58E0-45B1-918F-4F51AEFBE50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dirty="0"/>
          </a:p>
        </p:txBody>
      </p:sp>
      <p:sp>
        <p:nvSpPr>
          <p:cNvPr id="5" name="Номер слайда 4">
            <a:extLst>
              <a:ext uri="{FF2B5EF4-FFF2-40B4-BE49-F238E27FC236}">
                <a16:creationId xmlns="" xmlns:a16="http://schemas.microsoft.com/office/drawing/2014/main" id="{30231B1F-7C9D-4D72-BB27-A4CB4A91410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FEA25F4-ABA3-4F09-9097-6A244355405D}" type="slidenum">
              <a:rPr lang="uk-UA" smtClean="0"/>
              <a:pPr/>
              <a:t>‹#›</a:t>
            </a:fld>
            <a:endParaRPr lang="uk-UA" dirty="0"/>
          </a:p>
        </p:txBody>
      </p:sp>
    </p:spTree>
    <p:extLst>
      <p:ext uri="{BB962C8B-B14F-4D97-AF65-F5344CB8AC3E}">
        <p14:creationId xmlns:p14="http://schemas.microsoft.com/office/powerpoint/2010/main" val="1980780672"/>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uk-UA" dirty="0"/>
              <a:t>3</a:t>
            </a:r>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A46285-FC6D-46E3-919B-22FE2A57EDFB}" type="datetimeFigureOut">
              <a:rPr lang="uk-UA" smtClean="0"/>
              <a:pPr/>
              <a:t>09.12.2025</a:t>
            </a:fld>
            <a:endParaRPr lang="uk-UA" dirty="0"/>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dirty="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dirty="0"/>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719250-4B07-4904-963D-B3091E92D5AE}" type="slidenum">
              <a:rPr lang="uk-UA" smtClean="0"/>
              <a:pPr/>
              <a:t>‹#›</a:t>
            </a:fld>
            <a:endParaRPr lang="uk-UA" dirty="0"/>
          </a:p>
        </p:txBody>
      </p:sp>
    </p:spTree>
    <p:extLst>
      <p:ext uri="{BB962C8B-B14F-4D97-AF65-F5344CB8AC3E}">
        <p14:creationId xmlns:p14="http://schemas.microsoft.com/office/powerpoint/2010/main" val="1675185457"/>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Верхний колонтитул 3"/>
          <p:cNvSpPr>
            <a:spLocks noGrp="1"/>
          </p:cNvSpPr>
          <p:nvPr>
            <p:ph type="hdr" sz="quarter" idx="10"/>
          </p:nvPr>
        </p:nvSpPr>
        <p:spPr/>
        <p:txBody>
          <a:bodyPr/>
          <a:lstStyle/>
          <a:p>
            <a:r>
              <a:rPr lang="uk-UA" smtClean="0"/>
              <a:t>3</a:t>
            </a:r>
            <a:endParaRPr lang="uk-UA" dirty="0"/>
          </a:p>
        </p:txBody>
      </p:sp>
    </p:spTree>
    <p:extLst>
      <p:ext uri="{BB962C8B-B14F-4D97-AF65-F5344CB8AC3E}">
        <p14:creationId xmlns:p14="http://schemas.microsoft.com/office/powerpoint/2010/main" val="12294275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Верхний колонтитул 3"/>
          <p:cNvSpPr>
            <a:spLocks noGrp="1"/>
          </p:cNvSpPr>
          <p:nvPr>
            <p:ph type="hdr" sz="quarter" idx="10"/>
          </p:nvPr>
        </p:nvSpPr>
        <p:spPr/>
        <p:txBody>
          <a:bodyPr/>
          <a:lstStyle/>
          <a:p>
            <a:r>
              <a:rPr lang="uk-UA" smtClean="0"/>
              <a:t>3</a:t>
            </a:r>
            <a:endParaRPr lang="uk-UA" dirty="0"/>
          </a:p>
        </p:txBody>
      </p:sp>
    </p:spTree>
    <p:extLst>
      <p:ext uri="{BB962C8B-B14F-4D97-AF65-F5344CB8AC3E}">
        <p14:creationId xmlns:p14="http://schemas.microsoft.com/office/powerpoint/2010/main" val="2939564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D8C2BCAF-44CA-49F9-9AE6-431A336103D5}"/>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uk-UA"/>
          </a:p>
        </p:txBody>
      </p:sp>
      <p:sp>
        <p:nvSpPr>
          <p:cNvPr id="3" name="Подзаголовок 2">
            <a:extLst>
              <a:ext uri="{FF2B5EF4-FFF2-40B4-BE49-F238E27FC236}">
                <a16:creationId xmlns="" xmlns:a16="http://schemas.microsoft.com/office/drawing/2014/main" id="{AB93324D-4231-4039-8A6F-0AEB1AF0DD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uk-UA"/>
          </a:p>
        </p:txBody>
      </p:sp>
      <p:sp>
        <p:nvSpPr>
          <p:cNvPr id="4" name="Дата 3">
            <a:extLst>
              <a:ext uri="{FF2B5EF4-FFF2-40B4-BE49-F238E27FC236}">
                <a16:creationId xmlns="" xmlns:a16="http://schemas.microsoft.com/office/drawing/2014/main" id="{FA6308D1-BC59-45E5-A031-17E768209410}"/>
              </a:ext>
            </a:extLst>
          </p:cNvPr>
          <p:cNvSpPr>
            <a:spLocks noGrp="1"/>
          </p:cNvSpPr>
          <p:nvPr>
            <p:ph type="dt" sz="half" idx="10"/>
          </p:nvPr>
        </p:nvSpPr>
        <p:spPr/>
        <p:txBody>
          <a:bodyPr/>
          <a:lstStyle/>
          <a:p>
            <a:fld id="{2622DAEC-FC73-47D8-94A9-685E2B23F2ED}" type="datetimeFigureOut">
              <a:rPr lang="uk-UA" smtClean="0"/>
              <a:pPr/>
              <a:t>09.12.2025</a:t>
            </a:fld>
            <a:endParaRPr lang="uk-UA" dirty="0"/>
          </a:p>
        </p:txBody>
      </p:sp>
      <p:sp>
        <p:nvSpPr>
          <p:cNvPr id="5" name="Нижний колонтитул 4">
            <a:extLst>
              <a:ext uri="{FF2B5EF4-FFF2-40B4-BE49-F238E27FC236}">
                <a16:creationId xmlns="" xmlns:a16="http://schemas.microsoft.com/office/drawing/2014/main" id="{605C34A9-33EA-4A75-B578-D927DA07C7B2}"/>
              </a:ext>
            </a:extLst>
          </p:cNvPr>
          <p:cNvSpPr>
            <a:spLocks noGrp="1"/>
          </p:cNvSpPr>
          <p:nvPr>
            <p:ph type="ftr" sz="quarter" idx="11"/>
          </p:nvPr>
        </p:nvSpPr>
        <p:spPr/>
        <p:txBody>
          <a:bodyPr/>
          <a:lstStyle/>
          <a:p>
            <a:endParaRPr lang="uk-UA" dirty="0"/>
          </a:p>
        </p:txBody>
      </p:sp>
      <p:sp>
        <p:nvSpPr>
          <p:cNvPr id="6" name="Номер слайда 5">
            <a:extLst>
              <a:ext uri="{FF2B5EF4-FFF2-40B4-BE49-F238E27FC236}">
                <a16:creationId xmlns="" xmlns:a16="http://schemas.microsoft.com/office/drawing/2014/main" id="{5ED7E71A-7DDC-460F-ABD7-764B429B343C}"/>
              </a:ext>
            </a:extLst>
          </p:cNvPr>
          <p:cNvSpPr>
            <a:spLocks noGrp="1"/>
          </p:cNvSpPr>
          <p:nvPr>
            <p:ph type="sldNum" sz="quarter" idx="12"/>
          </p:nvPr>
        </p:nvSpPr>
        <p:spPr/>
        <p:txBody>
          <a:bodyPr/>
          <a:lstStyle/>
          <a:p>
            <a:fld id="{AC5A3B57-9D18-43A1-88C6-DCFFD6E215DE}" type="slidenum">
              <a:rPr lang="uk-UA" smtClean="0"/>
              <a:pPr/>
              <a:t>‹#›</a:t>
            </a:fld>
            <a:endParaRPr lang="uk-UA" dirty="0"/>
          </a:p>
        </p:txBody>
      </p:sp>
    </p:spTree>
    <p:extLst>
      <p:ext uri="{BB962C8B-B14F-4D97-AF65-F5344CB8AC3E}">
        <p14:creationId xmlns:p14="http://schemas.microsoft.com/office/powerpoint/2010/main" val="3713034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5F8FCC1C-2269-494B-8B5F-0189FAF8BB69}"/>
              </a:ext>
            </a:extLst>
          </p:cNvPr>
          <p:cNvSpPr>
            <a:spLocks noGrp="1"/>
          </p:cNvSpPr>
          <p:nvPr>
            <p:ph type="title"/>
          </p:nvPr>
        </p:nvSpPr>
        <p:spPr/>
        <p:txBody>
          <a:bodyPr/>
          <a:lstStyle/>
          <a:p>
            <a:r>
              <a:rPr lang="ru-RU"/>
              <a:t>Образец заголовка</a:t>
            </a:r>
            <a:endParaRPr lang="uk-UA"/>
          </a:p>
        </p:txBody>
      </p:sp>
      <p:sp>
        <p:nvSpPr>
          <p:cNvPr id="3" name="Вертикальный текст 2">
            <a:extLst>
              <a:ext uri="{FF2B5EF4-FFF2-40B4-BE49-F238E27FC236}">
                <a16:creationId xmlns="" xmlns:a16="http://schemas.microsoft.com/office/drawing/2014/main" id="{BC79426F-DCC6-4FC3-95B2-90B1931D30D3}"/>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 xmlns:a16="http://schemas.microsoft.com/office/drawing/2014/main" id="{D7F7B36D-292A-4E2F-A158-CDD02C4AD2D3}"/>
              </a:ext>
            </a:extLst>
          </p:cNvPr>
          <p:cNvSpPr>
            <a:spLocks noGrp="1"/>
          </p:cNvSpPr>
          <p:nvPr>
            <p:ph type="dt" sz="half" idx="10"/>
          </p:nvPr>
        </p:nvSpPr>
        <p:spPr/>
        <p:txBody>
          <a:bodyPr/>
          <a:lstStyle/>
          <a:p>
            <a:fld id="{2622DAEC-FC73-47D8-94A9-685E2B23F2ED}" type="datetimeFigureOut">
              <a:rPr lang="uk-UA" smtClean="0"/>
              <a:pPr/>
              <a:t>09.12.2025</a:t>
            </a:fld>
            <a:endParaRPr lang="uk-UA" dirty="0"/>
          </a:p>
        </p:txBody>
      </p:sp>
      <p:sp>
        <p:nvSpPr>
          <p:cNvPr id="5" name="Нижний колонтитул 4">
            <a:extLst>
              <a:ext uri="{FF2B5EF4-FFF2-40B4-BE49-F238E27FC236}">
                <a16:creationId xmlns="" xmlns:a16="http://schemas.microsoft.com/office/drawing/2014/main" id="{6A6BF0BD-325E-4F0F-ACE7-EC96916F496C}"/>
              </a:ext>
            </a:extLst>
          </p:cNvPr>
          <p:cNvSpPr>
            <a:spLocks noGrp="1"/>
          </p:cNvSpPr>
          <p:nvPr>
            <p:ph type="ftr" sz="quarter" idx="11"/>
          </p:nvPr>
        </p:nvSpPr>
        <p:spPr/>
        <p:txBody>
          <a:bodyPr/>
          <a:lstStyle/>
          <a:p>
            <a:endParaRPr lang="uk-UA" dirty="0"/>
          </a:p>
        </p:txBody>
      </p:sp>
      <p:sp>
        <p:nvSpPr>
          <p:cNvPr id="6" name="Номер слайда 5">
            <a:extLst>
              <a:ext uri="{FF2B5EF4-FFF2-40B4-BE49-F238E27FC236}">
                <a16:creationId xmlns="" xmlns:a16="http://schemas.microsoft.com/office/drawing/2014/main" id="{E7ED3134-0589-40B0-B2F6-F57B481CB1C0}"/>
              </a:ext>
            </a:extLst>
          </p:cNvPr>
          <p:cNvSpPr>
            <a:spLocks noGrp="1"/>
          </p:cNvSpPr>
          <p:nvPr>
            <p:ph type="sldNum" sz="quarter" idx="12"/>
          </p:nvPr>
        </p:nvSpPr>
        <p:spPr/>
        <p:txBody>
          <a:bodyPr/>
          <a:lstStyle/>
          <a:p>
            <a:fld id="{AC5A3B57-9D18-43A1-88C6-DCFFD6E215DE}" type="slidenum">
              <a:rPr lang="uk-UA" smtClean="0"/>
              <a:pPr/>
              <a:t>‹#›</a:t>
            </a:fld>
            <a:endParaRPr lang="uk-UA" dirty="0"/>
          </a:p>
        </p:txBody>
      </p:sp>
    </p:spTree>
    <p:extLst>
      <p:ext uri="{BB962C8B-B14F-4D97-AF65-F5344CB8AC3E}">
        <p14:creationId xmlns:p14="http://schemas.microsoft.com/office/powerpoint/2010/main" val="2493703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 xmlns:a16="http://schemas.microsoft.com/office/drawing/2014/main" id="{9222740C-9595-4B59-8CF4-B1A6F40B18DD}"/>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uk-UA"/>
          </a:p>
        </p:txBody>
      </p:sp>
      <p:sp>
        <p:nvSpPr>
          <p:cNvPr id="3" name="Вертикальный текст 2">
            <a:extLst>
              <a:ext uri="{FF2B5EF4-FFF2-40B4-BE49-F238E27FC236}">
                <a16:creationId xmlns="" xmlns:a16="http://schemas.microsoft.com/office/drawing/2014/main" id="{BB98C2F0-385A-4AA3-B074-16C67AEE9F68}"/>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 xmlns:a16="http://schemas.microsoft.com/office/drawing/2014/main" id="{1BC5EBE1-B083-42F2-A109-826D27EB3A0C}"/>
              </a:ext>
            </a:extLst>
          </p:cNvPr>
          <p:cNvSpPr>
            <a:spLocks noGrp="1"/>
          </p:cNvSpPr>
          <p:nvPr>
            <p:ph type="dt" sz="half" idx="10"/>
          </p:nvPr>
        </p:nvSpPr>
        <p:spPr/>
        <p:txBody>
          <a:bodyPr/>
          <a:lstStyle/>
          <a:p>
            <a:fld id="{2622DAEC-FC73-47D8-94A9-685E2B23F2ED}" type="datetimeFigureOut">
              <a:rPr lang="uk-UA" smtClean="0"/>
              <a:pPr/>
              <a:t>09.12.2025</a:t>
            </a:fld>
            <a:endParaRPr lang="uk-UA" dirty="0"/>
          </a:p>
        </p:txBody>
      </p:sp>
      <p:sp>
        <p:nvSpPr>
          <p:cNvPr id="5" name="Нижний колонтитул 4">
            <a:extLst>
              <a:ext uri="{FF2B5EF4-FFF2-40B4-BE49-F238E27FC236}">
                <a16:creationId xmlns="" xmlns:a16="http://schemas.microsoft.com/office/drawing/2014/main" id="{E63ABBC9-93C7-4CCA-A76E-41229DF5ADF6}"/>
              </a:ext>
            </a:extLst>
          </p:cNvPr>
          <p:cNvSpPr>
            <a:spLocks noGrp="1"/>
          </p:cNvSpPr>
          <p:nvPr>
            <p:ph type="ftr" sz="quarter" idx="11"/>
          </p:nvPr>
        </p:nvSpPr>
        <p:spPr/>
        <p:txBody>
          <a:bodyPr/>
          <a:lstStyle/>
          <a:p>
            <a:endParaRPr lang="uk-UA" dirty="0"/>
          </a:p>
        </p:txBody>
      </p:sp>
      <p:sp>
        <p:nvSpPr>
          <p:cNvPr id="6" name="Номер слайда 5">
            <a:extLst>
              <a:ext uri="{FF2B5EF4-FFF2-40B4-BE49-F238E27FC236}">
                <a16:creationId xmlns="" xmlns:a16="http://schemas.microsoft.com/office/drawing/2014/main" id="{BF9B4C74-2F21-465C-BDF6-C7898A0E93F7}"/>
              </a:ext>
            </a:extLst>
          </p:cNvPr>
          <p:cNvSpPr>
            <a:spLocks noGrp="1"/>
          </p:cNvSpPr>
          <p:nvPr>
            <p:ph type="sldNum" sz="quarter" idx="12"/>
          </p:nvPr>
        </p:nvSpPr>
        <p:spPr/>
        <p:txBody>
          <a:bodyPr/>
          <a:lstStyle/>
          <a:p>
            <a:fld id="{AC5A3B57-9D18-43A1-88C6-DCFFD6E215DE}" type="slidenum">
              <a:rPr lang="uk-UA" smtClean="0"/>
              <a:pPr/>
              <a:t>‹#›</a:t>
            </a:fld>
            <a:endParaRPr lang="uk-UA" dirty="0"/>
          </a:p>
        </p:txBody>
      </p:sp>
    </p:spTree>
    <p:extLst>
      <p:ext uri="{BB962C8B-B14F-4D97-AF65-F5344CB8AC3E}">
        <p14:creationId xmlns:p14="http://schemas.microsoft.com/office/powerpoint/2010/main" val="2727876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405AEDCD-7F39-4DB4-981B-C1259A07899A}"/>
              </a:ext>
            </a:extLst>
          </p:cNvPr>
          <p:cNvSpPr>
            <a:spLocks noGrp="1"/>
          </p:cNvSpPr>
          <p:nvPr>
            <p:ph type="title"/>
          </p:nvPr>
        </p:nvSpPr>
        <p:spPr/>
        <p:txBody>
          <a:bodyPr/>
          <a:lstStyle/>
          <a:p>
            <a:r>
              <a:rPr lang="ru-RU"/>
              <a:t>Образец заголовка</a:t>
            </a:r>
            <a:endParaRPr lang="uk-UA"/>
          </a:p>
        </p:txBody>
      </p:sp>
      <p:sp>
        <p:nvSpPr>
          <p:cNvPr id="3" name="Объект 2">
            <a:extLst>
              <a:ext uri="{FF2B5EF4-FFF2-40B4-BE49-F238E27FC236}">
                <a16:creationId xmlns="" xmlns:a16="http://schemas.microsoft.com/office/drawing/2014/main" id="{1E8E6E35-2AB3-4212-A406-8E0E03140E4A}"/>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 xmlns:a16="http://schemas.microsoft.com/office/drawing/2014/main" id="{8F2AB0BC-FBEF-4D0C-A01E-FE7837F358E6}"/>
              </a:ext>
            </a:extLst>
          </p:cNvPr>
          <p:cNvSpPr>
            <a:spLocks noGrp="1"/>
          </p:cNvSpPr>
          <p:nvPr>
            <p:ph type="dt" sz="half" idx="10"/>
          </p:nvPr>
        </p:nvSpPr>
        <p:spPr/>
        <p:txBody>
          <a:bodyPr/>
          <a:lstStyle/>
          <a:p>
            <a:fld id="{2622DAEC-FC73-47D8-94A9-685E2B23F2ED}" type="datetimeFigureOut">
              <a:rPr lang="uk-UA" smtClean="0"/>
              <a:pPr/>
              <a:t>09.12.2025</a:t>
            </a:fld>
            <a:endParaRPr lang="uk-UA" dirty="0"/>
          </a:p>
        </p:txBody>
      </p:sp>
      <p:sp>
        <p:nvSpPr>
          <p:cNvPr id="5" name="Нижний колонтитул 4">
            <a:extLst>
              <a:ext uri="{FF2B5EF4-FFF2-40B4-BE49-F238E27FC236}">
                <a16:creationId xmlns="" xmlns:a16="http://schemas.microsoft.com/office/drawing/2014/main" id="{66D105A3-18B4-4A8B-B904-B956B1064047}"/>
              </a:ext>
            </a:extLst>
          </p:cNvPr>
          <p:cNvSpPr>
            <a:spLocks noGrp="1"/>
          </p:cNvSpPr>
          <p:nvPr>
            <p:ph type="ftr" sz="quarter" idx="11"/>
          </p:nvPr>
        </p:nvSpPr>
        <p:spPr/>
        <p:txBody>
          <a:bodyPr/>
          <a:lstStyle/>
          <a:p>
            <a:endParaRPr lang="uk-UA" dirty="0"/>
          </a:p>
        </p:txBody>
      </p:sp>
      <p:sp>
        <p:nvSpPr>
          <p:cNvPr id="6" name="Номер слайда 5">
            <a:extLst>
              <a:ext uri="{FF2B5EF4-FFF2-40B4-BE49-F238E27FC236}">
                <a16:creationId xmlns="" xmlns:a16="http://schemas.microsoft.com/office/drawing/2014/main" id="{80CDDFA5-0C87-4649-BD12-3CFF7491C83A}"/>
              </a:ext>
            </a:extLst>
          </p:cNvPr>
          <p:cNvSpPr>
            <a:spLocks noGrp="1"/>
          </p:cNvSpPr>
          <p:nvPr>
            <p:ph type="sldNum" sz="quarter" idx="12"/>
          </p:nvPr>
        </p:nvSpPr>
        <p:spPr/>
        <p:txBody>
          <a:bodyPr/>
          <a:lstStyle/>
          <a:p>
            <a:fld id="{AC5A3B57-9D18-43A1-88C6-DCFFD6E215DE}" type="slidenum">
              <a:rPr lang="uk-UA" smtClean="0"/>
              <a:pPr/>
              <a:t>‹#›</a:t>
            </a:fld>
            <a:endParaRPr lang="uk-UA" dirty="0"/>
          </a:p>
        </p:txBody>
      </p:sp>
    </p:spTree>
    <p:extLst>
      <p:ext uri="{BB962C8B-B14F-4D97-AF65-F5344CB8AC3E}">
        <p14:creationId xmlns:p14="http://schemas.microsoft.com/office/powerpoint/2010/main" val="3939752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480BAE38-982A-4D14-9E82-E9F5A912C7B2}"/>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uk-UA"/>
          </a:p>
        </p:txBody>
      </p:sp>
      <p:sp>
        <p:nvSpPr>
          <p:cNvPr id="3" name="Текст 2">
            <a:extLst>
              <a:ext uri="{FF2B5EF4-FFF2-40B4-BE49-F238E27FC236}">
                <a16:creationId xmlns="" xmlns:a16="http://schemas.microsoft.com/office/drawing/2014/main" id="{6EFB595B-EE21-4E23-87E3-D67BE953F8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 xmlns:a16="http://schemas.microsoft.com/office/drawing/2014/main" id="{A32C8FB4-C7F4-4F7B-8E53-021F3D21477E}"/>
              </a:ext>
            </a:extLst>
          </p:cNvPr>
          <p:cNvSpPr>
            <a:spLocks noGrp="1"/>
          </p:cNvSpPr>
          <p:nvPr>
            <p:ph type="dt" sz="half" idx="10"/>
          </p:nvPr>
        </p:nvSpPr>
        <p:spPr/>
        <p:txBody>
          <a:bodyPr/>
          <a:lstStyle/>
          <a:p>
            <a:fld id="{2622DAEC-FC73-47D8-94A9-685E2B23F2ED}" type="datetimeFigureOut">
              <a:rPr lang="uk-UA" smtClean="0"/>
              <a:pPr/>
              <a:t>09.12.2025</a:t>
            </a:fld>
            <a:endParaRPr lang="uk-UA" dirty="0"/>
          </a:p>
        </p:txBody>
      </p:sp>
      <p:sp>
        <p:nvSpPr>
          <p:cNvPr id="5" name="Нижний колонтитул 4">
            <a:extLst>
              <a:ext uri="{FF2B5EF4-FFF2-40B4-BE49-F238E27FC236}">
                <a16:creationId xmlns="" xmlns:a16="http://schemas.microsoft.com/office/drawing/2014/main" id="{69FE379A-A304-4630-8A07-D6C0F8C68F34}"/>
              </a:ext>
            </a:extLst>
          </p:cNvPr>
          <p:cNvSpPr>
            <a:spLocks noGrp="1"/>
          </p:cNvSpPr>
          <p:nvPr>
            <p:ph type="ftr" sz="quarter" idx="11"/>
          </p:nvPr>
        </p:nvSpPr>
        <p:spPr/>
        <p:txBody>
          <a:bodyPr/>
          <a:lstStyle/>
          <a:p>
            <a:endParaRPr lang="uk-UA" dirty="0"/>
          </a:p>
        </p:txBody>
      </p:sp>
      <p:sp>
        <p:nvSpPr>
          <p:cNvPr id="6" name="Номер слайда 5">
            <a:extLst>
              <a:ext uri="{FF2B5EF4-FFF2-40B4-BE49-F238E27FC236}">
                <a16:creationId xmlns="" xmlns:a16="http://schemas.microsoft.com/office/drawing/2014/main" id="{F3529729-8B02-4F48-8A58-AE2CD050CD35}"/>
              </a:ext>
            </a:extLst>
          </p:cNvPr>
          <p:cNvSpPr>
            <a:spLocks noGrp="1"/>
          </p:cNvSpPr>
          <p:nvPr>
            <p:ph type="sldNum" sz="quarter" idx="12"/>
          </p:nvPr>
        </p:nvSpPr>
        <p:spPr/>
        <p:txBody>
          <a:bodyPr/>
          <a:lstStyle/>
          <a:p>
            <a:fld id="{AC5A3B57-9D18-43A1-88C6-DCFFD6E215DE}" type="slidenum">
              <a:rPr lang="uk-UA" smtClean="0"/>
              <a:pPr/>
              <a:t>‹#›</a:t>
            </a:fld>
            <a:endParaRPr lang="uk-UA" dirty="0"/>
          </a:p>
        </p:txBody>
      </p:sp>
    </p:spTree>
    <p:extLst>
      <p:ext uri="{BB962C8B-B14F-4D97-AF65-F5344CB8AC3E}">
        <p14:creationId xmlns:p14="http://schemas.microsoft.com/office/powerpoint/2010/main" val="3760738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20C2FC65-A61B-41B1-A6B7-F7E5C3F77B40}"/>
              </a:ext>
            </a:extLst>
          </p:cNvPr>
          <p:cNvSpPr>
            <a:spLocks noGrp="1"/>
          </p:cNvSpPr>
          <p:nvPr>
            <p:ph type="title"/>
          </p:nvPr>
        </p:nvSpPr>
        <p:spPr/>
        <p:txBody>
          <a:bodyPr/>
          <a:lstStyle/>
          <a:p>
            <a:r>
              <a:rPr lang="ru-RU"/>
              <a:t>Образец заголовка</a:t>
            </a:r>
            <a:endParaRPr lang="uk-UA"/>
          </a:p>
        </p:txBody>
      </p:sp>
      <p:sp>
        <p:nvSpPr>
          <p:cNvPr id="3" name="Объект 2">
            <a:extLst>
              <a:ext uri="{FF2B5EF4-FFF2-40B4-BE49-F238E27FC236}">
                <a16:creationId xmlns="" xmlns:a16="http://schemas.microsoft.com/office/drawing/2014/main" id="{5D41C32E-AA66-4687-B19E-99DA77DF6EC6}"/>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Объект 3">
            <a:extLst>
              <a:ext uri="{FF2B5EF4-FFF2-40B4-BE49-F238E27FC236}">
                <a16:creationId xmlns="" xmlns:a16="http://schemas.microsoft.com/office/drawing/2014/main" id="{D994F702-ABD8-4BA6-A1A1-3C0CD0C1F4FD}"/>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Дата 4">
            <a:extLst>
              <a:ext uri="{FF2B5EF4-FFF2-40B4-BE49-F238E27FC236}">
                <a16:creationId xmlns="" xmlns:a16="http://schemas.microsoft.com/office/drawing/2014/main" id="{62B58C21-793F-4D36-85CC-84FCF86653C2}"/>
              </a:ext>
            </a:extLst>
          </p:cNvPr>
          <p:cNvSpPr>
            <a:spLocks noGrp="1"/>
          </p:cNvSpPr>
          <p:nvPr>
            <p:ph type="dt" sz="half" idx="10"/>
          </p:nvPr>
        </p:nvSpPr>
        <p:spPr/>
        <p:txBody>
          <a:bodyPr/>
          <a:lstStyle/>
          <a:p>
            <a:fld id="{2622DAEC-FC73-47D8-94A9-685E2B23F2ED}" type="datetimeFigureOut">
              <a:rPr lang="uk-UA" smtClean="0"/>
              <a:pPr/>
              <a:t>09.12.2025</a:t>
            </a:fld>
            <a:endParaRPr lang="uk-UA" dirty="0"/>
          </a:p>
        </p:txBody>
      </p:sp>
      <p:sp>
        <p:nvSpPr>
          <p:cNvPr id="6" name="Нижний колонтитул 5">
            <a:extLst>
              <a:ext uri="{FF2B5EF4-FFF2-40B4-BE49-F238E27FC236}">
                <a16:creationId xmlns="" xmlns:a16="http://schemas.microsoft.com/office/drawing/2014/main" id="{87B1455A-9611-4C93-8F7D-3D4E72681C94}"/>
              </a:ext>
            </a:extLst>
          </p:cNvPr>
          <p:cNvSpPr>
            <a:spLocks noGrp="1"/>
          </p:cNvSpPr>
          <p:nvPr>
            <p:ph type="ftr" sz="quarter" idx="11"/>
          </p:nvPr>
        </p:nvSpPr>
        <p:spPr/>
        <p:txBody>
          <a:bodyPr/>
          <a:lstStyle/>
          <a:p>
            <a:endParaRPr lang="uk-UA" dirty="0"/>
          </a:p>
        </p:txBody>
      </p:sp>
      <p:sp>
        <p:nvSpPr>
          <p:cNvPr id="7" name="Номер слайда 6">
            <a:extLst>
              <a:ext uri="{FF2B5EF4-FFF2-40B4-BE49-F238E27FC236}">
                <a16:creationId xmlns="" xmlns:a16="http://schemas.microsoft.com/office/drawing/2014/main" id="{6D21CA34-88BF-4431-8AE3-50038F9004AF}"/>
              </a:ext>
            </a:extLst>
          </p:cNvPr>
          <p:cNvSpPr>
            <a:spLocks noGrp="1"/>
          </p:cNvSpPr>
          <p:nvPr>
            <p:ph type="sldNum" sz="quarter" idx="12"/>
          </p:nvPr>
        </p:nvSpPr>
        <p:spPr/>
        <p:txBody>
          <a:bodyPr/>
          <a:lstStyle/>
          <a:p>
            <a:fld id="{AC5A3B57-9D18-43A1-88C6-DCFFD6E215DE}" type="slidenum">
              <a:rPr lang="uk-UA" smtClean="0"/>
              <a:pPr/>
              <a:t>‹#›</a:t>
            </a:fld>
            <a:endParaRPr lang="uk-UA" dirty="0"/>
          </a:p>
        </p:txBody>
      </p:sp>
    </p:spTree>
    <p:extLst>
      <p:ext uri="{BB962C8B-B14F-4D97-AF65-F5344CB8AC3E}">
        <p14:creationId xmlns:p14="http://schemas.microsoft.com/office/powerpoint/2010/main" val="2166091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59ECB222-8FED-45CF-AF5B-CE028F100CEC}"/>
              </a:ext>
            </a:extLst>
          </p:cNvPr>
          <p:cNvSpPr>
            <a:spLocks noGrp="1"/>
          </p:cNvSpPr>
          <p:nvPr>
            <p:ph type="title"/>
          </p:nvPr>
        </p:nvSpPr>
        <p:spPr>
          <a:xfrm>
            <a:off x="839788" y="365125"/>
            <a:ext cx="10515600" cy="1325563"/>
          </a:xfrm>
        </p:spPr>
        <p:txBody>
          <a:bodyPr/>
          <a:lstStyle/>
          <a:p>
            <a:r>
              <a:rPr lang="ru-RU"/>
              <a:t>Образец заголовка</a:t>
            </a:r>
            <a:endParaRPr lang="uk-UA"/>
          </a:p>
        </p:txBody>
      </p:sp>
      <p:sp>
        <p:nvSpPr>
          <p:cNvPr id="3" name="Текст 2">
            <a:extLst>
              <a:ext uri="{FF2B5EF4-FFF2-40B4-BE49-F238E27FC236}">
                <a16:creationId xmlns="" xmlns:a16="http://schemas.microsoft.com/office/drawing/2014/main" id="{5C9D013A-E807-4952-B59A-A6DD599571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 xmlns:a16="http://schemas.microsoft.com/office/drawing/2014/main" id="{DD11CE15-CAA5-4639-BF20-5D4B87F18691}"/>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Текст 4">
            <a:extLst>
              <a:ext uri="{FF2B5EF4-FFF2-40B4-BE49-F238E27FC236}">
                <a16:creationId xmlns="" xmlns:a16="http://schemas.microsoft.com/office/drawing/2014/main" id="{EFB5C9A5-C634-46D2-BF28-F21368D1985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 xmlns:a16="http://schemas.microsoft.com/office/drawing/2014/main" id="{C584EC1B-7DF5-4579-A954-B18389668CB9}"/>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7" name="Дата 6">
            <a:extLst>
              <a:ext uri="{FF2B5EF4-FFF2-40B4-BE49-F238E27FC236}">
                <a16:creationId xmlns="" xmlns:a16="http://schemas.microsoft.com/office/drawing/2014/main" id="{F170710F-E37D-4A6C-BBDB-55114F25E782}"/>
              </a:ext>
            </a:extLst>
          </p:cNvPr>
          <p:cNvSpPr>
            <a:spLocks noGrp="1"/>
          </p:cNvSpPr>
          <p:nvPr>
            <p:ph type="dt" sz="half" idx="10"/>
          </p:nvPr>
        </p:nvSpPr>
        <p:spPr/>
        <p:txBody>
          <a:bodyPr/>
          <a:lstStyle/>
          <a:p>
            <a:fld id="{2622DAEC-FC73-47D8-94A9-685E2B23F2ED}" type="datetimeFigureOut">
              <a:rPr lang="uk-UA" smtClean="0"/>
              <a:pPr/>
              <a:t>09.12.2025</a:t>
            </a:fld>
            <a:endParaRPr lang="uk-UA" dirty="0"/>
          </a:p>
        </p:txBody>
      </p:sp>
      <p:sp>
        <p:nvSpPr>
          <p:cNvPr id="8" name="Нижний колонтитул 7">
            <a:extLst>
              <a:ext uri="{FF2B5EF4-FFF2-40B4-BE49-F238E27FC236}">
                <a16:creationId xmlns="" xmlns:a16="http://schemas.microsoft.com/office/drawing/2014/main" id="{868B0499-AAE4-42E2-957B-23F425109D11}"/>
              </a:ext>
            </a:extLst>
          </p:cNvPr>
          <p:cNvSpPr>
            <a:spLocks noGrp="1"/>
          </p:cNvSpPr>
          <p:nvPr>
            <p:ph type="ftr" sz="quarter" idx="11"/>
          </p:nvPr>
        </p:nvSpPr>
        <p:spPr/>
        <p:txBody>
          <a:bodyPr/>
          <a:lstStyle/>
          <a:p>
            <a:endParaRPr lang="uk-UA" dirty="0"/>
          </a:p>
        </p:txBody>
      </p:sp>
      <p:sp>
        <p:nvSpPr>
          <p:cNvPr id="9" name="Номер слайда 8">
            <a:extLst>
              <a:ext uri="{FF2B5EF4-FFF2-40B4-BE49-F238E27FC236}">
                <a16:creationId xmlns="" xmlns:a16="http://schemas.microsoft.com/office/drawing/2014/main" id="{9BC97205-B425-4F33-AD83-0F0927965CAB}"/>
              </a:ext>
            </a:extLst>
          </p:cNvPr>
          <p:cNvSpPr>
            <a:spLocks noGrp="1"/>
          </p:cNvSpPr>
          <p:nvPr>
            <p:ph type="sldNum" sz="quarter" idx="12"/>
          </p:nvPr>
        </p:nvSpPr>
        <p:spPr/>
        <p:txBody>
          <a:bodyPr/>
          <a:lstStyle/>
          <a:p>
            <a:fld id="{AC5A3B57-9D18-43A1-88C6-DCFFD6E215DE}" type="slidenum">
              <a:rPr lang="uk-UA" smtClean="0"/>
              <a:pPr/>
              <a:t>‹#›</a:t>
            </a:fld>
            <a:endParaRPr lang="uk-UA" dirty="0"/>
          </a:p>
        </p:txBody>
      </p:sp>
    </p:spTree>
    <p:extLst>
      <p:ext uri="{BB962C8B-B14F-4D97-AF65-F5344CB8AC3E}">
        <p14:creationId xmlns:p14="http://schemas.microsoft.com/office/powerpoint/2010/main" val="3563228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3C38397C-16E0-404E-A6B5-A563DA5DB988}"/>
              </a:ext>
            </a:extLst>
          </p:cNvPr>
          <p:cNvSpPr>
            <a:spLocks noGrp="1"/>
          </p:cNvSpPr>
          <p:nvPr>
            <p:ph type="title"/>
          </p:nvPr>
        </p:nvSpPr>
        <p:spPr/>
        <p:txBody>
          <a:bodyPr/>
          <a:lstStyle/>
          <a:p>
            <a:r>
              <a:rPr lang="ru-RU"/>
              <a:t>Образец заголовка</a:t>
            </a:r>
            <a:endParaRPr lang="uk-UA"/>
          </a:p>
        </p:txBody>
      </p:sp>
      <p:sp>
        <p:nvSpPr>
          <p:cNvPr id="3" name="Дата 2">
            <a:extLst>
              <a:ext uri="{FF2B5EF4-FFF2-40B4-BE49-F238E27FC236}">
                <a16:creationId xmlns="" xmlns:a16="http://schemas.microsoft.com/office/drawing/2014/main" id="{229D2403-73C6-4406-8A92-66D5567056BD}"/>
              </a:ext>
            </a:extLst>
          </p:cNvPr>
          <p:cNvSpPr>
            <a:spLocks noGrp="1"/>
          </p:cNvSpPr>
          <p:nvPr>
            <p:ph type="dt" sz="half" idx="10"/>
          </p:nvPr>
        </p:nvSpPr>
        <p:spPr/>
        <p:txBody>
          <a:bodyPr/>
          <a:lstStyle/>
          <a:p>
            <a:fld id="{2622DAEC-FC73-47D8-94A9-685E2B23F2ED}" type="datetimeFigureOut">
              <a:rPr lang="uk-UA" smtClean="0"/>
              <a:pPr/>
              <a:t>09.12.2025</a:t>
            </a:fld>
            <a:endParaRPr lang="uk-UA" dirty="0"/>
          </a:p>
        </p:txBody>
      </p:sp>
      <p:sp>
        <p:nvSpPr>
          <p:cNvPr id="4" name="Нижний колонтитул 3">
            <a:extLst>
              <a:ext uri="{FF2B5EF4-FFF2-40B4-BE49-F238E27FC236}">
                <a16:creationId xmlns="" xmlns:a16="http://schemas.microsoft.com/office/drawing/2014/main" id="{45985F57-EC18-4471-83B7-39E555815457}"/>
              </a:ext>
            </a:extLst>
          </p:cNvPr>
          <p:cNvSpPr>
            <a:spLocks noGrp="1"/>
          </p:cNvSpPr>
          <p:nvPr>
            <p:ph type="ftr" sz="quarter" idx="11"/>
          </p:nvPr>
        </p:nvSpPr>
        <p:spPr/>
        <p:txBody>
          <a:bodyPr/>
          <a:lstStyle/>
          <a:p>
            <a:endParaRPr lang="uk-UA" dirty="0"/>
          </a:p>
        </p:txBody>
      </p:sp>
      <p:sp>
        <p:nvSpPr>
          <p:cNvPr id="5" name="Номер слайда 4">
            <a:extLst>
              <a:ext uri="{FF2B5EF4-FFF2-40B4-BE49-F238E27FC236}">
                <a16:creationId xmlns="" xmlns:a16="http://schemas.microsoft.com/office/drawing/2014/main" id="{D6BD63F9-0F7E-4A59-8C20-A63D9B55E8C8}"/>
              </a:ext>
            </a:extLst>
          </p:cNvPr>
          <p:cNvSpPr>
            <a:spLocks noGrp="1"/>
          </p:cNvSpPr>
          <p:nvPr>
            <p:ph type="sldNum" sz="quarter" idx="12"/>
          </p:nvPr>
        </p:nvSpPr>
        <p:spPr/>
        <p:txBody>
          <a:bodyPr/>
          <a:lstStyle/>
          <a:p>
            <a:fld id="{AC5A3B57-9D18-43A1-88C6-DCFFD6E215DE}" type="slidenum">
              <a:rPr lang="uk-UA" smtClean="0"/>
              <a:pPr/>
              <a:t>‹#›</a:t>
            </a:fld>
            <a:endParaRPr lang="uk-UA" dirty="0"/>
          </a:p>
        </p:txBody>
      </p:sp>
    </p:spTree>
    <p:extLst>
      <p:ext uri="{BB962C8B-B14F-4D97-AF65-F5344CB8AC3E}">
        <p14:creationId xmlns:p14="http://schemas.microsoft.com/office/powerpoint/2010/main" val="3142001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 xmlns:a16="http://schemas.microsoft.com/office/drawing/2014/main" id="{B67506D4-C209-4DB1-9E91-CC13CC8201AE}"/>
              </a:ext>
            </a:extLst>
          </p:cNvPr>
          <p:cNvSpPr>
            <a:spLocks noGrp="1"/>
          </p:cNvSpPr>
          <p:nvPr>
            <p:ph type="dt" sz="half" idx="10"/>
          </p:nvPr>
        </p:nvSpPr>
        <p:spPr/>
        <p:txBody>
          <a:bodyPr/>
          <a:lstStyle/>
          <a:p>
            <a:fld id="{2622DAEC-FC73-47D8-94A9-685E2B23F2ED}" type="datetimeFigureOut">
              <a:rPr lang="uk-UA" smtClean="0"/>
              <a:pPr/>
              <a:t>09.12.2025</a:t>
            </a:fld>
            <a:endParaRPr lang="uk-UA" dirty="0"/>
          </a:p>
        </p:txBody>
      </p:sp>
      <p:sp>
        <p:nvSpPr>
          <p:cNvPr id="3" name="Нижний колонтитул 2">
            <a:extLst>
              <a:ext uri="{FF2B5EF4-FFF2-40B4-BE49-F238E27FC236}">
                <a16:creationId xmlns="" xmlns:a16="http://schemas.microsoft.com/office/drawing/2014/main" id="{2CAD8126-CA01-46C7-8B34-E21D1BEDBEDB}"/>
              </a:ext>
            </a:extLst>
          </p:cNvPr>
          <p:cNvSpPr>
            <a:spLocks noGrp="1"/>
          </p:cNvSpPr>
          <p:nvPr>
            <p:ph type="ftr" sz="quarter" idx="11"/>
          </p:nvPr>
        </p:nvSpPr>
        <p:spPr/>
        <p:txBody>
          <a:bodyPr/>
          <a:lstStyle/>
          <a:p>
            <a:endParaRPr lang="uk-UA" dirty="0"/>
          </a:p>
        </p:txBody>
      </p:sp>
      <p:sp>
        <p:nvSpPr>
          <p:cNvPr id="4" name="Номер слайда 3">
            <a:extLst>
              <a:ext uri="{FF2B5EF4-FFF2-40B4-BE49-F238E27FC236}">
                <a16:creationId xmlns="" xmlns:a16="http://schemas.microsoft.com/office/drawing/2014/main" id="{E9F9520F-C064-40F3-9E83-F6ECFBFC096F}"/>
              </a:ext>
            </a:extLst>
          </p:cNvPr>
          <p:cNvSpPr>
            <a:spLocks noGrp="1"/>
          </p:cNvSpPr>
          <p:nvPr>
            <p:ph type="sldNum" sz="quarter" idx="12"/>
          </p:nvPr>
        </p:nvSpPr>
        <p:spPr/>
        <p:txBody>
          <a:bodyPr/>
          <a:lstStyle/>
          <a:p>
            <a:fld id="{AC5A3B57-9D18-43A1-88C6-DCFFD6E215DE}" type="slidenum">
              <a:rPr lang="uk-UA" smtClean="0"/>
              <a:pPr/>
              <a:t>‹#›</a:t>
            </a:fld>
            <a:endParaRPr lang="uk-UA" dirty="0"/>
          </a:p>
        </p:txBody>
      </p:sp>
    </p:spTree>
    <p:extLst>
      <p:ext uri="{BB962C8B-B14F-4D97-AF65-F5344CB8AC3E}">
        <p14:creationId xmlns:p14="http://schemas.microsoft.com/office/powerpoint/2010/main" val="160238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B4EAFF4E-1081-4F30-8A8B-FCF449E8BE6E}"/>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uk-UA"/>
          </a:p>
        </p:txBody>
      </p:sp>
      <p:sp>
        <p:nvSpPr>
          <p:cNvPr id="3" name="Объект 2">
            <a:extLst>
              <a:ext uri="{FF2B5EF4-FFF2-40B4-BE49-F238E27FC236}">
                <a16:creationId xmlns="" xmlns:a16="http://schemas.microsoft.com/office/drawing/2014/main" id="{665FB273-8C88-446F-9DAE-74CF7E7D81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Текст 3">
            <a:extLst>
              <a:ext uri="{FF2B5EF4-FFF2-40B4-BE49-F238E27FC236}">
                <a16:creationId xmlns="" xmlns:a16="http://schemas.microsoft.com/office/drawing/2014/main" id="{2907C260-ED19-459A-96E3-9AD9CECEB7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 xmlns:a16="http://schemas.microsoft.com/office/drawing/2014/main" id="{DB991AB0-3DF8-4715-BD72-3BC45042843D}"/>
              </a:ext>
            </a:extLst>
          </p:cNvPr>
          <p:cNvSpPr>
            <a:spLocks noGrp="1"/>
          </p:cNvSpPr>
          <p:nvPr>
            <p:ph type="dt" sz="half" idx="10"/>
          </p:nvPr>
        </p:nvSpPr>
        <p:spPr/>
        <p:txBody>
          <a:bodyPr/>
          <a:lstStyle/>
          <a:p>
            <a:fld id="{2622DAEC-FC73-47D8-94A9-685E2B23F2ED}" type="datetimeFigureOut">
              <a:rPr lang="uk-UA" smtClean="0"/>
              <a:pPr/>
              <a:t>09.12.2025</a:t>
            </a:fld>
            <a:endParaRPr lang="uk-UA" dirty="0"/>
          </a:p>
        </p:txBody>
      </p:sp>
      <p:sp>
        <p:nvSpPr>
          <p:cNvPr id="6" name="Нижний колонтитул 5">
            <a:extLst>
              <a:ext uri="{FF2B5EF4-FFF2-40B4-BE49-F238E27FC236}">
                <a16:creationId xmlns="" xmlns:a16="http://schemas.microsoft.com/office/drawing/2014/main" id="{E2C75479-010D-4160-ACBD-C5C7DF3E2B62}"/>
              </a:ext>
            </a:extLst>
          </p:cNvPr>
          <p:cNvSpPr>
            <a:spLocks noGrp="1"/>
          </p:cNvSpPr>
          <p:nvPr>
            <p:ph type="ftr" sz="quarter" idx="11"/>
          </p:nvPr>
        </p:nvSpPr>
        <p:spPr/>
        <p:txBody>
          <a:bodyPr/>
          <a:lstStyle/>
          <a:p>
            <a:endParaRPr lang="uk-UA" dirty="0"/>
          </a:p>
        </p:txBody>
      </p:sp>
      <p:sp>
        <p:nvSpPr>
          <p:cNvPr id="7" name="Номер слайда 6">
            <a:extLst>
              <a:ext uri="{FF2B5EF4-FFF2-40B4-BE49-F238E27FC236}">
                <a16:creationId xmlns="" xmlns:a16="http://schemas.microsoft.com/office/drawing/2014/main" id="{DAF181C5-E4DF-4B6F-8322-45AFFCC5F057}"/>
              </a:ext>
            </a:extLst>
          </p:cNvPr>
          <p:cNvSpPr>
            <a:spLocks noGrp="1"/>
          </p:cNvSpPr>
          <p:nvPr>
            <p:ph type="sldNum" sz="quarter" idx="12"/>
          </p:nvPr>
        </p:nvSpPr>
        <p:spPr/>
        <p:txBody>
          <a:bodyPr/>
          <a:lstStyle/>
          <a:p>
            <a:fld id="{AC5A3B57-9D18-43A1-88C6-DCFFD6E215DE}" type="slidenum">
              <a:rPr lang="uk-UA" smtClean="0"/>
              <a:pPr/>
              <a:t>‹#›</a:t>
            </a:fld>
            <a:endParaRPr lang="uk-UA" dirty="0"/>
          </a:p>
        </p:txBody>
      </p:sp>
    </p:spTree>
    <p:extLst>
      <p:ext uri="{BB962C8B-B14F-4D97-AF65-F5344CB8AC3E}">
        <p14:creationId xmlns:p14="http://schemas.microsoft.com/office/powerpoint/2010/main" val="2619668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CA5EA69F-73B4-4BAB-A653-0FCEAA3E2C07}"/>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uk-UA"/>
          </a:p>
        </p:txBody>
      </p:sp>
      <p:sp>
        <p:nvSpPr>
          <p:cNvPr id="3" name="Рисунок 2">
            <a:extLst>
              <a:ext uri="{FF2B5EF4-FFF2-40B4-BE49-F238E27FC236}">
                <a16:creationId xmlns="" xmlns:a16="http://schemas.microsoft.com/office/drawing/2014/main" id="{4DB5EBC3-94C6-4414-B46C-AA983EF10C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dirty="0"/>
          </a:p>
        </p:txBody>
      </p:sp>
      <p:sp>
        <p:nvSpPr>
          <p:cNvPr id="4" name="Текст 3">
            <a:extLst>
              <a:ext uri="{FF2B5EF4-FFF2-40B4-BE49-F238E27FC236}">
                <a16:creationId xmlns="" xmlns:a16="http://schemas.microsoft.com/office/drawing/2014/main" id="{607978C5-6D3A-4BB8-AAB6-ABFB82C758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 xmlns:a16="http://schemas.microsoft.com/office/drawing/2014/main" id="{4E623757-0D7C-497D-80BC-C4867C1DA23B}"/>
              </a:ext>
            </a:extLst>
          </p:cNvPr>
          <p:cNvSpPr>
            <a:spLocks noGrp="1"/>
          </p:cNvSpPr>
          <p:nvPr>
            <p:ph type="dt" sz="half" idx="10"/>
          </p:nvPr>
        </p:nvSpPr>
        <p:spPr/>
        <p:txBody>
          <a:bodyPr/>
          <a:lstStyle/>
          <a:p>
            <a:fld id="{2622DAEC-FC73-47D8-94A9-685E2B23F2ED}" type="datetimeFigureOut">
              <a:rPr lang="uk-UA" smtClean="0"/>
              <a:pPr/>
              <a:t>09.12.2025</a:t>
            </a:fld>
            <a:endParaRPr lang="uk-UA" dirty="0"/>
          </a:p>
        </p:txBody>
      </p:sp>
      <p:sp>
        <p:nvSpPr>
          <p:cNvPr id="6" name="Нижний колонтитул 5">
            <a:extLst>
              <a:ext uri="{FF2B5EF4-FFF2-40B4-BE49-F238E27FC236}">
                <a16:creationId xmlns="" xmlns:a16="http://schemas.microsoft.com/office/drawing/2014/main" id="{42073032-7C03-4F92-B60B-948C092C6B7F}"/>
              </a:ext>
            </a:extLst>
          </p:cNvPr>
          <p:cNvSpPr>
            <a:spLocks noGrp="1"/>
          </p:cNvSpPr>
          <p:nvPr>
            <p:ph type="ftr" sz="quarter" idx="11"/>
          </p:nvPr>
        </p:nvSpPr>
        <p:spPr/>
        <p:txBody>
          <a:bodyPr/>
          <a:lstStyle/>
          <a:p>
            <a:endParaRPr lang="uk-UA" dirty="0"/>
          </a:p>
        </p:txBody>
      </p:sp>
      <p:sp>
        <p:nvSpPr>
          <p:cNvPr id="7" name="Номер слайда 6">
            <a:extLst>
              <a:ext uri="{FF2B5EF4-FFF2-40B4-BE49-F238E27FC236}">
                <a16:creationId xmlns="" xmlns:a16="http://schemas.microsoft.com/office/drawing/2014/main" id="{E990D87C-E9BA-4629-8B96-10092FCA0E4B}"/>
              </a:ext>
            </a:extLst>
          </p:cNvPr>
          <p:cNvSpPr>
            <a:spLocks noGrp="1"/>
          </p:cNvSpPr>
          <p:nvPr>
            <p:ph type="sldNum" sz="quarter" idx="12"/>
          </p:nvPr>
        </p:nvSpPr>
        <p:spPr/>
        <p:txBody>
          <a:bodyPr/>
          <a:lstStyle/>
          <a:p>
            <a:fld id="{AC5A3B57-9D18-43A1-88C6-DCFFD6E215DE}" type="slidenum">
              <a:rPr lang="uk-UA" smtClean="0"/>
              <a:pPr/>
              <a:t>‹#›</a:t>
            </a:fld>
            <a:endParaRPr lang="uk-UA" dirty="0"/>
          </a:p>
        </p:txBody>
      </p:sp>
    </p:spTree>
    <p:extLst>
      <p:ext uri="{BB962C8B-B14F-4D97-AF65-F5344CB8AC3E}">
        <p14:creationId xmlns:p14="http://schemas.microsoft.com/office/powerpoint/2010/main" val="3473911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54A54871-5E0A-45AC-A7D4-EAFEE8BDBD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uk-UA"/>
          </a:p>
        </p:txBody>
      </p:sp>
      <p:sp>
        <p:nvSpPr>
          <p:cNvPr id="3" name="Текст 2">
            <a:extLst>
              <a:ext uri="{FF2B5EF4-FFF2-40B4-BE49-F238E27FC236}">
                <a16:creationId xmlns="" xmlns:a16="http://schemas.microsoft.com/office/drawing/2014/main" id="{46E25BC9-A42B-43D1-9E9C-7AC38A1EE9E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 xmlns:a16="http://schemas.microsoft.com/office/drawing/2014/main" id="{6A38C353-7D56-40E0-8820-294045E6F0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22DAEC-FC73-47D8-94A9-685E2B23F2ED}" type="datetimeFigureOut">
              <a:rPr lang="uk-UA" smtClean="0"/>
              <a:pPr/>
              <a:t>09.12.2025</a:t>
            </a:fld>
            <a:endParaRPr lang="uk-UA" dirty="0"/>
          </a:p>
        </p:txBody>
      </p:sp>
      <p:sp>
        <p:nvSpPr>
          <p:cNvPr id="5" name="Нижний колонтитул 4">
            <a:extLst>
              <a:ext uri="{FF2B5EF4-FFF2-40B4-BE49-F238E27FC236}">
                <a16:creationId xmlns="" xmlns:a16="http://schemas.microsoft.com/office/drawing/2014/main" id="{72C6620A-2A96-4223-9AF1-45DCCF8289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dirty="0"/>
          </a:p>
        </p:txBody>
      </p:sp>
      <p:sp>
        <p:nvSpPr>
          <p:cNvPr id="6" name="Номер слайда 5">
            <a:extLst>
              <a:ext uri="{FF2B5EF4-FFF2-40B4-BE49-F238E27FC236}">
                <a16:creationId xmlns="" xmlns:a16="http://schemas.microsoft.com/office/drawing/2014/main" id="{A18242D8-00CF-463C-92A7-B671FC151B9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5A3B57-9D18-43A1-88C6-DCFFD6E215DE}" type="slidenum">
              <a:rPr lang="uk-UA" smtClean="0"/>
              <a:pPr/>
              <a:t>‹#›</a:t>
            </a:fld>
            <a:endParaRPr lang="uk-UA" dirty="0"/>
          </a:p>
        </p:txBody>
      </p:sp>
    </p:spTree>
    <p:extLst>
      <p:ext uri="{BB962C8B-B14F-4D97-AF65-F5344CB8AC3E}">
        <p14:creationId xmlns:p14="http://schemas.microsoft.com/office/powerpoint/2010/main" val="523342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zakon.rada.gov.ua/laws/show/2755-17"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hyperlink" Target="https://zakon.rada.gov.ua/laws/show/z0321-21" TargetMode="External"/><Relationship Id="rId2" Type="http://schemas.openxmlformats.org/officeDocument/2006/relationships/hyperlink" Target="https://zakon.rada.gov.ua/laws/show/2755-17"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zakon.rada.gov.ua/laws/show/2755-17"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zakon.rada.gov.ua/laws/show/z0321-21"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zakon.rada.gov.ua/laws/show/2755-17/conv"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zakon.rada.gov.ua/laws/show/2755-17/conv"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tax.gov.ua/nk/spisok3/"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oogle Shape;186;p9">
            <a:extLst>
              <a:ext uri="{FF2B5EF4-FFF2-40B4-BE49-F238E27FC236}">
                <a16:creationId xmlns="" xmlns:a16="http://schemas.microsoft.com/office/drawing/2014/main" id="{DBD13444-59BD-4457-92E1-BD1FE05E5609}"/>
              </a:ext>
            </a:extLst>
          </p:cNvPr>
          <p:cNvPicPr preferRelativeResize="0"/>
          <p:nvPr/>
        </p:nvPicPr>
        <p:blipFill rotWithShape="1">
          <a:blip r:embed="rId2" cstate="print">
            <a:alphaModFix/>
          </a:blip>
          <a:srcRect/>
          <a:stretch/>
        </p:blipFill>
        <p:spPr>
          <a:xfrm>
            <a:off x="537063" y="2900026"/>
            <a:ext cx="6175479" cy="3841341"/>
          </a:xfrm>
          <a:prstGeom prst="rect">
            <a:avLst/>
          </a:prstGeom>
          <a:noFill/>
          <a:ln>
            <a:noFill/>
          </a:ln>
        </p:spPr>
      </p:pic>
      <p:sp>
        <p:nvSpPr>
          <p:cNvPr id="2" name="Заголовок 1">
            <a:extLst>
              <a:ext uri="{FF2B5EF4-FFF2-40B4-BE49-F238E27FC236}">
                <a16:creationId xmlns="" xmlns:a16="http://schemas.microsoft.com/office/drawing/2014/main" id="{B2ABDC0E-C962-4EA6-A00C-423DC0C6FCA9}"/>
              </a:ext>
            </a:extLst>
          </p:cNvPr>
          <p:cNvSpPr>
            <a:spLocks noGrp="1"/>
          </p:cNvSpPr>
          <p:nvPr>
            <p:ph type="title"/>
          </p:nvPr>
        </p:nvSpPr>
        <p:spPr>
          <a:xfrm>
            <a:off x="883466" y="443620"/>
            <a:ext cx="11094267" cy="2199992"/>
          </a:xfrm>
        </p:spPr>
        <p:txBody>
          <a:bodyPr>
            <a:normAutofit fontScale="90000"/>
          </a:bodyPr>
          <a:lstStyle/>
          <a:p>
            <a:pPr algn="ctr"/>
            <a:r>
              <a:rPr lang="uk-UA" sz="4000" b="1" dirty="0"/>
              <a:t/>
            </a:r>
            <a:br>
              <a:rPr lang="uk-UA" sz="4000" b="1" dirty="0"/>
            </a:br>
            <a:r>
              <a:rPr lang="uk-UA" sz="4000" b="1" dirty="0"/>
              <a:t/>
            </a:r>
            <a:br>
              <a:rPr lang="uk-UA" sz="4000" b="1" dirty="0"/>
            </a:br>
            <a:r>
              <a:rPr lang="uk-UA" sz="4000" b="1" dirty="0"/>
              <a:t/>
            </a:r>
            <a:br>
              <a:rPr lang="uk-UA" sz="4000" b="1" dirty="0"/>
            </a:br>
            <a:r>
              <a:rPr lang="uk-UA" sz="4000" b="1" dirty="0" smtClean="0">
                <a:solidFill>
                  <a:schemeClr val="accent1">
                    <a:lumMod val="75000"/>
                  </a:schemeClr>
                </a:solidFill>
              </a:rPr>
              <a:t>Деякі питання заповнення Податкової декларації </a:t>
            </a:r>
            <a:br>
              <a:rPr lang="uk-UA" sz="4000" b="1" dirty="0" smtClean="0">
                <a:solidFill>
                  <a:schemeClr val="accent1">
                    <a:lumMod val="75000"/>
                  </a:schemeClr>
                </a:solidFill>
              </a:rPr>
            </a:br>
            <a:r>
              <a:rPr lang="uk-UA" sz="4000" b="1" dirty="0" smtClean="0">
                <a:solidFill>
                  <a:schemeClr val="accent1">
                    <a:lumMod val="75000"/>
                  </a:schemeClr>
                </a:solidFill>
              </a:rPr>
              <a:t>з податку на прибуток підприємств. </a:t>
            </a:r>
            <a:br>
              <a:rPr lang="uk-UA" sz="4000" b="1" dirty="0" smtClean="0">
                <a:solidFill>
                  <a:schemeClr val="accent1">
                    <a:lumMod val="75000"/>
                  </a:schemeClr>
                </a:solidFill>
              </a:rPr>
            </a:br>
            <a:r>
              <a:rPr lang="uk-UA" sz="4000" b="1" dirty="0" smtClean="0">
                <a:solidFill>
                  <a:schemeClr val="accent1">
                    <a:lumMod val="75000"/>
                  </a:schemeClr>
                </a:solidFill>
              </a:rPr>
              <a:t>Самостійне виправлення помилок</a:t>
            </a:r>
            <a:r>
              <a:rPr lang="ru-RU" b="1" dirty="0">
                <a:latin typeface="e-Ukraine Bold"/>
              </a:rPr>
              <a:t/>
            </a:r>
            <a:br>
              <a:rPr lang="ru-RU" b="1" dirty="0">
                <a:latin typeface="e-Ukraine Bold"/>
              </a:rPr>
            </a:br>
            <a:endParaRPr lang="uk-UA" dirty="0"/>
          </a:p>
        </p:txBody>
      </p:sp>
      <p:sp>
        <p:nvSpPr>
          <p:cNvPr id="3" name="Объект 2">
            <a:extLst>
              <a:ext uri="{FF2B5EF4-FFF2-40B4-BE49-F238E27FC236}">
                <a16:creationId xmlns="" xmlns:a16="http://schemas.microsoft.com/office/drawing/2014/main" id="{934EA7C5-7B0D-4E84-A009-B8CC73C727E1}"/>
              </a:ext>
            </a:extLst>
          </p:cNvPr>
          <p:cNvSpPr>
            <a:spLocks noGrp="1"/>
          </p:cNvSpPr>
          <p:nvPr>
            <p:ph idx="1"/>
          </p:nvPr>
        </p:nvSpPr>
        <p:spPr>
          <a:xfrm>
            <a:off x="6791417" y="3746208"/>
            <a:ext cx="4899734" cy="1278384"/>
          </a:xfrm>
        </p:spPr>
        <p:txBody>
          <a:bodyPr>
            <a:normAutofit fontScale="70000" lnSpcReduction="20000"/>
          </a:bodyPr>
          <a:lstStyle/>
          <a:p>
            <a:pPr>
              <a:lnSpc>
                <a:spcPct val="110000"/>
              </a:lnSpc>
              <a:defRPr sz="2000">
                <a:solidFill>
                  <a:srgbClr val="000000"/>
                </a:solidFill>
                <a:latin typeface="e-Ukraine Regular"/>
                <a:ea typeface="e-Ukraine Regular"/>
                <a:cs typeface="e-Ukraine Regular"/>
                <a:sym typeface="e-Ukraine Regular"/>
              </a:defRPr>
            </a:pPr>
            <a:r>
              <a:rPr lang="ru-RU" dirty="0" smtClean="0"/>
              <a:t>Алла Кондильовська</a:t>
            </a:r>
            <a:endParaRPr lang="ru-RU" dirty="0"/>
          </a:p>
          <a:p>
            <a:pPr>
              <a:lnSpc>
                <a:spcPct val="110000"/>
              </a:lnSpc>
              <a:defRPr sz="2000">
                <a:solidFill>
                  <a:srgbClr val="000000"/>
                </a:solidFill>
                <a:latin typeface="e-Ukraine Regular"/>
                <a:ea typeface="e-Ukraine Regular"/>
                <a:cs typeface="e-Ukraine Regular"/>
                <a:sym typeface="e-Ukraine Regular"/>
              </a:defRPr>
            </a:pPr>
            <a:r>
              <a:rPr lang="ru-RU" dirty="0"/>
              <a:t>Головний державний інспектор відділу аналітичної роботи управління оподаткування юридичних осіб Головного управління ДПС в Одеській області</a:t>
            </a:r>
          </a:p>
          <a:p>
            <a:endParaRPr lang="uk-UA" dirty="0"/>
          </a:p>
        </p:txBody>
      </p:sp>
      <p:pic>
        <p:nvPicPr>
          <p:cNvPr id="6" name="Рисунок 5">
            <a:extLst>
              <a:ext uri="{FF2B5EF4-FFF2-40B4-BE49-F238E27FC236}">
                <a16:creationId xmlns="" xmlns:a16="http://schemas.microsoft.com/office/drawing/2014/main" xmlns:lc="http://schemas.openxmlformats.org/drawingml/2006/lockedCanvas" id="{104572C2-6766-47C8-810B-3EE1641891DC}"/>
              </a:ext>
            </a:extLst>
          </p:cNvPr>
          <p:cNvPicPr>
            <a:picLocks noChangeAspect="1"/>
          </p:cNvPicPr>
          <p:nvPr/>
        </p:nvPicPr>
        <p:blipFill>
          <a:blip r:embed="rId3"/>
          <a:srcRect/>
          <a:stretch>
            <a:fillRect/>
          </a:stretch>
        </p:blipFill>
        <p:spPr bwMode="auto">
          <a:xfrm>
            <a:off x="251520" y="188640"/>
            <a:ext cx="4729783" cy="646403"/>
          </a:xfrm>
          <a:prstGeom prst="rect">
            <a:avLst/>
          </a:prstGeom>
          <a:noFill/>
          <a:ln w="9525">
            <a:noFill/>
            <a:miter lim="800000"/>
            <a:headEnd/>
            <a:tailEnd/>
          </a:ln>
        </p:spPr>
      </p:pic>
    </p:spTree>
    <p:extLst>
      <p:ext uri="{BB962C8B-B14F-4D97-AF65-F5344CB8AC3E}">
        <p14:creationId xmlns:p14="http://schemas.microsoft.com/office/powerpoint/2010/main" val="37325564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469E175D-BC32-442C-9364-2486C040A902}"/>
              </a:ext>
            </a:extLst>
          </p:cNvPr>
          <p:cNvSpPr>
            <a:spLocks noGrp="1"/>
          </p:cNvSpPr>
          <p:nvPr>
            <p:ph idx="1"/>
          </p:nvPr>
        </p:nvSpPr>
        <p:spPr>
          <a:xfrm>
            <a:off x="278674" y="1029784"/>
            <a:ext cx="11708114" cy="5568923"/>
          </a:xfrm>
        </p:spPr>
        <p:txBody>
          <a:bodyPr>
            <a:normAutofit/>
          </a:bodyPr>
          <a:lstStyle/>
          <a:p>
            <a:pPr algn="ctr">
              <a:buNone/>
            </a:pPr>
            <a:r>
              <a:rPr lang="uk-UA" sz="2400" b="1" dirty="0" smtClean="0"/>
              <a:t>	</a:t>
            </a:r>
          </a:p>
          <a:p>
            <a:pPr algn="ctr">
              <a:buNone/>
            </a:pPr>
            <a:r>
              <a:rPr lang="uk-UA" sz="2400" b="1" dirty="0" smtClean="0"/>
              <a:t>Способи виправлення помилок у декларації</a:t>
            </a:r>
          </a:p>
          <a:p>
            <a:pPr>
              <a:buNone/>
            </a:pPr>
            <a:r>
              <a:rPr lang="uk-UA" sz="2400" dirty="0" smtClean="0"/>
              <a:t>	 </a:t>
            </a:r>
          </a:p>
          <a:p>
            <a:pPr>
              <a:buNone/>
            </a:pPr>
            <a:r>
              <a:rPr lang="uk-UA" sz="2400" dirty="0" smtClean="0"/>
              <a:t>	Вибір способу виправлення помилок залежить від того, наскільки швидко платник виявив помилку в поданій звітності, за допомогою : </a:t>
            </a:r>
          </a:p>
          <a:p>
            <a:r>
              <a:rPr lang="uk-UA" sz="2400" dirty="0" smtClean="0"/>
              <a:t>	звітної нової декларації, </a:t>
            </a:r>
          </a:p>
          <a:p>
            <a:r>
              <a:rPr lang="uk-UA" sz="2400" dirty="0" smtClean="0"/>
              <a:t>	уточнюючого розрахунку, </a:t>
            </a:r>
          </a:p>
          <a:p>
            <a:r>
              <a:rPr lang="uk-UA" sz="2400" dirty="0" smtClean="0"/>
              <a:t>	додатка ВП, який подається у складі декларації з податку на прибуток підприємств (далі - декларація) за поточний звітний період.</a:t>
            </a:r>
          </a:p>
          <a:p>
            <a:pPr algn="just">
              <a:buNone/>
            </a:pPr>
            <a:endParaRPr lang="uk-UA" sz="2500" dirty="0">
              <a:solidFill>
                <a:srgbClr val="002060"/>
              </a:solidFill>
              <a:latin typeface="Times New Roman" pitchFamily="18" charset="0"/>
              <a:cs typeface="Times New Roman" pitchFamily="18" charset="0"/>
            </a:endParaRPr>
          </a:p>
        </p:txBody>
      </p:sp>
      <p:pic>
        <p:nvPicPr>
          <p:cNvPr id="5" name="Рисунок 4">
            <a:extLst>
              <a:ext uri="{FF2B5EF4-FFF2-40B4-BE49-F238E27FC236}">
                <a16:creationId xmlns="" xmlns:a16="http://schemas.microsoft.com/office/drawing/2014/main" xmlns:lc="http://schemas.openxmlformats.org/drawingml/2006/lockedCanvas" id="{104572C2-6766-47C8-810B-3EE1641891DC}"/>
              </a:ext>
            </a:extLst>
          </p:cNvPr>
          <p:cNvPicPr>
            <a:picLocks noChangeAspect="1"/>
          </p:cNvPicPr>
          <p:nvPr/>
        </p:nvPicPr>
        <p:blipFill>
          <a:blip r:embed="rId2"/>
          <a:srcRect/>
          <a:stretch>
            <a:fillRect/>
          </a:stretch>
        </p:blipFill>
        <p:spPr bwMode="auto">
          <a:xfrm>
            <a:off x="251520" y="188640"/>
            <a:ext cx="4233394" cy="578563"/>
          </a:xfrm>
          <a:prstGeom prst="rect">
            <a:avLst/>
          </a:prstGeom>
          <a:noFill/>
          <a:ln w="9525">
            <a:noFill/>
            <a:miter lim="800000"/>
            <a:headEnd/>
            <a:tailEnd/>
          </a:ln>
        </p:spPr>
      </p:pic>
    </p:spTree>
    <p:extLst>
      <p:ext uri="{BB962C8B-B14F-4D97-AF65-F5344CB8AC3E}">
        <p14:creationId xmlns:p14="http://schemas.microsoft.com/office/powerpoint/2010/main" val="25894090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469E175D-BC32-442C-9364-2486C040A902}"/>
              </a:ext>
            </a:extLst>
          </p:cNvPr>
          <p:cNvSpPr>
            <a:spLocks noGrp="1"/>
          </p:cNvSpPr>
          <p:nvPr>
            <p:ph idx="1"/>
          </p:nvPr>
        </p:nvSpPr>
        <p:spPr>
          <a:xfrm>
            <a:off x="278674" y="1029784"/>
            <a:ext cx="11708114" cy="5568923"/>
          </a:xfrm>
        </p:spPr>
        <p:txBody>
          <a:bodyPr>
            <a:normAutofit/>
          </a:bodyPr>
          <a:lstStyle/>
          <a:p>
            <a:pPr algn="ctr">
              <a:buNone/>
            </a:pPr>
            <a:r>
              <a:rPr lang="uk-UA" sz="2400" b="1" dirty="0" smtClean="0"/>
              <a:t>Правила заповнення уточнюючої декларації</a:t>
            </a:r>
            <a:endParaRPr lang="uk-UA" sz="2500" dirty="0" smtClean="0">
              <a:solidFill>
                <a:srgbClr val="002060"/>
              </a:solidFill>
              <a:latin typeface="Times New Roman" pitchFamily="18" charset="0"/>
              <a:cs typeface="Times New Roman" pitchFamily="18" charset="0"/>
            </a:endParaRPr>
          </a:p>
          <a:p>
            <a:pPr algn="just">
              <a:buNone/>
            </a:pPr>
            <a:endParaRPr lang="uk-UA" sz="2500" dirty="0" smtClean="0">
              <a:solidFill>
                <a:srgbClr val="002060"/>
              </a:solidFill>
              <a:latin typeface="Times New Roman" pitchFamily="18" charset="0"/>
              <a:cs typeface="Times New Roman" pitchFamily="18" charset="0"/>
            </a:endParaRPr>
          </a:p>
          <a:p>
            <a:pPr algn="just">
              <a:buNone/>
            </a:pPr>
            <a:endParaRPr lang="uk-UA" sz="2500" dirty="0" smtClean="0">
              <a:solidFill>
                <a:srgbClr val="002060"/>
              </a:solidFill>
              <a:latin typeface="Times New Roman" pitchFamily="18" charset="0"/>
              <a:cs typeface="Times New Roman" pitchFamily="18" charset="0"/>
            </a:endParaRPr>
          </a:p>
          <a:p>
            <a:pPr algn="just">
              <a:buNone/>
            </a:pPr>
            <a:endParaRPr lang="uk-UA" sz="2500" dirty="0" smtClean="0">
              <a:solidFill>
                <a:srgbClr val="002060"/>
              </a:solidFill>
              <a:latin typeface="Times New Roman" pitchFamily="18" charset="0"/>
              <a:cs typeface="Times New Roman" pitchFamily="18" charset="0"/>
            </a:endParaRPr>
          </a:p>
          <a:p>
            <a:pPr algn="just">
              <a:buNone/>
            </a:pPr>
            <a:endParaRPr lang="uk-UA" sz="2500" dirty="0" smtClean="0">
              <a:solidFill>
                <a:srgbClr val="002060"/>
              </a:solidFill>
              <a:latin typeface="Times New Roman" pitchFamily="18" charset="0"/>
              <a:cs typeface="Times New Roman" pitchFamily="18" charset="0"/>
            </a:endParaRPr>
          </a:p>
          <a:p>
            <a:pPr algn="just">
              <a:buNone/>
            </a:pPr>
            <a:endParaRPr lang="uk-UA" sz="2500" dirty="0" smtClean="0">
              <a:solidFill>
                <a:srgbClr val="002060"/>
              </a:solidFill>
              <a:latin typeface="Times New Roman" pitchFamily="18" charset="0"/>
              <a:cs typeface="Times New Roman" pitchFamily="18" charset="0"/>
            </a:endParaRPr>
          </a:p>
          <a:p>
            <a:pPr algn="just">
              <a:buNone/>
            </a:pPr>
            <a:endParaRPr lang="uk-UA" sz="2500" dirty="0" smtClean="0">
              <a:solidFill>
                <a:srgbClr val="002060"/>
              </a:solidFill>
              <a:latin typeface="Times New Roman" pitchFamily="18" charset="0"/>
              <a:cs typeface="Times New Roman" pitchFamily="18" charset="0"/>
            </a:endParaRPr>
          </a:p>
          <a:p>
            <a:pPr algn="just">
              <a:buNone/>
            </a:pPr>
            <a:endParaRPr lang="uk-UA" sz="2500" dirty="0" smtClean="0">
              <a:solidFill>
                <a:srgbClr val="002060"/>
              </a:solidFill>
              <a:latin typeface="Times New Roman" pitchFamily="18" charset="0"/>
              <a:cs typeface="Times New Roman" pitchFamily="18" charset="0"/>
            </a:endParaRPr>
          </a:p>
          <a:p>
            <a:pPr algn="just">
              <a:buNone/>
            </a:pPr>
            <a:endParaRPr lang="uk-UA" sz="2500" dirty="0" smtClean="0">
              <a:solidFill>
                <a:srgbClr val="002060"/>
              </a:solidFill>
              <a:latin typeface="Times New Roman" pitchFamily="18" charset="0"/>
              <a:cs typeface="Times New Roman" pitchFamily="18" charset="0"/>
            </a:endParaRPr>
          </a:p>
          <a:p>
            <a:pPr algn="just">
              <a:buNone/>
            </a:pPr>
            <a:endParaRPr lang="uk-UA" sz="900" dirty="0" smtClean="0">
              <a:solidFill>
                <a:srgbClr val="002060"/>
              </a:solidFill>
              <a:latin typeface="Times New Roman" pitchFamily="18" charset="0"/>
              <a:cs typeface="Times New Roman" pitchFamily="18" charset="0"/>
            </a:endParaRPr>
          </a:p>
          <a:p>
            <a:pPr algn="just">
              <a:buNone/>
            </a:pPr>
            <a:endParaRPr lang="uk-UA" sz="900" dirty="0" smtClean="0">
              <a:solidFill>
                <a:srgbClr val="002060"/>
              </a:solidFill>
              <a:latin typeface="Times New Roman" pitchFamily="18" charset="0"/>
              <a:cs typeface="Times New Roman" pitchFamily="18" charset="0"/>
            </a:endParaRPr>
          </a:p>
        </p:txBody>
      </p:sp>
      <p:graphicFrame>
        <p:nvGraphicFramePr>
          <p:cNvPr id="6" name="Таблица 5"/>
          <p:cNvGraphicFramePr>
            <a:graphicFrameLocks noGrp="1"/>
          </p:cNvGraphicFramePr>
          <p:nvPr/>
        </p:nvGraphicFramePr>
        <p:xfrm>
          <a:off x="426718" y="1767840"/>
          <a:ext cx="11504024" cy="1097280"/>
        </p:xfrm>
        <a:graphic>
          <a:graphicData uri="http://schemas.openxmlformats.org/drawingml/2006/table">
            <a:tbl>
              <a:tblPr firstRow="1" bandRow="1">
                <a:tableStyleId>{5C22544A-7EE6-4342-B048-85BDC9FD1C3A}</a:tableStyleId>
              </a:tblPr>
              <a:tblGrid>
                <a:gridCol w="409305"/>
                <a:gridCol w="9248503"/>
                <a:gridCol w="278674"/>
                <a:gridCol w="1567542"/>
              </a:tblGrid>
              <a:tr h="345440">
                <a:tc rowSpan="3">
                  <a:txBody>
                    <a:bodyPr/>
                    <a:lstStyle/>
                    <a:p>
                      <a:r>
                        <a:rPr lang="uk-UA" dirty="0" smtClean="0">
                          <a:solidFill>
                            <a:schemeClr val="tx1"/>
                          </a:solidFill>
                        </a:rPr>
                        <a:t>1.</a:t>
                      </a:r>
                      <a:endParaRPr lang="uk-U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k-UA" dirty="0" smtClean="0">
                          <a:solidFill>
                            <a:schemeClr val="tx1"/>
                          </a:solidFill>
                        </a:rPr>
                        <a:t>Податкова декларація</a:t>
                      </a:r>
                    </a:p>
                    <a:p>
                      <a:pPr marL="0" marR="0" indent="0" algn="ctr" defTabSz="914400" rtl="0" eaLnBrk="1" fontAlgn="auto" latinLnBrk="0" hangingPunct="1">
                        <a:lnSpc>
                          <a:spcPct val="100000"/>
                        </a:lnSpc>
                        <a:spcBef>
                          <a:spcPts val="0"/>
                        </a:spcBef>
                        <a:spcAft>
                          <a:spcPts val="0"/>
                        </a:spcAft>
                        <a:buClrTx/>
                        <a:buSzTx/>
                        <a:buFontTx/>
                        <a:buNone/>
                        <a:tabLst/>
                        <a:defRPr/>
                      </a:pPr>
                      <a:r>
                        <a:rPr lang="uk-UA" dirty="0" smtClean="0">
                          <a:solidFill>
                            <a:schemeClr val="tx1"/>
                          </a:solidFill>
                        </a:rPr>
                        <a:t>з податку на прибуток підприємства</a:t>
                      </a:r>
                      <a:endParaRPr lang="uk-U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uk-U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uk-UA" sz="1600" b="0" dirty="0" smtClean="0">
                          <a:solidFill>
                            <a:schemeClr val="tx1"/>
                          </a:solidFill>
                        </a:rPr>
                        <a:t>Звітна</a:t>
                      </a:r>
                      <a:endParaRPr lang="uk-U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45440">
                <a:tc vMerge="1">
                  <a:txBody>
                    <a:bodyPr/>
                    <a:lstStyle/>
                    <a:p>
                      <a:endParaRPr lang="uk-U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uk-U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uk-U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uk-UA" sz="1600" dirty="0" smtClean="0">
                          <a:solidFill>
                            <a:schemeClr val="tx1"/>
                          </a:solidFill>
                        </a:rPr>
                        <a:t>Звітна нова</a:t>
                      </a:r>
                      <a:endParaRPr lang="uk-U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45440">
                <a:tc vMerge="1">
                  <a:txBody>
                    <a:bodyPr/>
                    <a:lstStyle/>
                    <a:p>
                      <a:endParaRPr lang="uk-UA">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uk-U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dirty="0" smtClean="0">
                          <a:solidFill>
                            <a:srgbClr val="FF0000"/>
                          </a:solidFill>
                        </a:rPr>
                        <a:t>Х</a:t>
                      </a:r>
                      <a:endParaRPr lang="uk-UA"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uk-UA" sz="1600" dirty="0" smtClean="0">
                          <a:solidFill>
                            <a:schemeClr val="tx1"/>
                          </a:solidFill>
                        </a:rPr>
                        <a:t>Уточнююча</a:t>
                      </a:r>
                      <a:endParaRPr lang="uk-U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11" name="Таблица 10"/>
          <p:cNvGraphicFramePr>
            <a:graphicFrameLocks noGrp="1"/>
          </p:cNvGraphicFramePr>
          <p:nvPr/>
        </p:nvGraphicFramePr>
        <p:xfrm>
          <a:off x="418010" y="3013166"/>
          <a:ext cx="11556272" cy="1097280"/>
        </p:xfrm>
        <a:graphic>
          <a:graphicData uri="http://schemas.openxmlformats.org/drawingml/2006/table">
            <a:tbl>
              <a:tblPr firstRow="1" bandRow="1">
                <a:tableStyleId>{5C22544A-7EE6-4342-B048-85BDC9FD1C3A}</a:tableStyleId>
              </a:tblPr>
              <a:tblGrid>
                <a:gridCol w="409304"/>
                <a:gridCol w="3526972"/>
                <a:gridCol w="317302"/>
                <a:gridCol w="292298"/>
                <a:gridCol w="1332411"/>
                <a:gridCol w="278674"/>
                <a:gridCol w="304800"/>
                <a:gridCol w="1367246"/>
                <a:gridCol w="322217"/>
                <a:gridCol w="322217"/>
                <a:gridCol w="1654629"/>
                <a:gridCol w="348343"/>
                <a:gridCol w="330926"/>
                <a:gridCol w="748933"/>
              </a:tblGrid>
              <a:tr h="322217">
                <a:tc rowSpan="3">
                  <a:txBody>
                    <a:bodyPr/>
                    <a:lstStyle/>
                    <a:p>
                      <a:r>
                        <a:rPr lang="uk-UA" b="0" dirty="0" smtClean="0">
                          <a:solidFill>
                            <a:schemeClr val="tx1"/>
                          </a:solidFill>
                        </a:rPr>
                        <a:t>2.</a:t>
                      </a:r>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algn="ctr"/>
                      <a:r>
                        <a:rPr lang="uk-UA" b="0" dirty="0" smtClean="0">
                          <a:solidFill>
                            <a:schemeClr val="tx1"/>
                          </a:solidFill>
                        </a:rPr>
                        <a:t>Звітний (податковий) період</a:t>
                      </a:r>
                    </a:p>
                    <a:p>
                      <a:pPr algn="ctr"/>
                      <a:r>
                        <a:rPr lang="uk-UA" b="0" dirty="0" smtClean="0">
                          <a:solidFill>
                            <a:schemeClr val="tx1"/>
                          </a:solidFill>
                        </a:rPr>
                        <a:t>20</a:t>
                      </a:r>
                      <a:r>
                        <a:rPr lang="uk-UA" b="0" u="sng" dirty="0" smtClean="0">
                          <a:solidFill>
                            <a:srgbClr val="FF0000"/>
                          </a:solidFill>
                        </a:rPr>
                        <a:t>22</a:t>
                      </a:r>
                      <a:r>
                        <a:rPr lang="uk-UA" b="0" u="sng" baseline="0" dirty="0" smtClean="0">
                          <a:solidFill>
                            <a:srgbClr val="FF0000"/>
                          </a:solidFill>
                        </a:rPr>
                        <a:t> </a:t>
                      </a:r>
                      <a:r>
                        <a:rPr lang="uk-UA" b="0" dirty="0" smtClean="0">
                          <a:solidFill>
                            <a:schemeClr val="tx1"/>
                          </a:solidFill>
                        </a:rPr>
                        <a:t>року</a:t>
                      </a:r>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b="0" dirty="0" smtClean="0">
                          <a:solidFill>
                            <a:schemeClr val="tx1"/>
                          </a:solidFill>
                        </a:rPr>
                        <a:t>І квартал</a:t>
                      </a:r>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b="0" dirty="0" smtClean="0">
                          <a:solidFill>
                            <a:schemeClr val="tx1"/>
                          </a:solidFill>
                        </a:rPr>
                        <a:t>Півріччя</a:t>
                      </a:r>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b="0" dirty="0" smtClean="0">
                          <a:solidFill>
                            <a:srgbClr val="FF0000"/>
                          </a:solidFill>
                        </a:rPr>
                        <a:t>Х</a:t>
                      </a:r>
                      <a:endParaRPr lang="uk-UA"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b="0" dirty="0" smtClean="0">
                          <a:solidFill>
                            <a:schemeClr val="tx1"/>
                          </a:solidFill>
                        </a:rPr>
                        <a:t>Три квартали</a:t>
                      </a:r>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b="0" dirty="0" smtClean="0">
                          <a:solidFill>
                            <a:schemeClr val="tx1"/>
                          </a:solidFill>
                        </a:rPr>
                        <a:t>Рік</a:t>
                      </a:r>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2217">
                <a:tc vMerge="1">
                  <a:txBody>
                    <a:bodyPr/>
                    <a:lstStyle/>
                    <a:p>
                      <a:endParaRPr lang="uk-UA"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uk-UA">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endParaRPr lang="uk-UA"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a:p>
                  </a:txBody>
                  <a:tcPr/>
                </a:tc>
                <a:tc vMerge="1">
                  <a:txBody>
                    <a:bodyPr/>
                    <a:lstStyle/>
                    <a:p>
                      <a:endParaRPr lang="uk-U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endParaRPr lang="uk-UA"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uk-U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endParaRPr lang="uk-UA"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a:p>
                  </a:txBody>
                  <a:tcPr/>
                </a:tc>
                <a:tc vMerge="1">
                  <a:txBody>
                    <a:bodyPr/>
                    <a:lstStyle/>
                    <a:p>
                      <a:endParaRPr lang="uk-UA">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endParaRPr lang="uk-UA" b="0" dirty="0">
                        <a:solidFill>
                          <a:schemeClr val="tx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5131">
                <a:tc v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uk-UA"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uk-U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b="0" dirty="0" smtClean="0">
                          <a:solidFill>
                            <a:srgbClr val="FF0000"/>
                          </a:solidFill>
                        </a:rPr>
                        <a:t>Х</a:t>
                      </a:r>
                      <a:endParaRPr lang="uk-UA"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4">
                  <a:txBody>
                    <a:bodyPr/>
                    <a:lstStyle/>
                    <a:p>
                      <a:r>
                        <a:rPr lang="uk-UA" dirty="0" smtClean="0"/>
                        <a:t>Базовий звітний період квартал</a:t>
                      </a:r>
                      <a:endParaRPr lang="uk-U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uk-U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4">
                  <a:txBody>
                    <a:bodyPr/>
                    <a:lstStyle/>
                    <a:p>
                      <a:r>
                        <a:rPr lang="uk-UA" dirty="0" smtClean="0"/>
                        <a:t>Базовий звітний період рік</a:t>
                      </a:r>
                      <a:endParaRPr lang="uk-U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12" name="Таблица 11"/>
          <p:cNvGraphicFramePr>
            <a:graphicFrameLocks noGrp="1"/>
          </p:cNvGraphicFramePr>
          <p:nvPr/>
        </p:nvGraphicFramePr>
        <p:xfrm>
          <a:off x="418012" y="4319450"/>
          <a:ext cx="11538856" cy="1097280"/>
        </p:xfrm>
        <a:graphic>
          <a:graphicData uri="http://schemas.openxmlformats.org/drawingml/2006/table">
            <a:tbl>
              <a:tblPr firstRow="1" bandRow="1">
                <a:tableStyleId>{5C22544A-7EE6-4342-B048-85BDC9FD1C3A}</a:tableStyleId>
              </a:tblPr>
              <a:tblGrid>
                <a:gridCol w="409302"/>
                <a:gridCol w="3065417"/>
                <a:gridCol w="209006"/>
                <a:gridCol w="261257"/>
                <a:gridCol w="1227909"/>
                <a:gridCol w="226423"/>
                <a:gridCol w="539931"/>
                <a:gridCol w="1454332"/>
                <a:gridCol w="269965"/>
                <a:gridCol w="418012"/>
                <a:gridCol w="1567543"/>
                <a:gridCol w="241351"/>
                <a:gridCol w="263746"/>
                <a:gridCol w="1384662"/>
              </a:tblGrid>
              <a:tr h="284480">
                <a:tc rowSpan="3">
                  <a:txBody>
                    <a:bodyPr/>
                    <a:lstStyle/>
                    <a:p>
                      <a:r>
                        <a:rPr lang="uk-UA" b="0" dirty="0" smtClean="0">
                          <a:solidFill>
                            <a:schemeClr val="tx1"/>
                          </a:solidFill>
                        </a:rPr>
                        <a:t>3.</a:t>
                      </a:r>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algn="ctr"/>
                      <a:r>
                        <a:rPr lang="uk-UA" b="0" dirty="0" smtClean="0">
                          <a:solidFill>
                            <a:schemeClr val="tx1"/>
                          </a:solidFill>
                        </a:rPr>
                        <a:t>Звітний (податковий) період, що уточнюється,</a:t>
                      </a:r>
                    </a:p>
                    <a:p>
                      <a:pPr algn="ctr"/>
                      <a:r>
                        <a:rPr lang="uk-UA" b="0" dirty="0" smtClean="0">
                          <a:solidFill>
                            <a:schemeClr val="tx1"/>
                          </a:solidFill>
                        </a:rPr>
                        <a:t>20</a:t>
                      </a:r>
                      <a:r>
                        <a:rPr lang="uk-UA" b="0" u="sng" dirty="0" smtClean="0">
                          <a:solidFill>
                            <a:srgbClr val="FF0000"/>
                          </a:solidFill>
                        </a:rPr>
                        <a:t>22 </a:t>
                      </a:r>
                      <a:r>
                        <a:rPr lang="uk-UA" b="0" dirty="0" smtClean="0">
                          <a:solidFill>
                            <a:schemeClr val="tx1"/>
                          </a:solidFill>
                        </a:rPr>
                        <a:t>року</a:t>
                      </a:r>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12">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4480">
                <a:tc vMerge="1">
                  <a:txBody>
                    <a:bodyPr/>
                    <a:lstStyle/>
                    <a:p>
                      <a:endParaRPr lang="uk-UA"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uk-UA"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b="0" dirty="0" smtClean="0">
                          <a:solidFill>
                            <a:schemeClr val="tx1"/>
                          </a:solidFill>
                        </a:rPr>
                        <a:t>І квартал</a:t>
                      </a:r>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b="0" dirty="0" smtClean="0">
                          <a:solidFill>
                            <a:schemeClr val="tx1"/>
                          </a:solidFill>
                        </a:rPr>
                        <a:t>Півріччя</a:t>
                      </a:r>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lang="uk-UA" b="0" dirty="0" smtClean="0">
                          <a:solidFill>
                            <a:srgbClr val="FF0000"/>
                          </a:solidFill>
                        </a:rPr>
                        <a:t>Х</a:t>
                      </a:r>
                      <a:endParaRPr lang="uk-UA"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b="0" dirty="0" smtClean="0">
                          <a:solidFill>
                            <a:schemeClr val="tx1"/>
                          </a:solidFill>
                        </a:rPr>
                        <a:t>Три квартали</a:t>
                      </a:r>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b="0" dirty="0" smtClean="0">
                          <a:solidFill>
                            <a:schemeClr val="tx1"/>
                          </a:solidFill>
                        </a:rPr>
                        <a:t>Рік</a:t>
                      </a:r>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4480">
                <a:tc v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uk-UA"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12">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7" name="TextBox 6"/>
          <p:cNvSpPr txBox="1"/>
          <p:nvPr/>
        </p:nvSpPr>
        <p:spPr>
          <a:xfrm>
            <a:off x="4409039" y="316871"/>
            <a:ext cx="7378574" cy="400110"/>
          </a:xfrm>
          <a:prstGeom prst="rect">
            <a:avLst/>
          </a:prstGeom>
          <a:noFill/>
        </p:spPr>
        <p:txBody>
          <a:bodyPr wrap="square" rtlCol="0">
            <a:spAutoFit/>
          </a:bodyPr>
          <a:lstStyle/>
          <a:p>
            <a:r>
              <a:rPr lang="ru-RU" sz="2000" b="1" dirty="0" err="1" smtClean="0">
                <a:latin typeface="Times New Roman" pitchFamily="18" charset="0"/>
                <a:cs typeface="Times New Roman" pitchFamily="18" charset="0"/>
              </a:rPr>
              <a:t>Подання</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уточнюючого</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розрахунку</a:t>
            </a:r>
            <a:r>
              <a:rPr lang="ru-RU" sz="2000" b="1" dirty="0" smtClean="0">
                <a:latin typeface="Times New Roman" pitchFamily="18" charset="0"/>
                <a:cs typeface="Times New Roman" pitchFamily="18" charset="0"/>
              </a:rPr>
              <a:t> до </a:t>
            </a:r>
            <a:r>
              <a:rPr lang="ru-RU" sz="2000" b="1" dirty="0" err="1" smtClean="0">
                <a:latin typeface="Times New Roman" pitchFamily="18" charset="0"/>
                <a:cs typeface="Times New Roman" pitchFamily="18" charset="0"/>
              </a:rPr>
              <a:t>помилкової</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декларації</a:t>
            </a:r>
            <a:endParaRPr lang="ru-RU" sz="2000" dirty="0">
              <a:latin typeface="Times New Roman" pitchFamily="18" charset="0"/>
              <a:cs typeface="Times New Roman" pitchFamily="18" charset="0"/>
            </a:endParaRPr>
          </a:p>
        </p:txBody>
      </p:sp>
      <p:pic>
        <p:nvPicPr>
          <p:cNvPr id="8" name="Рисунок 7">
            <a:extLst>
              <a:ext uri="{FF2B5EF4-FFF2-40B4-BE49-F238E27FC236}">
                <a16:creationId xmlns="" xmlns:a16="http://schemas.microsoft.com/office/drawing/2014/main" xmlns:lc="http://schemas.openxmlformats.org/drawingml/2006/lockedCanvas" id="{104572C2-6766-47C8-810B-3EE1641891DC}"/>
              </a:ext>
            </a:extLst>
          </p:cNvPr>
          <p:cNvPicPr>
            <a:picLocks noChangeAspect="1"/>
          </p:cNvPicPr>
          <p:nvPr/>
        </p:nvPicPr>
        <p:blipFill>
          <a:blip r:embed="rId2"/>
          <a:srcRect/>
          <a:stretch>
            <a:fillRect/>
          </a:stretch>
        </p:blipFill>
        <p:spPr bwMode="auto">
          <a:xfrm>
            <a:off x="251520" y="188640"/>
            <a:ext cx="4233394" cy="578563"/>
          </a:xfrm>
          <a:prstGeom prst="rect">
            <a:avLst/>
          </a:prstGeom>
          <a:noFill/>
          <a:ln w="9525">
            <a:noFill/>
            <a:miter lim="800000"/>
            <a:headEnd/>
            <a:tailEnd/>
          </a:ln>
        </p:spPr>
      </p:pic>
    </p:spTree>
    <p:extLst>
      <p:ext uri="{BB962C8B-B14F-4D97-AF65-F5344CB8AC3E}">
        <p14:creationId xmlns:p14="http://schemas.microsoft.com/office/powerpoint/2010/main" val="25894090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Безымянный.png"/>
          <p:cNvPicPr>
            <a:picLocks noChangeAspect="1" noChangeArrowheads="1"/>
          </p:cNvPicPr>
          <p:nvPr/>
        </p:nvPicPr>
        <p:blipFill>
          <a:blip r:embed="rId2" cstate="print"/>
          <a:srcRect/>
          <a:stretch>
            <a:fillRect/>
          </a:stretch>
        </p:blipFill>
        <p:spPr bwMode="auto">
          <a:xfrm>
            <a:off x="5142944" y="4010686"/>
            <a:ext cx="6871005" cy="2725744"/>
          </a:xfrm>
          <a:prstGeom prst="rect">
            <a:avLst/>
          </a:prstGeom>
          <a:noFill/>
        </p:spPr>
      </p:pic>
      <p:sp>
        <p:nvSpPr>
          <p:cNvPr id="3" name="Объект 2">
            <a:extLst>
              <a:ext uri="{FF2B5EF4-FFF2-40B4-BE49-F238E27FC236}">
                <a16:creationId xmlns="" xmlns:a16="http://schemas.microsoft.com/office/drawing/2014/main" id="{469E175D-BC32-442C-9364-2486C040A902}"/>
              </a:ext>
            </a:extLst>
          </p:cNvPr>
          <p:cNvSpPr>
            <a:spLocks noGrp="1"/>
          </p:cNvSpPr>
          <p:nvPr>
            <p:ph idx="1"/>
          </p:nvPr>
        </p:nvSpPr>
        <p:spPr>
          <a:xfrm>
            <a:off x="278674" y="1029784"/>
            <a:ext cx="11708114" cy="5568923"/>
          </a:xfrm>
        </p:spPr>
        <p:txBody>
          <a:bodyPr>
            <a:normAutofit fontScale="85000" lnSpcReduction="20000"/>
          </a:bodyPr>
          <a:lstStyle/>
          <a:p>
            <a:pPr algn="just">
              <a:buNone/>
            </a:pPr>
            <a:r>
              <a:rPr lang="uk-UA" sz="2400" dirty="0" smtClean="0"/>
              <a:t> 	</a:t>
            </a:r>
            <a:r>
              <a:rPr lang="uk-UA" sz="2700" dirty="0" smtClean="0"/>
              <a:t>У рядках 01 – 28 основної частини уточнюючий декларації проставляють правильні </a:t>
            </a:r>
            <a:r>
              <a:rPr lang="uk-UA" sz="2700" b="1" u="sng" dirty="0" smtClean="0"/>
              <a:t>(виправлені)</a:t>
            </a:r>
            <a:r>
              <a:rPr lang="uk-UA" sz="2700" dirty="0" smtClean="0"/>
              <a:t> показники за період, що виправляється.</a:t>
            </a:r>
          </a:p>
          <a:p>
            <a:pPr algn="just">
              <a:buNone/>
            </a:pPr>
            <a:r>
              <a:rPr lang="uk-UA" sz="2700" dirty="0" smtClean="0"/>
              <a:t>	</a:t>
            </a:r>
            <a:r>
              <a:rPr lang="uk-UA" sz="2700" u="sng" dirty="0" smtClean="0"/>
              <a:t>Зверніть увагу</a:t>
            </a:r>
            <a:r>
              <a:rPr lang="uk-UA" sz="2700" dirty="0" smtClean="0"/>
              <a:t>, </a:t>
            </a:r>
            <a:r>
              <a:rPr lang="uk-UA" sz="2700" dirty="0" smtClean="0">
                <a:solidFill>
                  <a:srgbClr val="0070C0"/>
                </a:solidFill>
              </a:rPr>
              <a:t>до </a:t>
            </a:r>
            <a:r>
              <a:rPr lang="uk-UA" sz="2700" i="1" dirty="0" smtClean="0">
                <a:solidFill>
                  <a:srgbClr val="0070C0"/>
                </a:solidFill>
              </a:rPr>
              <a:t>уточнюючої декларації подають всі додатки, передбачені для заповнення відповідних рядків декларації, незалежно від того, чи виправлялися показники цих рядків і додатків</a:t>
            </a:r>
            <a:r>
              <a:rPr lang="uk-UA" sz="2700" dirty="0" smtClean="0">
                <a:solidFill>
                  <a:srgbClr val="0070C0"/>
                </a:solidFill>
              </a:rPr>
              <a:t> </a:t>
            </a:r>
            <a:r>
              <a:rPr lang="uk-UA" sz="2700" dirty="0" smtClean="0">
                <a:solidFill>
                  <a:srgbClr val="FF0000"/>
                </a:solidFill>
              </a:rPr>
              <a:t>(за винятком додатка ВП). </a:t>
            </a:r>
            <a:r>
              <a:rPr lang="uk-UA" sz="2700" dirty="0" smtClean="0"/>
              <a:t>Інформація про подані додатки відображається в таблиці «Наявність додатків».</a:t>
            </a:r>
          </a:p>
          <a:p>
            <a:pPr algn="just">
              <a:buNone/>
            </a:pPr>
            <a:endParaRPr lang="uk-UA" sz="2400" dirty="0" smtClean="0"/>
          </a:p>
          <a:p>
            <a:pPr indent="0" algn="just">
              <a:lnSpc>
                <a:spcPct val="100000"/>
              </a:lnSpc>
              <a:spcBef>
                <a:spcPts val="0"/>
              </a:spcBef>
              <a:buNone/>
            </a:pPr>
            <a:r>
              <a:rPr lang="uk-UA" sz="2700" dirty="0" smtClean="0"/>
              <a:t>На підставі порівняння уточнюючого податкового зобов’язання, розрахованого в уточнюючій декларації, та помилкового зобов’язання у раніше поданій декларації, у розділі «Виправлення помилок» визначають суму збільшення (зменшення) податкового зобов’язання (з відповідним знаком), суму пені </a:t>
            </a:r>
          </a:p>
          <a:p>
            <a:pPr indent="0" algn="just">
              <a:lnSpc>
                <a:spcPct val="100000"/>
              </a:lnSpc>
              <a:spcBef>
                <a:spcPts val="0"/>
              </a:spcBef>
              <a:buNone/>
            </a:pPr>
            <a:r>
              <a:rPr lang="uk-UA" sz="2700" dirty="0" smtClean="0"/>
              <a:t>та 3%ого штрафу (рядки 29, 30, 32, </a:t>
            </a:r>
          </a:p>
          <a:p>
            <a:pPr indent="0" algn="just">
              <a:lnSpc>
                <a:spcPct val="100000"/>
              </a:lnSpc>
              <a:spcBef>
                <a:spcPts val="0"/>
              </a:spcBef>
              <a:buNone/>
            </a:pPr>
            <a:r>
              <a:rPr lang="uk-UA" sz="2700" dirty="0" smtClean="0"/>
              <a:t>33, 34, 36, 37, 38, 40, 41 уточнюючої </a:t>
            </a:r>
          </a:p>
          <a:p>
            <a:pPr indent="0" algn="just">
              <a:lnSpc>
                <a:spcPct val="100000"/>
              </a:lnSpc>
              <a:spcBef>
                <a:spcPts val="0"/>
              </a:spcBef>
              <a:buNone/>
            </a:pPr>
            <a:r>
              <a:rPr lang="uk-UA" sz="2700" dirty="0" smtClean="0"/>
              <a:t>декларації), </a:t>
            </a:r>
            <a:r>
              <a:rPr lang="uk-UA" sz="2700" i="1" dirty="0" smtClean="0">
                <a:solidFill>
                  <a:srgbClr val="FF0000"/>
                </a:solidFill>
              </a:rPr>
              <a:t>іншими словами: </a:t>
            </a:r>
          </a:p>
          <a:p>
            <a:pPr indent="0" algn="just">
              <a:lnSpc>
                <a:spcPct val="100000"/>
              </a:lnSpc>
              <a:spcBef>
                <a:spcPts val="0"/>
              </a:spcBef>
              <a:buNone/>
            </a:pPr>
            <a:r>
              <a:rPr lang="uk-UA" sz="2700" i="1" dirty="0" smtClean="0">
                <a:solidFill>
                  <a:srgbClr val="FF0000"/>
                </a:solidFill>
              </a:rPr>
              <a:t>різниця між тим «що стало» </a:t>
            </a:r>
          </a:p>
          <a:p>
            <a:pPr indent="0" algn="just">
              <a:lnSpc>
                <a:spcPct val="100000"/>
              </a:lnSpc>
              <a:spcBef>
                <a:spcPts val="0"/>
              </a:spcBef>
              <a:buNone/>
            </a:pPr>
            <a:r>
              <a:rPr lang="uk-UA" sz="2700" i="1" dirty="0" smtClean="0">
                <a:solidFill>
                  <a:srgbClr val="FF0000"/>
                </a:solidFill>
              </a:rPr>
              <a:t>та «що було».</a:t>
            </a:r>
          </a:p>
          <a:p>
            <a:pPr algn="just">
              <a:buNone/>
            </a:pPr>
            <a:endParaRPr lang="uk-UA" sz="2400" i="1" dirty="0" smtClean="0"/>
          </a:p>
          <a:p>
            <a:pPr algn="just">
              <a:buNone/>
            </a:pPr>
            <a:r>
              <a:rPr lang="uk-UA" sz="2400" b="1" i="1" dirty="0" smtClean="0"/>
              <a:t>	</a:t>
            </a:r>
            <a:endParaRPr lang="uk-UA" sz="2400" dirty="0" smtClean="0"/>
          </a:p>
          <a:p>
            <a:pPr algn="just">
              <a:buNone/>
            </a:pPr>
            <a:endParaRPr lang="uk-UA" sz="2500" dirty="0">
              <a:solidFill>
                <a:srgbClr val="002060"/>
              </a:solidFill>
              <a:latin typeface="Times New Roman" pitchFamily="18" charset="0"/>
              <a:cs typeface="Times New Roman" pitchFamily="18" charset="0"/>
            </a:endParaRPr>
          </a:p>
        </p:txBody>
      </p:sp>
      <p:pic>
        <p:nvPicPr>
          <p:cNvPr id="2" name="Picture 2" descr="D:\Безымянный.png"/>
          <p:cNvPicPr>
            <a:picLocks noChangeAspect="1" noChangeArrowheads="1"/>
          </p:cNvPicPr>
          <p:nvPr/>
        </p:nvPicPr>
        <p:blipFill>
          <a:blip r:embed="rId3" cstate="print"/>
          <a:srcRect/>
          <a:stretch>
            <a:fillRect/>
          </a:stretch>
        </p:blipFill>
        <p:spPr bwMode="auto">
          <a:xfrm>
            <a:off x="5215371" y="4083114"/>
            <a:ext cx="6789524" cy="2774886"/>
          </a:xfrm>
          <a:prstGeom prst="rect">
            <a:avLst/>
          </a:prstGeom>
          <a:noFill/>
        </p:spPr>
      </p:pic>
      <p:pic>
        <p:nvPicPr>
          <p:cNvPr id="6" name="Рисунок 5">
            <a:extLst>
              <a:ext uri="{FF2B5EF4-FFF2-40B4-BE49-F238E27FC236}">
                <a16:creationId xmlns="" xmlns:a16="http://schemas.microsoft.com/office/drawing/2014/main" xmlns:lc="http://schemas.openxmlformats.org/drawingml/2006/lockedCanvas" id="{104572C2-6766-47C8-810B-3EE1641891DC}"/>
              </a:ext>
            </a:extLst>
          </p:cNvPr>
          <p:cNvPicPr>
            <a:picLocks noChangeAspect="1"/>
          </p:cNvPicPr>
          <p:nvPr/>
        </p:nvPicPr>
        <p:blipFill>
          <a:blip r:embed="rId4"/>
          <a:srcRect/>
          <a:stretch>
            <a:fillRect/>
          </a:stretch>
        </p:blipFill>
        <p:spPr bwMode="auto">
          <a:xfrm>
            <a:off x="251520" y="188640"/>
            <a:ext cx="4233394" cy="578563"/>
          </a:xfrm>
          <a:prstGeom prst="rect">
            <a:avLst/>
          </a:prstGeom>
          <a:noFill/>
          <a:ln w="9525">
            <a:noFill/>
            <a:miter lim="800000"/>
            <a:headEnd/>
            <a:tailEnd/>
          </a:ln>
        </p:spPr>
      </p:pic>
    </p:spTree>
    <p:extLst>
      <p:ext uri="{BB962C8B-B14F-4D97-AF65-F5344CB8AC3E}">
        <p14:creationId xmlns:p14="http://schemas.microsoft.com/office/powerpoint/2010/main" val="25894090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469E175D-BC32-442C-9364-2486C040A902}"/>
              </a:ext>
            </a:extLst>
          </p:cNvPr>
          <p:cNvSpPr>
            <a:spLocks noGrp="1"/>
          </p:cNvSpPr>
          <p:nvPr>
            <p:ph idx="1"/>
          </p:nvPr>
        </p:nvSpPr>
        <p:spPr>
          <a:xfrm>
            <a:off x="278674" y="1029784"/>
            <a:ext cx="11708114" cy="5568923"/>
          </a:xfrm>
        </p:spPr>
        <p:txBody>
          <a:bodyPr>
            <a:normAutofit/>
          </a:bodyPr>
          <a:lstStyle/>
          <a:p>
            <a:pPr algn="ctr">
              <a:lnSpc>
                <a:spcPct val="100000"/>
              </a:lnSpc>
              <a:spcBef>
                <a:spcPts val="0"/>
              </a:spcBef>
              <a:buNone/>
            </a:pPr>
            <a:r>
              <a:rPr lang="uk-UA" sz="2400" b="1" dirty="0" smtClean="0"/>
              <a:t>Відображення правильних показників у складі податкової декларації за будь-який наступний податковий період, за який такі помилки були самостійно (у тому числі за результатами електронної перевірки) виявлені (</a:t>
            </a:r>
            <a:r>
              <a:rPr lang="ru-RU" sz="2400" b="1" dirty="0" smtClean="0"/>
              <a:t>за </a:t>
            </a:r>
            <a:r>
              <a:rPr lang="ru-RU" sz="2400" b="1" dirty="0" err="1" smtClean="0"/>
              <a:t>допомогою</a:t>
            </a:r>
            <a:r>
              <a:rPr lang="ru-RU" sz="2400" b="1" dirty="0" smtClean="0"/>
              <a:t> </a:t>
            </a:r>
          </a:p>
          <a:p>
            <a:pPr algn="ctr">
              <a:lnSpc>
                <a:spcPct val="100000"/>
              </a:lnSpc>
              <a:spcBef>
                <a:spcPts val="0"/>
              </a:spcBef>
              <a:buNone/>
            </a:pPr>
            <a:r>
              <a:rPr lang="ru-RU" sz="2400" b="1" dirty="0" err="1" smtClean="0"/>
              <a:t>додатка</a:t>
            </a:r>
            <a:r>
              <a:rPr lang="ru-RU" sz="2400" b="1" dirty="0" smtClean="0"/>
              <a:t> ВП</a:t>
            </a:r>
            <a:r>
              <a:rPr lang="uk-UA" sz="2400" b="1" dirty="0" smtClean="0"/>
              <a:t>)</a:t>
            </a:r>
            <a:endParaRPr lang="uk-UA" sz="2400" dirty="0" smtClean="0"/>
          </a:p>
          <a:p>
            <a:pPr algn="just">
              <a:buNone/>
            </a:pPr>
            <a:r>
              <a:rPr lang="uk-UA" sz="2400" dirty="0" smtClean="0"/>
              <a:t>	</a:t>
            </a:r>
          </a:p>
          <a:p>
            <a:pPr algn="just">
              <a:buNone/>
            </a:pPr>
            <a:r>
              <a:rPr lang="uk-UA" sz="2400" dirty="0" smtClean="0"/>
              <a:t>	Для платників податку на прибуток для цих цілей передбачено спеціальний додаток ВП до декларації, у якому відображається також сума недоплати та штраф у розмірі 5% від цієї суми.</a:t>
            </a:r>
          </a:p>
          <a:p>
            <a:pPr algn="just">
              <a:buNone/>
            </a:pPr>
            <a:r>
              <a:rPr lang="ru-RU" sz="2400" dirty="0" smtClean="0"/>
              <a:t>	</a:t>
            </a:r>
          </a:p>
          <a:p>
            <a:pPr algn="just">
              <a:buNone/>
            </a:pPr>
            <a:r>
              <a:rPr lang="ru-RU" sz="2400" dirty="0" smtClean="0"/>
              <a:t>	</a:t>
            </a:r>
            <a:r>
              <a:rPr lang="ru-RU" sz="2400" dirty="0" err="1" smtClean="0"/>
              <a:t>Додаток</a:t>
            </a:r>
            <a:r>
              <a:rPr lang="ru-RU" sz="2400" dirty="0" smtClean="0"/>
              <a:t> ВП подається у складі декларації (звітної або звітної нової) за поточний звітний період. </a:t>
            </a:r>
            <a:endParaRPr lang="uk-UA" sz="2400" dirty="0" smtClean="0"/>
          </a:p>
          <a:p>
            <a:pPr algn="just">
              <a:buNone/>
            </a:pPr>
            <a:endParaRPr lang="uk-UA" sz="2500" dirty="0">
              <a:solidFill>
                <a:srgbClr val="002060"/>
              </a:solidFill>
              <a:latin typeface="Times New Roman" pitchFamily="18" charset="0"/>
              <a:cs typeface="Times New Roman" pitchFamily="18" charset="0"/>
            </a:endParaRPr>
          </a:p>
        </p:txBody>
      </p:sp>
      <p:pic>
        <p:nvPicPr>
          <p:cNvPr id="5" name="Рисунок 4">
            <a:extLst>
              <a:ext uri="{FF2B5EF4-FFF2-40B4-BE49-F238E27FC236}">
                <a16:creationId xmlns="" xmlns:a16="http://schemas.microsoft.com/office/drawing/2014/main" xmlns:lc="http://schemas.openxmlformats.org/drawingml/2006/lockedCanvas" id="{104572C2-6766-47C8-810B-3EE1641891DC}"/>
              </a:ext>
            </a:extLst>
          </p:cNvPr>
          <p:cNvPicPr>
            <a:picLocks noChangeAspect="1"/>
          </p:cNvPicPr>
          <p:nvPr/>
        </p:nvPicPr>
        <p:blipFill>
          <a:blip r:embed="rId3"/>
          <a:srcRect/>
          <a:stretch>
            <a:fillRect/>
          </a:stretch>
        </p:blipFill>
        <p:spPr bwMode="auto">
          <a:xfrm>
            <a:off x="251520" y="188640"/>
            <a:ext cx="4233394" cy="578563"/>
          </a:xfrm>
          <a:prstGeom prst="rect">
            <a:avLst/>
          </a:prstGeom>
          <a:noFill/>
          <a:ln w="9525">
            <a:noFill/>
            <a:miter lim="800000"/>
            <a:headEnd/>
            <a:tailEnd/>
          </a:ln>
        </p:spPr>
      </p:pic>
    </p:spTree>
    <p:extLst>
      <p:ext uri="{BB962C8B-B14F-4D97-AF65-F5344CB8AC3E}">
        <p14:creationId xmlns:p14="http://schemas.microsoft.com/office/powerpoint/2010/main" val="25894090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469E175D-BC32-442C-9364-2486C040A902}"/>
              </a:ext>
            </a:extLst>
          </p:cNvPr>
          <p:cNvSpPr>
            <a:spLocks noGrp="1"/>
          </p:cNvSpPr>
          <p:nvPr>
            <p:ph idx="1"/>
          </p:nvPr>
        </p:nvSpPr>
        <p:spPr>
          <a:xfrm>
            <a:off x="278674" y="1029784"/>
            <a:ext cx="11708114" cy="5568923"/>
          </a:xfrm>
        </p:spPr>
        <p:txBody>
          <a:bodyPr>
            <a:normAutofit/>
          </a:bodyPr>
          <a:lstStyle/>
          <a:p>
            <a:pPr algn="ctr">
              <a:buNone/>
            </a:pPr>
            <a:r>
              <a:rPr lang="uk-UA" sz="2400" b="1" dirty="0" smtClean="0"/>
              <a:t>Правила </a:t>
            </a:r>
            <a:r>
              <a:rPr lang="ru-RU" sz="2400" b="1" dirty="0" err="1" smtClean="0"/>
              <a:t>заповнення</a:t>
            </a:r>
            <a:r>
              <a:rPr lang="ru-RU" sz="2400" b="1" dirty="0" smtClean="0"/>
              <a:t> </a:t>
            </a:r>
            <a:r>
              <a:rPr lang="ru-RU" sz="2400" b="1" dirty="0" err="1" smtClean="0"/>
              <a:t>додатка</a:t>
            </a:r>
            <a:r>
              <a:rPr lang="ru-RU" sz="2400" b="1" dirty="0" smtClean="0"/>
              <a:t> ВП</a:t>
            </a:r>
          </a:p>
          <a:p>
            <a:pPr algn="ctr">
              <a:buNone/>
            </a:pPr>
            <a:endParaRPr lang="ru-RU" sz="2400" b="1" dirty="0" smtClean="0">
              <a:solidFill>
                <a:srgbClr val="002060"/>
              </a:solidFill>
              <a:latin typeface="Times New Roman" pitchFamily="18" charset="0"/>
              <a:cs typeface="Times New Roman" pitchFamily="18" charset="0"/>
            </a:endParaRPr>
          </a:p>
          <a:p>
            <a:pPr algn="ctr">
              <a:buNone/>
            </a:pPr>
            <a:endParaRPr lang="ru-RU" sz="2400" b="1" dirty="0" smtClean="0">
              <a:solidFill>
                <a:srgbClr val="002060"/>
              </a:solidFill>
              <a:latin typeface="Times New Roman" pitchFamily="18" charset="0"/>
              <a:cs typeface="Times New Roman" pitchFamily="18" charset="0"/>
            </a:endParaRPr>
          </a:p>
          <a:p>
            <a:pPr algn="ctr">
              <a:buNone/>
            </a:pPr>
            <a:endParaRPr lang="ru-RU" sz="2400" b="1" dirty="0" smtClean="0">
              <a:solidFill>
                <a:srgbClr val="002060"/>
              </a:solidFill>
              <a:latin typeface="Times New Roman" pitchFamily="18" charset="0"/>
              <a:cs typeface="Times New Roman" pitchFamily="18" charset="0"/>
            </a:endParaRPr>
          </a:p>
          <a:p>
            <a:pPr algn="ctr">
              <a:buNone/>
            </a:pPr>
            <a:endParaRPr lang="ru-RU" sz="2400" b="1" dirty="0" smtClean="0">
              <a:solidFill>
                <a:srgbClr val="002060"/>
              </a:solidFill>
              <a:latin typeface="Times New Roman" pitchFamily="18" charset="0"/>
              <a:cs typeface="Times New Roman" pitchFamily="18" charset="0"/>
            </a:endParaRPr>
          </a:p>
          <a:p>
            <a:pPr algn="ctr">
              <a:buNone/>
            </a:pPr>
            <a:endParaRPr lang="ru-RU" sz="2400" b="1" dirty="0" smtClean="0">
              <a:solidFill>
                <a:srgbClr val="002060"/>
              </a:solidFill>
              <a:latin typeface="Times New Roman" pitchFamily="18" charset="0"/>
              <a:cs typeface="Times New Roman" pitchFamily="18" charset="0"/>
            </a:endParaRPr>
          </a:p>
          <a:p>
            <a:pPr algn="ctr">
              <a:buNone/>
            </a:pPr>
            <a:endParaRPr lang="ru-RU" sz="2400" b="1" dirty="0" smtClean="0">
              <a:solidFill>
                <a:srgbClr val="002060"/>
              </a:solidFill>
              <a:latin typeface="Times New Roman" pitchFamily="18" charset="0"/>
              <a:cs typeface="Times New Roman" pitchFamily="18" charset="0"/>
            </a:endParaRPr>
          </a:p>
          <a:p>
            <a:pPr algn="ctr">
              <a:buNone/>
            </a:pPr>
            <a:endParaRPr lang="ru-RU" sz="2400" b="1" dirty="0" smtClean="0">
              <a:solidFill>
                <a:srgbClr val="002060"/>
              </a:solidFill>
              <a:latin typeface="Times New Roman" pitchFamily="18" charset="0"/>
              <a:cs typeface="Times New Roman" pitchFamily="18" charset="0"/>
            </a:endParaRPr>
          </a:p>
          <a:p>
            <a:pPr algn="ctr">
              <a:buNone/>
            </a:pPr>
            <a:endParaRPr lang="ru-RU" sz="2400" b="1" dirty="0" smtClean="0">
              <a:solidFill>
                <a:srgbClr val="002060"/>
              </a:solidFill>
              <a:latin typeface="Times New Roman" pitchFamily="18" charset="0"/>
              <a:cs typeface="Times New Roman" pitchFamily="18" charset="0"/>
            </a:endParaRPr>
          </a:p>
          <a:p>
            <a:pPr algn="just">
              <a:buNone/>
            </a:pPr>
            <a:r>
              <a:rPr lang="ru-RU" sz="2400" dirty="0" smtClean="0"/>
              <a:t>	У </a:t>
            </a:r>
            <a:r>
              <a:rPr lang="ru-RU" sz="2400" dirty="0" err="1" smtClean="0"/>
              <a:t>полі</a:t>
            </a:r>
            <a:r>
              <a:rPr lang="ru-RU" sz="2400" dirty="0" smtClean="0"/>
              <a:t> 1 </a:t>
            </a:r>
            <a:r>
              <a:rPr lang="ru-RU" sz="2400" dirty="0" err="1" smtClean="0"/>
              <a:t>заголовної</a:t>
            </a:r>
            <a:r>
              <a:rPr lang="ru-RU" sz="2400" dirty="0" smtClean="0"/>
              <a:t> </a:t>
            </a:r>
            <a:r>
              <a:rPr lang="ru-RU" sz="2400" dirty="0" err="1" smtClean="0"/>
              <a:t>частини</a:t>
            </a:r>
            <a:r>
              <a:rPr lang="ru-RU" sz="2400" dirty="0" smtClean="0"/>
              <a:t> </a:t>
            </a:r>
            <a:r>
              <a:rPr lang="ru-RU" sz="2400" dirty="0" err="1" smtClean="0"/>
              <a:t>декларації</a:t>
            </a:r>
            <a:r>
              <a:rPr lang="ru-RU" sz="2400" dirty="0" smtClean="0"/>
              <a:t> (а </a:t>
            </a:r>
            <a:r>
              <a:rPr lang="ru-RU" sz="2400" dirty="0" err="1" smtClean="0"/>
              <a:t>також</a:t>
            </a:r>
            <a:r>
              <a:rPr lang="ru-RU" sz="2400" dirty="0" smtClean="0"/>
              <a:t> </a:t>
            </a:r>
            <a:r>
              <a:rPr lang="ru-RU" sz="2400" dirty="0" err="1" smtClean="0"/>
              <a:t>додатка</a:t>
            </a:r>
            <a:r>
              <a:rPr lang="ru-RU" sz="2400" dirty="0" smtClean="0"/>
              <a:t> ВП) </a:t>
            </a:r>
            <a:r>
              <a:rPr lang="ru-RU" sz="2400" dirty="0" err="1" smtClean="0"/>
              <a:t>вказується</a:t>
            </a:r>
            <a:r>
              <a:rPr lang="ru-RU" sz="2400" dirty="0" smtClean="0"/>
              <a:t> </a:t>
            </a:r>
            <a:r>
              <a:rPr lang="ru-RU" sz="2400" dirty="0" err="1" smtClean="0"/>
              <a:t>інформація</a:t>
            </a:r>
            <a:r>
              <a:rPr lang="ru-RU" sz="2400" dirty="0" smtClean="0"/>
              <a:t> про </a:t>
            </a:r>
            <a:r>
              <a:rPr lang="ru-RU" sz="2400" dirty="0" err="1" smtClean="0"/>
              <a:t>період</a:t>
            </a:r>
            <a:r>
              <a:rPr lang="ru-RU" sz="2400" dirty="0" smtClean="0"/>
              <a:t>, за </a:t>
            </a:r>
            <a:r>
              <a:rPr lang="ru-RU" sz="2400" dirty="0" err="1" smtClean="0"/>
              <a:t>який</a:t>
            </a:r>
            <a:r>
              <a:rPr lang="ru-RU" sz="2400" dirty="0" smtClean="0"/>
              <a:t> </a:t>
            </a:r>
            <a:r>
              <a:rPr lang="ru-RU" sz="2400" dirty="0" err="1" smtClean="0"/>
              <a:t>подається</a:t>
            </a:r>
            <a:r>
              <a:rPr lang="ru-RU" sz="2400" dirty="0" smtClean="0"/>
              <a:t> </a:t>
            </a:r>
            <a:r>
              <a:rPr lang="ru-RU" sz="2400" dirty="0" err="1" smtClean="0"/>
              <a:t>декларація</a:t>
            </a:r>
            <a:r>
              <a:rPr lang="ru-RU" sz="2400" dirty="0" smtClean="0"/>
              <a:t>, а в </a:t>
            </a:r>
            <a:r>
              <a:rPr lang="ru-RU" sz="2400" dirty="0" err="1" smtClean="0"/>
              <a:t>полі</a:t>
            </a:r>
            <a:r>
              <a:rPr lang="ru-RU" sz="2400" dirty="0" smtClean="0"/>
              <a:t> 2 – </a:t>
            </a:r>
            <a:r>
              <a:rPr lang="ru-RU" sz="2400" dirty="0" err="1" smtClean="0"/>
              <a:t>інформація</a:t>
            </a:r>
            <a:r>
              <a:rPr lang="ru-RU" sz="2400" dirty="0" smtClean="0"/>
              <a:t> про </a:t>
            </a:r>
            <a:r>
              <a:rPr lang="ru-RU" sz="2400" dirty="0" err="1" smtClean="0"/>
              <a:t>період</a:t>
            </a:r>
            <a:r>
              <a:rPr lang="ru-RU" sz="2400" dirty="0" smtClean="0"/>
              <a:t>, за </a:t>
            </a:r>
            <a:r>
              <a:rPr lang="ru-RU" sz="2400" dirty="0" err="1" smtClean="0"/>
              <a:t>який</a:t>
            </a:r>
            <a:r>
              <a:rPr lang="ru-RU" sz="2400" dirty="0" smtClean="0"/>
              <a:t> </a:t>
            </a:r>
            <a:r>
              <a:rPr lang="ru-RU" sz="2400" dirty="0" err="1" smtClean="0"/>
              <a:t>виправляється</a:t>
            </a:r>
            <a:r>
              <a:rPr lang="ru-RU" sz="2400" dirty="0" smtClean="0"/>
              <a:t> </a:t>
            </a:r>
            <a:r>
              <a:rPr lang="ru-RU" sz="2400" dirty="0" err="1" smtClean="0"/>
              <a:t>помилка</a:t>
            </a:r>
            <a:r>
              <a:rPr lang="ru-RU" sz="2400" dirty="0" smtClean="0"/>
              <a:t>.</a:t>
            </a:r>
            <a:endParaRPr lang="uk-UA" sz="2500" dirty="0" smtClean="0">
              <a:solidFill>
                <a:srgbClr val="002060"/>
              </a:solidFill>
              <a:latin typeface="Times New Roman" pitchFamily="18" charset="0"/>
              <a:cs typeface="Times New Roman" pitchFamily="18" charset="0"/>
            </a:endParaRPr>
          </a:p>
          <a:p>
            <a:pPr algn="just">
              <a:buNone/>
            </a:pPr>
            <a:endParaRPr lang="uk-UA" sz="2500" dirty="0" smtClean="0">
              <a:solidFill>
                <a:srgbClr val="002060"/>
              </a:solidFill>
              <a:latin typeface="Times New Roman" pitchFamily="18" charset="0"/>
              <a:cs typeface="Times New Roman" pitchFamily="18" charset="0"/>
            </a:endParaRPr>
          </a:p>
          <a:p>
            <a:pPr algn="just">
              <a:buNone/>
            </a:pPr>
            <a:endParaRPr lang="uk-UA" sz="2500" dirty="0" smtClean="0">
              <a:solidFill>
                <a:srgbClr val="002060"/>
              </a:solidFill>
              <a:latin typeface="Times New Roman" pitchFamily="18" charset="0"/>
              <a:cs typeface="Times New Roman" pitchFamily="18" charset="0"/>
            </a:endParaRPr>
          </a:p>
          <a:p>
            <a:pPr algn="just">
              <a:buNone/>
            </a:pPr>
            <a:endParaRPr lang="uk-UA" sz="2500" dirty="0" smtClean="0">
              <a:solidFill>
                <a:srgbClr val="002060"/>
              </a:solidFill>
              <a:latin typeface="Times New Roman" pitchFamily="18" charset="0"/>
              <a:cs typeface="Times New Roman" pitchFamily="18" charset="0"/>
            </a:endParaRPr>
          </a:p>
          <a:p>
            <a:pPr algn="just">
              <a:buNone/>
            </a:pPr>
            <a:endParaRPr lang="uk-UA" sz="2500" dirty="0" smtClean="0">
              <a:solidFill>
                <a:srgbClr val="002060"/>
              </a:solidFill>
              <a:latin typeface="Times New Roman" pitchFamily="18" charset="0"/>
              <a:cs typeface="Times New Roman" pitchFamily="18" charset="0"/>
            </a:endParaRPr>
          </a:p>
          <a:p>
            <a:pPr algn="just">
              <a:buNone/>
            </a:pPr>
            <a:endParaRPr lang="uk-UA" sz="2500" dirty="0" smtClean="0">
              <a:solidFill>
                <a:srgbClr val="002060"/>
              </a:solidFill>
              <a:latin typeface="Times New Roman" pitchFamily="18" charset="0"/>
              <a:cs typeface="Times New Roman" pitchFamily="18" charset="0"/>
            </a:endParaRPr>
          </a:p>
          <a:p>
            <a:pPr algn="just">
              <a:buNone/>
            </a:pPr>
            <a:endParaRPr lang="uk-UA" sz="2500" dirty="0" smtClean="0">
              <a:solidFill>
                <a:srgbClr val="002060"/>
              </a:solidFill>
              <a:latin typeface="Times New Roman" pitchFamily="18" charset="0"/>
              <a:cs typeface="Times New Roman" pitchFamily="18" charset="0"/>
            </a:endParaRPr>
          </a:p>
          <a:p>
            <a:pPr algn="just">
              <a:buNone/>
            </a:pPr>
            <a:endParaRPr lang="uk-UA" sz="900" dirty="0" smtClean="0">
              <a:solidFill>
                <a:srgbClr val="002060"/>
              </a:solidFill>
              <a:latin typeface="Times New Roman" pitchFamily="18" charset="0"/>
              <a:cs typeface="Times New Roman" pitchFamily="18" charset="0"/>
            </a:endParaRPr>
          </a:p>
          <a:p>
            <a:pPr algn="just">
              <a:buNone/>
            </a:pPr>
            <a:endParaRPr lang="uk-UA" sz="900" dirty="0" smtClean="0">
              <a:solidFill>
                <a:srgbClr val="002060"/>
              </a:solidFill>
              <a:latin typeface="Times New Roman" pitchFamily="18" charset="0"/>
              <a:cs typeface="Times New Roman" pitchFamily="18" charset="0"/>
            </a:endParaRPr>
          </a:p>
        </p:txBody>
      </p:sp>
      <p:graphicFrame>
        <p:nvGraphicFramePr>
          <p:cNvPr id="11" name="Таблица 10"/>
          <p:cNvGraphicFramePr>
            <a:graphicFrameLocks noGrp="1"/>
          </p:cNvGraphicFramePr>
          <p:nvPr/>
        </p:nvGraphicFramePr>
        <p:xfrm>
          <a:off x="418010" y="2586444"/>
          <a:ext cx="11556272" cy="1097280"/>
        </p:xfrm>
        <a:graphic>
          <a:graphicData uri="http://schemas.openxmlformats.org/drawingml/2006/table">
            <a:tbl>
              <a:tblPr firstRow="1" bandRow="1">
                <a:tableStyleId>{5C22544A-7EE6-4342-B048-85BDC9FD1C3A}</a:tableStyleId>
              </a:tblPr>
              <a:tblGrid>
                <a:gridCol w="409304"/>
                <a:gridCol w="3526972"/>
                <a:gridCol w="296091"/>
                <a:gridCol w="313509"/>
                <a:gridCol w="1332411"/>
                <a:gridCol w="278674"/>
                <a:gridCol w="304800"/>
                <a:gridCol w="1367246"/>
                <a:gridCol w="322217"/>
                <a:gridCol w="322217"/>
                <a:gridCol w="1654629"/>
                <a:gridCol w="348343"/>
                <a:gridCol w="330926"/>
                <a:gridCol w="748933"/>
              </a:tblGrid>
              <a:tr h="298995">
                <a:tc rowSpan="3">
                  <a:txBody>
                    <a:bodyPr/>
                    <a:lstStyle/>
                    <a:p>
                      <a:r>
                        <a:rPr lang="uk-UA" b="0" dirty="0" smtClean="0">
                          <a:solidFill>
                            <a:schemeClr val="tx1"/>
                          </a:solidFill>
                        </a:rPr>
                        <a:t>1.</a:t>
                      </a:r>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algn="ctr"/>
                      <a:r>
                        <a:rPr lang="uk-UA" b="0" dirty="0" smtClean="0">
                          <a:solidFill>
                            <a:schemeClr val="tx1"/>
                          </a:solidFill>
                        </a:rPr>
                        <a:t>Звітний (податковий) період</a:t>
                      </a:r>
                    </a:p>
                    <a:p>
                      <a:pPr algn="ctr"/>
                      <a:r>
                        <a:rPr lang="uk-UA" b="0" dirty="0" smtClean="0">
                          <a:solidFill>
                            <a:schemeClr val="tx1"/>
                          </a:solidFill>
                        </a:rPr>
                        <a:t>20</a:t>
                      </a:r>
                      <a:r>
                        <a:rPr lang="uk-UA" b="0" u="sng" dirty="0" smtClean="0">
                          <a:solidFill>
                            <a:srgbClr val="FF0000"/>
                          </a:solidFill>
                        </a:rPr>
                        <a:t>23</a:t>
                      </a:r>
                      <a:r>
                        <a:rPr lang="uk-UA" b="0" dirty="0" smtClean="0">
                          <a:solidFill>
                            <a:schemeClr val="tx1"/>
                          </a:solidFill>
                        </a:rPr>
                        <a:t>року</a:t>
                      </a:r>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b="0" dirty="0" smtClean="0">
                          <a:solidFill>
                            <a:schemeClr val="tx1"/>
                          </a:solidFill>
                        </a:rPr>
                        <a:t>І квартал</a:t>
                      </a:r>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b="0" dirty="0" smtClean="0">
                          <a:solidFill>
                            <a:schemeClr val="tx1"/>
                          </a:solidFill>
                        </a:rPr>
                        <a:t>Півріччя</a:t>
                      </a:r>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uk-UA"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b="0" dirty="0" smtClean="0">
                          <a:solidFill>
                            <a:schemeClr val="tx1"/>
                          </a:solidFill>
                        </a:rPr>
                        <a:t>Три квартали</a:t>
                      </a:r>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b="0" dirty="0" smtClean="0">
                          <a:solidFill>
                            <a:srgbClr val="FF0000"/>
                          </a:solidFill>
                        </a:rPr>
                        <a:t>Х</a:t>
                      </a:r>
                      <a:endParaRPr lang="uk-UA"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b="0" dirty="0" smtClean="0">
                          <a:solidFill>
                            <a:schemeClr val="tx1"/>
                          </a:solidFill>
                        </a:rPr>
                        <a:t>Рік</a:t>
                      </a:r>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8995">
                <a:tc vMerge="1">
                  <a:txBody>
                    <a:bodyPr/>
                    <a:lstStyle/>
                    <a:p>
                      <a:endParaRPr lang="uk-UA"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uk-UA">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endParaRPr lang="uk-UA"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a:p>
                  </a:txBody>
                  <a:tcPr/>
                </a:tc>
                <a:tc vMerge="1">
                  <a:txBody>
                    <a:bodyPr/>
                    <a:lstStyle/>
                    <a:p>
                      <a:endParaRPr lang="uk-U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endParaRPr lang="uk-UA"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uk-U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endParaRPr lang="uk-UA"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a:p>
                  </a:txBody>
                  <a:tcPr/>
                </a:tc>
                <a:tc vMerge="1">
                  <a:txBody>
                    <a:bodyPr/>
                    <a:lstStyle/>
                    <a:p>
                      <a:endParaRPr lang="uk-UA">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endParaRPr lang="uk-UA" b="0" dirty="0">
                        <a:solidFill>
                          <a:schemeClr val="tx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8995">
                <a:tc v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uk-UA"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uk-U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4">
                  <a:txBody>
                    <a:bodyPr/>
                    <a:lstStyle/>
                    <a:p>
                      <a:r>
                        <a:rPr lang="uk-UA" dirty="0" smtClean="0"/>
                        <a:t>Базовий звітний період квартал</a:t>
                      </a:r>
                      <a:endParaRPr lang="uk-U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uk-U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4">
                  <a:txBody>
                    <a:bodyPr/>
                    <a:lstStyle/>
                    <a:p>
                      <a:r>
                        <a:rPr lang="uk-UA" dirty="0" smtClean="0"/>
                        <a:t>Базовий звітний період рік</a:t>
                      </a:r>
                      <a:endParaRPr lang="uk-U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12" name="Таблица 11"/>
          <p:cNvGraphicFramePr>
            <a:graphicFrameLocks noGrp="1"/>
          </p:cNvGraphicFramePr>
          <p:nvPr/>
        </p:nvGraphicFramePr>
        <p:xfrm>
          <a:off x="418012" y="3892730"/>
          <a:ext cx="11538856" cy="1097280"/>
        </p:xfrm>
        <a:graphic>
          <a:graphicData uri="http://schemas.openxmlformats.org/drawingml/2006/table">
            <a:tbl>
              <a:tblPr firstRow="1" bandRow="1">
                <a:tableStyleId>{5C22544A-7EE6-4342-B048-85BDC9FD1C3A}</a:tableStyleId>
              </a:tblPr>
              <a:tblGrid>
                <a:gridCol w="409302"/>
                <a:gridCol w="3065417"/>
                <a:gridCol w="209006"/>
                <a:gridCol w="261257"/>
                <a:gridCol w="1227909"/>
                <a:gridCol w="226423"/>
                <a:gridCol w="539931"/>
                <a:gridCol w="1454332"/>
                <a:gridCol w="269965"/>
                <a:gridCol w="418012"/>
                <a:gridCol w="1567543"/>
                <a:gridCol w="241351"/>
                <a:gridCol w="263746"/>
                <a:gridCol w="1384662"/>
              </a:tblGrid>
              <a:tr h="290286">
                <a:tc rowSpan="3">
                  <a:txBody>
                    <a:bodyPr/>
                    <a:lstStyle/>
                    <a:p>
                      <a:r>
                        <a:rPr lang="uk-UA" b="0" dirty="0" smtClean="0">
                          <a:solidFill>
                            <a:schemeClr val="tx1"/>
                          </a:solidFill>
                        </a:rPr>
                        <a:t>2.</a:t>
                      </a:r>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algn="ctr"/>
                      <a:r>
                        <a:rPr lang="uk-UA" b="0" dirty="0" smtClean="0">
                          <a:solidFill>
                            <a:schemeClr val="tx1"/>
                          </a:solidFill>
                        </a:rPr>
                        <a:t>Звітний (податковий) період, що уточнюється,</a:t>
                      </a:r>
                    </a:p>
                    <a:p>
                      <a:pPr algn="ctr"/>
                      <a:r>
                        <a:rPr lang="uk-UA" b="0" dirty="0" smtClean="0">
                          <a:solidFill>
                            <a:schemeClr val="tx1"/>
                          </a:solidFill>
                        </a:rPr>
                        <a:t>20</a:t>
                      </a:r>
                      <a:r>
                        <a:rPr lang="uk-UA" b="0" u="sng" dirty="0" smtClean="0">
                          <a:solidFill>
                            <a:srgbClr val="FF0000"/>
                          </a:solidFill>
                        </a:rPr>
                        <a:t>23 </a:t>
                      </a:r>
                      <a:r>
                        <a:rPr lang="uk-UA" b="0" dirty="0" smtClean="0">
                          <a:solidFill>
                            <a:schemeClr val="tx1"/>
                          </a:solidFill>
                        </a:rPr>
                        <a:t>року</a:t>
                      </a:r>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12">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0286">
                <a:tc vMerge="1">
                  <a:txBody>
                    <a:bodyPr/>
                    <a:lstStyle/>
                    <a:p>
                      <a:endParaRPr lang="uk-UA"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uk-UA"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b="0" dirty="0" smtClean="0">
                          <a:solidFill>
                            <a:schemeClr val="tx1"/>
                          </a:solidFill>
                        </a:rPr>
                        <a:t>І квартал</a:t>
                      </a:r>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b="0" dirty="0" smtClean="0">
                          <a:solidFill>
                            <a:schemeClr val="tx1"/>
                          </a:solidFill>
                        </a:rPr>
                        <a:t>Півріччя</a:t>
                      </a:r>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lang="uk-UA" b="0" dirty="0" smtClean="0">
                          <a:solidFill>
                            <a:srgbClr val="FF0000"/>
                          </a:solidFill>
                        </a:rPr>
                        <a:t>Х</a:t>
                      </a:r>
                      <a:endParaRPr lang="uk-UA"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b="0" dirty="0" smtClean="0">
                          <a:solidFill>
                            <a:schemeClr val="tx1"/>
                          </a:solidFill>
                        </a:rPr>
                        <a:t>Три квартали</a:t>
                      </a:r>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b="0" dirty="0" smtClean="0">
                          <a:solidFill>
                            <a:schemeClr val="tx1"/>
                          </a:solidFill>
                        </a:rPr>
                        <a:t>Рік</a:t>
                      </a:r>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0286">
                <a:tc v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uk-UA"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12">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7" name="Таблица 6"/>
          <p:cNvGraphicFramePr>
            <a:graphicFrameLocks noGrp="1"/>
          </p:cNvGraphicFramePr>
          <p:nvPr/>
        </p:nvGraphicFramePr>
        <p:xfrm>
          <a:off x="539928" y="1628502"/>
          <a:ext cx="1550128" cy="731520"/>
        </p:xfrm>
        <a:graphic>
          <a:graphicData uri="http://schemas.openxmlformats.org/drawingml/2006/table">
            <a:tbl>
              <a:tblPr firstRow="1" bandRow="1">
                <a:tableStyleId>{5C22544A-7EE6-4342-B048-85BDC9FD1C3A}</a:tableStyleId>
              </a:tblPr>
              <a:tblGrid>
                <a:gridCol w="208280"/>
                <a:gridCol w="1341848"/>
              </a:tblGrid>
              <a:tr h="261258">
                <a:tc>
                  <a:txBody>
                    <a:bodyPr/>
                    <a:lstStyle/>
                    <a:p>
                      <a:r>
                        <a:rPr lang="uk-UA" dirty="0" smtClean="0">
                          <a:solidFill>
                            <a:srgbClr val="FF0000"/>
                          </a:solidFill>
                        </a:rPr>
                        <a:t>Х</a:t>
                      </a:r>
                      <a:endParaRPr lang="uk-UA"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b="0" dirty="0" smtClean="0">
                          <a:solidFill>
                            <a:schemeClr val="tx1"/>
                          </a:solidFill>
                        </a:rPr>
                        <a:t>Звітна</a:t>
                      </a:r>
                      <a:endParaRPr lang="uk-UA"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9155">
                <a:tc>
                  <a:txBody>
                    <a:bodyPr/>
                    <a:lstStyle/>
                    <a:p>
                      <a:endParaRPr lang="uk-U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dirty="0" smtClean="0">
                          <a:solidFill>
                            <a:schemeClr val="tx1"/>
                          </a:solidFill>
                        </a:rPr>
                        <a:t>Звітна нова</a:t>
                      </a:r>
                      <a:endParaRPr lang="uk-U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pic>
        <p:nvPicPr>
          <p:cNvPr id="8" name="Рисунок 7">
            <a:extLst>
              <a:ext uri="{FF2B5EF4-FFF2-40B4-BE49-F238E27FC236}">
                <a16:creationId xmlns="" xmlns:a16="http://schemas.microsoft.com/office/drawing/2014/main" xmlns:lc="http://schemas.openxmlformats.org/drawingml/2006/lockedCanvas" id="{104572C2-6766-47C8-810B-3EE1641891DC}"/>
              </a:ext>
            </a:extLst>
          </p:cNvPr>
          <p:cNvPicPr>
            <a:picLocks noChangeAspect="1"/>
          </p:cNvPicPr>
          <p:nvPr/>
        </p:nvPicPr>
        <p:blipFill>
          <a:blip r:embed="rId2"/>
          <a:srcRect/>
          <a:stretch>
            <a:fillRect/>
          </a:stretch>
        </p:blipFill>
        <p:spPr bwMode="auto">
          <a:xfrm>
            <a:off x="251520" y="188640"/>
            <a:ext cx="4233394" cy="578563"/>
          </a:xfrm>
          <a:prstGeom prst="rect">
            <a:avLst/>
          </a:prstGeom>
          <a:noFill/>
          <a:ln w="9525">
            <a:noFill/>
            <a:miter lim="800000"/>
            <a:headEnd/>
            <a:tailEnd/>
          </a:ln>
        </p:spPr>
      </p:pic>
    </p:spTree>
    <p:extLst>
      <p:ext uri="{BB962C8B-B14F-4D97-AF65-F5344CB8AC3E}">
        <p14:creationId xmlns:p14="http://schemas.microsoft.com/office/powerpoint/2010/main" val="25894090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469E175D-BC32-442C-9364-2486C040A902}"/>
              </a:ext>
            </a:extLst>
          </p:cNvPr>
          <p:cNvSpPr>
            <a:spLocks noGrp="1"/>
          </p:cNvSpPr>
          <p:nvPr>
            <p:ph idx="1"/>
          </p:nvPr>
        </p:nvSpPr>
        <p:spPr>
          <a:xfrm>
            <a:off x="278674" y="940525"/>
            <a:ext cx="11708114" cy="5658181"/>
          </a:xfrm>
        </p:spPr>
        <p:txBody>
          <a:bodyPr>
            <a:normAutofit fontScale="92500" lnSpcReduction="10000"/>
          </a:bodyPr>
          <a:lstStyle/>
          <a:p>
            <a:pPr algn="ctr">
              <a:buNone/>
            </a:pPr>
            <a:r>
              <a:rPr lang="uk-UA" sz="2400" b="1" dirty="0" smtClean="0"/>
              <a:t>	Додаток ВП містить форму із трьох таблиць: </a:t>
            </a:r>
            <a:endParaRPr lang="uk-UA" sz="2400" dirty="0" smtClean="0"/>
          </a:p>
          <a:p>
            <a:pPr algn="just">
              <a:buNone/>
            </a:pPr>
            <a:r>
              <a:rPr lang="uk-UA" sz="2400" dirty="0" smtClean="0"/>
              <a:t>	</a:t>
            </a:r>
            <a:r>
              <a:rPr lang="uk-UA" sz="2400" b="1" u="sng" dirty="0" smtClean="0"/>
              <a:t>В таблиці 1 відображаються правильні показники </a:t>
            </a:r>
            <a:r>
              <a:rPr lang="uk-UA" sz="2400" dirty="0" smtClean="0"/>
              <a:t>основної частини декларації за виправлений період (рядки 1–28). У рядку 42 вказується сума збільшення податкового зобов’язання, визначеного платником через порушення цільового використання коштів, звільнених від оподаткування, відповідно до </a:t>
            </a:r>
            <a:r>
              <a:rPr lang="uk-UA" sz="2400" dirty="0" smtClean="0">
                <a:hlinkClick r:id="rId3"/>
              </a:rPr>
              <a:t>пп. 142.1–142.3 </a:t>
            </a:r>
            <a:r>
              <a:rPr lang="uk-UA" sz="2400" dirty="0" err="1" smtClean="0">
                <a:hlinkClick r:id="rId3"/>
              </a:rPr>
              <a:t>розд</a:t>
            </a:r>
            <a:r>
              <a:rPr lang="uk-UA" sz="2400" dirty="0" smtClean="0">
                <a:hlinkClick r:id="rId3"/>
              </a:rPr>
              <a:t>. ІІІ</a:t>
            </a:r>
            <a:r>
              <a:rPr lang="uk-UA" sz="2400" dirty="0" smtClean="0"/>
              <a:t>, </a:t>
            </a:r>
            <a:r>
              <a:rPr lang="uk-UA" sz="2400" dirty="0" smtClean="0">
                <a:hlinkClick r:id="rId3"/>
              </a:rPr>
              <a:t>п. 41</a:t>
            </a:r>
            <a:r>
              <a:rPr lang="uk-UA" sz="2400" dirty="0" smtClean="0"/>
              <a:t>, </a:t>
            </a:r>
            <a:r>
              <a:rPr lang="uk-UA" sz="2400" dirty="0" smtClean="0">
                <a:hlinkClick r:id="rId3"/>
              </a:rPr>
              <a:t>56</a:t>
            </a:r>
            <a:r>
              <a:rPr lang="uk-UA" sz="2400" dirty="0" smtClean="0"/>
              <a:t>, </a:t>
            </a:r>
            <a:r>
              <a:rPr lang="uk-UA" sz="2400" dirty="0" smtClean="0">
                <a:hlinkClick r:id="rId3"/>
              </a:rPr>
              <a:t>57 </a:t>
            </a:r>
            <a:r>
              <a:rPr lang="uk-UA" sz="2400" dirty="0" err="1" smtClean="0">
                <a:hlinkClick r:id="rId3"/>
              </a:rPr>
              <a:t>підрозд</a:t>
            </a:r>
            <a:r>
              <a:rPr lang="uk-UA" sz="2400" dirty="0" smtClean="0">
                <a:hlinkClick r:id="rId3"/>
              </a:rPr>
              <a:t>. 4 </a:t>
            </a:r>
            <a:r>
              <a:rPr lang="uk-UA" sz="2400" dirty="0" err="1" smtClean="0">
                <a:hlinkClick r:id="rId3"/>
              </a:rPr>
              <a:t>розд</a:t>
            </a:r>
            <a:r>
              <a:rPr lang="uk-UA" sz="2400" dirty="0" smtClean="0">
                <a:hlinkClick r:id="rId3"/>
              </a:rPr>
              <a:t>. ХХ ПКУ</a:t>
            </a:r>
            <a:r>
              <a:rPr lang="uk-UA" sz="2400" dirty="0" smtClean="0"/>
              <a:t>;</a:t>
            </a:r>
          </a:p>
          <a:p>
            <a:pPr algn="just">
              <a:buNone/>
            </a:pPr>
            <a:r>
              <a:rPr lang="uk-UA" sz="2400" b="1" dirty="0" smtClean="0"/>
              <a:t>	</a:t>
            </a:r>
            <a:r>
              <a:rPr lang="uk-UA" sz="2400" b="1" u="sng" dirty="0" smtClean="0"/>
              <a:t>В таблиці 2 у рядках 29–38 відображаються результати виправлення помилок </a:t>
            </a:r>
            <a:r>
              <a:rPr lang="uk-UA" sz="2400" dirty="0" smtClean="0"/>
              <a:t>(заниження / завищення суми податкового зобов’язання, суми 5% штрафу та пені);</a:t>
            </a:r>
          </a:p>
          <a:p>
            <a:pPr algn="just">
              <a:buNone/>
            </a:pPr>
            <a:endParaRPr lang="uk-UA" sz="2400" dirty="0" smtClean="0"/>
          </a:p>
          <a:p>
            <a:pPr algn="just">
              <a:buNone/>
            </a:pPr>
            <a:endParaRPr lang="uk-UA" sz="2400" dirty="0" smtClean="0"/>
          </a:p>
          <a:p>
            <a:pPr algn="just">
              <a:buNone/>
            </a:pPr>
            <a:endParaRPr lang="uk-UA" sz="2400" dirty="0" smtClean="0"/>
          </a:p>
          <a:p>
            <a:pPr algn="just">
              <a:buNone/>
            </a:pPr>
            <a:endParaRPr lang="uk-UA" sz="2400" dirty="0" smtClean="0"/>
          </a:p>
          <a:p>
            <a:pPr algn="just">
              <a:buNone/>
            </a:pPr>
            <a:r>
              <a:rPr lang="uk-UA" sz="2400" b="1" dirty="0" smtClean="0"/>
              <a:t>	</a:t>
            </a:r>
          </a:p>
          <a:p>
            <a:pPr indent="0" algn="just">
              <a:lnSpc>
                <a:spcPct val="110000"/>
              </a:lnSpc>
              <a:spcBef>
                <a:spcPts val="0"/>
              </a:spcBef>
              <a:buNone/>
            </a:pPr>
            <a:r>
              <a:rPr lang="uk-UA" sz="2400" b="1" u="sng" dirty="0" smtClean="0"/>
              <a:t>Таблиця 3 містить інформацію про форми фінансової звітності</a:t>
            </a:r>
            <a:r>
              <a:rPr lang="uk-UA" sz="2400" u="sng" dirty="0" smtClean="0"/>
              <a:t> </a:t>
            </a:r>
            <a:r>
              <a:rPr lang="uk-UA" sz="2400" dirty="0" smtClean="0"/>
              <a:t>за виправлений звітний період, які подаються разом із додатком ВП.</a:t>
            </a:r>
          </a:p>
          <a:p>
            <a:pPr indent="0" algn="just">
              <a:lnSpc>
                <a:spcPct val="110000"/>
              </a:lnSpc>
              <a:spcBef>
                <a:spcPts val="0"/>
              </a:spcBef>
              <a:buNone/>
            </a:pPr>
            <a:r>
              <a:rPr lang="uk-UA" sz="2400" dirty="0" smtClean="0"/>
              <a:t>	</a:t>
            </a:r>
            <a:endParaRPr lang="uk-UA" sz="2400" b="1" i="1" dirty="0"/>
          </a:p>
        </p:txBody>
      </p:sp>
      <p:graphicFrame>
        <p:nvGraphicFramePr>
          <p:cNvPr id="5" name="Таблица 4"/>
          <p:cNvGraphicFramePr>
            <a:graphicFrameLocks noGrp="1"/>
          </p:cNvGraphicFramePr>
          <p:nvPr/>
        </p:nvGraphicFramePr>
        <p:xfrm>
          <a:off x="891264" y="3666652"/>
          <a:ext cx="10398408" cy="1515764"/>
        </p:xfrm>
        <a:graphic>
          <a:graphicData uri="http://schemas.openxmlformats.org/drawingml/2006/table">
            <a:tbl>
              <a:tblPr firstRow="1" bandRow="1">
                <a:tableStyleId>{5C22544A-7EE6-4342-B048-85BDC9FD1C3A}</a:tableStyleId>
              </a:tblPr>
              <a:tblGrid>
                <a:gridCol w="8189362"/>
                <a:gridCol w="1122629"/>
                <a:gridCol w="1086417"/>
              </a:tblGrid>
              <a:tr h="275310">
                <a:tc>
                  <a:txBody>
                    <a:bodyPr/>
                    <a:lstStyle/>
                    <a:p>
                      <a:pPr algn="ctr"/>
                      <a:r>
                        <a:rPr lang="uk-UA" sz="1400" dirty="0" smtClean="0">
                          <a:solidFill>
                            <a:schemeClr val="tx1"/>
                          </a:solidFill>
                          <a:latin typeface="Times New Roman" pitchFamily="18" charset="0"/>
                          <a:cs typeface="Times New Roman" pitchFamily="18" charset="0"/>
                        </a:rPr>
                        <a:t>Показники</a:t>
                      </a:r>
                      <a:endParaRPr lang="ru-RU" sz="1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uk-UA" sz="1400" dirty="0" smtClean="0">
                          <a:solidFill>
                            <a:schemeClr val="tx1"/>
                          </a:solidFill>
                          <a:latin typeface="Times New Roman" pitchFamily="18" charset="0"/>
                          <a:cs typeface="Times New Roman" pitchFamily="18" charset="0"/>
                        </a:rPr>
                        <a:t>код</a:t>
                      </a:r>
                      <a:r>
                        <a:rPr lang="uk-UA" sz="1400" baseline="0" dirty="0" smtClean="0">
                          <a:solidFill>
                            <a:schemeClr val="tx1"/>
                          </a:solidFill>
                          <a:latin typeface="Times New Roman" pitchFamily="18" charset="0"/>
                          <a:cs typeface="Times New Roman" pitchFamily="18" charset="0"/>
                        </a:rPr>
                        <a:t> рядка</a:t>
                      </a:r>
                      <a:endParaRPr lang="ru-RU" sz="1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uk-UA" sz="1400" dirty="0" smtClean="0">
                          <a:solidFill>
                            <a:schemeClr val="tx1"/>
                          </a:solidFill>
                        </a:rPr>
                        <a:t>Сума</a:t>
                      </a:r>
                      <a:endParaRPr lang="ru-RU"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275310">
                <a:tc>
                  <a:txBody>
                    <a:bodyPr/>
                    <a:lstStyle/>
                    <a:p>
                      <a:pPr algn="ctr"/>
                      <a:r>
                        <a:rPr lang="uk-UA" sz="1400" dirty="0" smtClean="0">
                          <a:solidFill>
                            <a:schemeClr val="tx1"/>
                          </a:solidFill>
                          <a:latin typeface="Times New Roman" pitchFamily="18" charset="0"/>
                          <a:cs typeface="Times New Roman" pitchFamily="18" charset="0"/>
                        </a:rPr>
                        <a:t>1</a:t>
                      </a:r>
                      <a:endParaRPr lang="ru-RU" sz="1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uk-UA" sz="1400" dirty="0" smtClean="0">
                          <a:solidFill>
                            <a:schemeClr val="tx1"/>
                          </a:solidFill>
                          <a:latin typeface="Times New Roman" pitchFamily="18" charset="0"/>
                          <a:cs typeface="Times New Roman" pitchFamily="18" charset="0"/>
                        </a:rPr>
                        <a:t>2</a:t>
                      </a:r>
                      <a:endParaRPr lang="ru-RU" sz="1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uk-UA" sz="1400" dirty="0" smtClean="0">
                          <a:solidFill>
                            <a:schemeClr val="tx1"/>
                          </a:solidFill>
                        </a:rPr>
                        <a:t>3</a:t>
                      </a:r>
                      <a:endParaRPr lang="ru-RU"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30372">
                <a:tc gridSpan="3">
                  <a:txBody>
                    <a:bodyPr/>
                    <a:lstStyle/>
                    <a:p>
                      <a:pPr algn="ctr"/>
                      <a:r>
                        <a:rPr lang="uk-UA" dirty="0" smtClean="0">
                          <a:solidFill>
                            <a:schemeClr val="tx1"/>
                          </a:solidFill>
                          <a:latin typeface="Times New Roman" pitchFamily="18" charset="0"/>
                          <a:cs typeface="Times New Roman" pitchFamily="18" charset="0"/>
                        </a:rPr>
                        <a:t>Виправлення помилок</a:t>
                      </a:r>
                      <a:endParaRPr lang="ru-RU"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ru-RU"/>
                    </a:p>
                  </a:txBody>
                  <a:tcPr/>
                </a:tc>
                <a:tc hMerge="1">
                  <a:txBody>
                    <a:bodyPr/>
                    <a:lstStyle/>
                    <a:p>
                      <a:endParaRPr lang="ru-RU"/>
                    </a:p>
                  </a:txBody>
                  <a:tcPr/>
                </a:tc>
              </a:tr>
              <a:tr h="540404">
                <a:tc>
                  <a:txBody>
                    <a:bodyPr/>
                    <a:lstStyle/>
                    <a:p>
                      <a:r>
                        <a:rPr lang="uk-UA" sz="800" kern="1200" dirty="0" smtClean="0">
                          <a:solidFill>
                            <a:schemeClr val="dk1"/>
                          </a:solidFill>
                          <a:latin typeface="Times New Roman" pitchFamily="18" charset="0"/>
                          <a:ea typeface="+mn-ea"/>
                          <a:cs typeface="Times New Roman" pitchFamily="18" charset="0"/>
                        </a:rPr>
                        <a:t>Збільшення (зменшення) податкового зобов’язання звітного (податкового) періоду, що уточнюється (позитивне (від’ємне) значення (рядок 19 – </a:t>
                      </a:r>
                      <a:r>
                        <a:rPr lang="uk-UA" sz="800" kern="1200" dirty="0" err="1" smtClean="0">
                          <a:solidFill>
                            <a:schemeClr val="dk1"/>
                          </a:solidFill>
                          <a:latin typeface="Times New Roman" pitchFamily="18" charset="0"/>
                          <a:ea typeface="+mn-ea"/>
                          <a:cs typeface="Times New Roman" pitchFamily="18" charset="0"/>
                        </a:rPr>
                        <a:t>рядок</a:t>
                      </a:r>
                      <a:r>
                        <a:rPr lang="uk-UA" sz="800" kern="1200" dirty="0" smtClean="0">
                          <a:solidFill>
                            <a:schemeClr val="dk1"/>
                          </a:solidFill>
                          <a:latin typeface="Times New Roman" pitchFamily="18" charset="0"/>
                          <a:ea typeface="+mn-ea"/>
                          <a:cs typeface="Times New Roman" pitchFamily="18" charset="0"/>
                        </a:rPr>
                        <a:t> 19 Податкової декларації з податку на прибуток підприємств, яка уточнюється</a:t>
                      </a:r>
                      <a:r>
                        <a:rPr lang="uk-UA" sz="800" b="1" kern="1200" dirty="0" smtClean="0">
                          <a:solidFill>
                            <a:schemeClr val="dk1"/>
                          </a:solidFill>
                          <a:latin typeface="Times New Roman" pitchFamily="18" charset="0"/>
                          <a:ea typeface="+mn-ea"/>
                          <a:cs typeface="Times New Roman" pitchFamily="18" charset="0"/>
                        </a:rPr>
                        <a:t>, </a:t>
                      </a:r>
                      <a:r>
                        <a:rPr lang="uk-UA" sz="800" kern="1200" dirty="0" smtClean="0">
                          <a:solidFill>
                            <a:schemeClr val="dk1"/>
                          </a:solidFill>
                          <a:latin typeface="Times New Roman" pitchFamily="18" charset="0"/>
                          <a:ea typeface="+mn-ea"/>
                          <a:cs typeface="Times New Roman" pitchFamily="18" charset="0"/>
                        </a:rPr>
                        <a:t>або рядок 42 – </a:t>
                      </a:r>
                      <a:r>
                        <a:rPr lang="uk-UA" sz="800" kern="1200" dirty="0" err="1" smtClean="0">
                          <a:solidFill>
                            <a:schemeClr val="dk1"/>
                          </a:solidFill>
                          <a:latin typeface="Times New Roman" pitchFamily="18" charset="0"/>
                          <a:ea typeface="+mn-ea"/>
                          <a:cs typeface="Times New Roman" pitchFamily="18" charset="0"/>
                        </a:rPr>
                        <a:t>рядок</a:t>
                      </a:r>
                      <a:r>
                        <a:rPr lang="uk-UA" sz="800" kern="1200" dirty="0" smtClean="0">
                          <a:solidFill>
                            <a:schemeClr val="dk1"/>
                          </a:solidFill>
                          <a:latin typeface="Times New Roman" pitchFamily="18" charset="0"/>
                          <a:ea typeface="+mn-ea"/>
                          <a:cs typeface="Times New Roman" pitchFamily="18" charset="0"/>
                        </a:rPr>
                        <a:t> 42 Податкової декларації з податку на прибуток підприємств, яка уточнюється) (переноситься до рядка 29 Податкової декларації з податку на прибуток підприємств (звітної/</a:t>
                      </a:r>
                      <a:r>
                        <a:rPr lang="uk-UA" sz="800" kern="1200" dirty="0" err="1" smtClean="0">
                          <a:solidFill>
                            <a:schemeClr val="dk1"/>
                          </a:solidFill>
                          <a:latin typeface="Times New Roman" pitchFamily="18" charset="0"/>
                          <a:ea typeface="+mn-ea"/>
                          <a:cs typeface="Times New Roman" pitchFamily="18" charset="0"/>
                        </a:rPr>
                        <a:t>звітної</a:t>
                      </a:r>
                      <a:r>
                        <a:rPr lang="uk-UA" sz="800" kern="1200" dirty="0" smtClean="0">
                          <a:solidFill>
                            <a:schemeClr val="dk1"/>
                          </a:solidFill>
                          <a:latin typeface="Times New Roman" pitchFamily="18" charset="0"/>
                          <a:ea typeface="+mn-ea"/>
                          <a:cs typeface="Times New Roman" pitchFamily="18" charset="0"/>
                        </a:rPr>
                        <a:t> нової)))</a:t>
                      </a:r>
                      <a:endParaRPr lang="ru-RU" sz="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uk-UA" dirty="0" smtClean="0">
                          <a:solidFill>
                            <a:schemeClr val="tx1"/>
                          </a:solidFill>
                          <a:latin typeface="Times New Roman" pitchFamily="18" charset="0"/>
                          <a:cs typeface="Times New Roman" pitchFamily="18" charset="0"/>
                        </a:rPr>
                        <a:t>29</a:t>
                      </a:r>
                      <a:endParaRPr lang="ru-RU"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pic>
        <p:nvPicPr>
          <p:cNvPr id="6" name="Рисунок 5">
            <a:extLst>
              <a:ext uri="{FF2B5EF4-FFF2-40B4-BE49-F238E27FC236}">
                <a16:creationId xmlns="" xmlns:a16="http://schemas.microsoft.com/office/drawing/2014/main" xmlns:lc="http://schemas.openxmlformats.org/drawingml/2006/lockedCanvas" id="{104572C2-6766-47C8-810B-3EE1641891DC}"/>
              </a:ext>
            </a:extLst>
          </p:cNvPr>
          <p:cNvPicPr>
            <a:picLocks noChangeAspect="1"/>
          </p:cNvPicPr>
          <p:nvPr/>
        </p:nvPicPr>
        <p:blipFill>
          <a:blip r:embed="rId4"/>
          <a:srcRect/>
          <a:stretch>
            <a:fillRect/>
          </a:stretch>
        </p:blipFill>
        <p:spPr bwMode="auto">
          <a:xfrm>
            <a:off x="251520" y="188640"/>
            <a:ext cx="4233394" cy="578563"/>
          </a:xfrm>
          <a:prstGeom prst="rect">
            <a:avLst/>
          </a:prstGeom>
          <a:noFill/>
          <a:ln w="9525">
            <a:noFill/>
            <a:miter lim="800000"/>
            <a:headEnd/>
            <a:tailEnd/>
          </a:ln>
        </p:spPr>
      </p:pic>
    </p:spTree>
    <p:extLst>
      <p:ext uri="{BB962C8B-B14F-4D97-AF65-F5344CB8AC3E}">
        <p14:creationId xmlns:p14="http://schemas.microsoft.com/office/powerpoint/2010/main" val="25894090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469E175D-BC32-442C-9364-2486C040A902}"/>
              </a:ext>
            </a:extLst>
          </p:cNvPr>
          <p:cNvSpPr>
            <a:spLocks noGrp="1"/>
          </p:cNvSpPr>
          <p:nvPr>
            <p:ph idx="1"/>
          </p:nvPr>
        </p:nvSpPr>
        <p:spPr>
          <a:xfrm>
            <a:off x="278674" y="940525"/>
            <a:ext cx="11708114" cy="5658181"/>
          </a:xfrm>
        </p:spPr>
        <p:txBody>
          <a:bodyPr>
            <a:normAutofit/>
          </a:bodyPr>
          <a:lstStyle/>
          <a:p>
            <a:pPr algn="ctr">
              <a:buNone/>
            </a:pPr>
            <a:r>
              <a:rPr lang="uk-UA" sz="2400" b="1" dirty="0" smtClean="0"/>
              <a:t>Переваги та недоліки виправлення помилок за допомогою:</a:t>
            </a:r>
            <a:endParaRPr lang="uk-UA" sz="2400" dirty="0" smtClean="0"/>
          </a:p>
          <a:p>
            <a:pPr algn="just">
              <a:buNone/>
            </a:pPr>
            <a:endParaRPr lang="uk-UA" sz="2500" dirty="0">
              <a:solidFill>
                <a:srgbClr val="002060"/>
              </a:solidFill>
              <a:latin typeface="Times New Roman" pitchFamily="18" charset="0"/>
              <a:cs typeface="Times New Roman" pitchFamily="18" charset="0"/>
            </a:endParaRPr>
          </a:p>
        </p:txBody>
      </p:sp>
      <p:graphicFrame>
        <p:nvGraphicFramePr>
          <p:cNvPr id="5" name="Таблица 4"/>
          <p:cNvGraphicFramePr>
            <a:graphicFrameLocks noGrp="1"/>
          </p:cNvGraphicFramePr>
          <p:nvPr/>
        </p:nvGraphicFramePr>
        <p:xfrm>
          <a:off x="635723" y="1271450"/>
          <a:ext cx="11207932" cy="5586549"/>
        </p:xfrm>
        <a:graphic>
          <a:graphicData uri="http://schemas.openxmlformats.org/drawingml/2006/table">
            <a:tbl>
              <a:tblPr firstRow="1" bandRow="1">
                <a:tableStyleId>{5C22544A-7EE6-4342-B048-85BDC9FD1C3A}</a:tableStyleId>
              </a:tblPr>
              <a:tblGrid>
                <a:gridCol w="5603966"/>
                <a:gridCol w="5603966"/>
              </a:tblGrid>
              <a:tr h="305276">
                <a:tc>
                  <a:txBody>
                    <a:bodyPr/>
                    <a:lstStyle/>
                    <a:p>
                      <a:pPr algn="ctr"/>
                      <a:r>
                        <a:rPr lang="uk-UA" sz="1400" b="1" dirty="0" smtClean="0">
                          <a:solidFill>
                            <a:schemeClr val="tx1"/>
                          </a:solidFill>
                        </a:rPr>
                        <a:t>уточнюючої декларації</a:t>
                      </a:r>
                      <a:endParaRPr lang="uk-UA"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ru-RU" sz="1400" b="1" kern="1200" dirty="0" smtClean="0">
                          <a:solidFill>
                            <a:schemeClr val="tx1"/>
                          </a:solidFill>
                          <a:latin typeface="+mn-lt"/>
                          <a:ea typeface="+mn-ea"/>
                          <a:cs typeface="+mn-cs"/>
                        </a:rPr>
                        <a:t>Додатка ВП</a:t>
                      </a:r>
                      <a:endParaRPr lang="uk-UA"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5276">
                <a:tc gridSpan="2">
                  <a:txBody>
                    <a:bodyPr/>
                    <a:lstStyle/>
                    <a:p>
                      <a:pPr algn="ctr"/>
                      <a:r>
                        <a:rPr lang="uk-UA" sz="1400" dirty="0" smtClean="0">
                          <a:solidFill>
                            <a:schemeClr val="tx1"/>
                          </a:solidFill>
                        </a:rPr>
                        <a:t>ПЕРЕВАГИ:</a:t>
                      </a:r>
                      <a:endParaRPr lang="uk-UA"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42207">
                <a:tc>
                  <a:txBody>
                    <a:bodyPr/>
                    <a:lstStyle/>
                    <a:p>
                      <a:pPr marL="342900" indent="-342900" algn="just">
                        <a:buFont typeface="+mj-lt"/>
                        <a:buAutoNum type="arabicPeriod"/>
                      </a:pPr>
                      <a:r>
                        <a:rPr lang="uk-UA" sz="1400" kern="1200" dirty="0" smtClean="0">
                          <a:solidFill>
                            <a:schemeClr val="dk1"/>
                          </a:solidFill>
                          <a:latin typeface="+mn-lt"/>
                          <a:ea typeface="+mn-ea"/>
                          <a:cs typeface="+mn-cs"/>
                        </a:rPr>
                        <a:t>за допомогою уточнюючої декларації можна наочно виправити помилки як основної частині декларації, так і в ії додатках;</a:t>
                      </a:r>
                    </a:p>
                    <a:p>
                      <a:pPr marL="342900" indent="-342900" algn="just">
                        <a:buFont typeface="+mj-lt"/>
                        <a:buAutoNum type="arabicPeriod"/>
                      </a:pPr>
                      <a:r>
                        <a:rPr lang="uk-UA" sz="1400" kern="1200" dirty="0" smtClean="0">
                          <a:solidFill>
                            <a:schemeClr val="dk1"/>
                          </a:solidFill>
                          <a:latin typeface="+mn-lt"/>
                          <a:ea typeface="+mn-ea"/>
                          <a:cs typeface="+mn-cs"/>
                        </a:rPr>
                        <a:t>штраф за самостійне виправлення складає лише 3% від суми донараховано податкового зобов</a:t>
                      </a:r>
                      <a:r>
                        <a:rPr lang="ru-RU" sz="1400" kern="1200" dirty="0" smtClean="0">
                          <a:solidFill>
                            <a:schemeClr val="dk1"/>
                          </a:solidFill>
                          <a:latin typeface="+mn-lt"/>
                          <a:ea typeface="+mn-ea"/>
                          <a:cs typeface="+mn-cs"/>
                        </a:rPr>
                        <a:t>’язання;</a:t>
                      </a:r>
                      <a:endParaRPr lang="uk-UA" sz="1400" kern="1200" dirty="0" smtClean="0">
                        <a:solidFill>
                          <a:schemeClr val="dk1"/>
                        </a:solidFill>
                        <a:latin typeface="+mn-lt"/>
                        <a:ea typeface="+mn-ea"/>
                        <a:cs typeface="+mn-cs"/>
                      </a:endParaRPr>
                    </a:p>
                    <a:p>
                      <a:pPr marL="342900" indent="-342900" algn="just">
                        <a:buFont typeface="+mj-lt"/>
                        <a:buAutoNum type="arabicPeriod"/>
                      </a:pPr>
                      <a:r>
                        <a:rPr lang="uk-UA" sz="1400" kern="1200" dirty="0" smtClean="0">
                          <a:solidFill>
                            <a:schemeClr val="dk1"/>
                          </a:solidFill>
                          <a:latin typeface="+mn-lt"/>
                          <a:ea typeface="+mn-ea"/>
                          <a:cs typeface="+mn-cs"/>
                        </a:rPr>
                        <a:t>уточнюючу декларацію можна подати в будь-який момент, за будь-який звітний період (з урахуванням строку давності, встановленого ст. 102 Кодексу), у будь-якій кількості.</a:t>
                      </a:r>
                      <a:endParaRPr lang="uk-UA" sz="14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ru-RU" sz="1400" kern="1200" dirty="0" smtClean="0">
                          <a:solidFill>
                            <a:schemeClr val="dk1"/>
                          </a:solidFill>
                          <a:latin typeface="+mn-lt"/>
                          <a:ea typeface="+mn-ea"/>
                          <a:cs typeface="+mn-cs"/>
                        </a:rPr>
                        <a:t>Результати виправлення помилки у додатку ВП «згортаються» із сумою податкового зобов’язання за звітний період, визначеною в декларації, у складі якої подається додаток ВП. Такі загальні зобов’язання відображаються в інтегрованій картці платника податків (ІКП) і сплачуються протягом 10 днів після закінчення граничного строку, встановленого для </a:t>
                      </a:r>
                      <a:r>
                        <a:rPr lang="ru-RU" sz="1400" u="sng" kern="1200" dirty="0" smtClean="0">
                          <a:solidFill>
                            <a:schemeClr val="dk1"/>
                          </a:solidFill>
                          <a:latin typeface="+mn-lt"/>
                          <a:ea typeface="+mn-ea"/>
                          <a:cs typeface="+mn-cs"/>
                        </a:rPr>
                        <a:t>подання декларації (</a:t>
                      </a:r>
                      <a:r>
                        <a:rPr lang="ru-RU" sz="1400" u="sng" kern="1200" dirty="0" smtClean="0">
                          <a:solidFill>
                            <a:schemeClr val="dk1"/>
                          </a:solidFill>
                          <a:latin typeface="+mn-lt"/>
                          <a:ea typeface="+mn-ea"/>
                          <a:cs typeface="+mn-cs"/>
                          <a:hlinkClick r:id="rId2"/>
                        </a:rPr>
                        <a:t>п.</a:t>
                      </a:r>
                      <a:r>
                        <a:rPr lang="uk-UA" sz="1400" u="sng" kern="1200" dirty="0" smtClean="0">
                          <a:solidFill>
                            <a:schemeClr val="dk1"/>
                          </a:solidFill>
                          <a:latin typeface="+mn-lt"/>
                          <a:ea typeface="+mn-ea"/>
                          <a:cs typeface="+mn-cs"/>
                          <a:hlinkClick r:id="rId2"/>
                        </a:rPr>
                        <a:t> </a:t>
                      </a:r>
                      <a:r>
                        <a:rPr lang="ru-RU" sz="1400" u="sng" kern="1200" dirty="0" smtClean="0">
                          <a:solidFill>
                            <a:schemeClr val="dk1"/>
                          </a:solidFill>
                          <a:latin typeface="+mn-lt"/>
                          <a:ea typeface="+mn-ea"/>
                          <a:cs typeface="+mn-cs"/>
                          <a:hlinkClick r:id="rId2"/>
                        </a:rPr>
                        <a:t>57.1 </a:t>
                      </a:r>
                      <a:r>
                        <a:rPr lang="uk-UA" sz="1400" u="sng" kern="1200" dirty="0" smtClean="0">
                          <a:solidFill>
                            <a:schemeClr val="dk1"/>
                          </a:solidFill>
                          <a:latin typeface="+mn-lt"/>
                          <a:ea typeface="+mn-ea"/>
                          <a:cs typeface="+mn-cs"/>
                          <a:hlinkClick r:id="rId2"/>
                        </a:rPr>
                        <a:t>Кодексу</a:t>
                      </a:r>
                      <a:r>
                        <a:rPr lang="ru-RU" sz="1400" u="sng" kern="1200" dirty="0" smtClean="0">
                          <a:solidFill>
                            <a:schemeClr val="dk1"/>
                          </a:solidFill>
                          <a:latin typeface="+mn-lt"/>
                          <a:ea typeface="+mn-ea"/>
                          <a:cs typeface="+mn-cs"/>
                        </a:rPr>
                        <a:t>, </a:t>
                      </a:r>
                      <a:r>
                        <a:rPr lang="ru-RU" sz="1400" u="sng" kern="1200" dirty="0" smtClean="0">
                          <a:solidFill>
                            <a:schemeClr val="dk1"/>
                          </a:solidFill>
                          <a:latin typeface="+mn-lt"/>
                          <a:ea typeface="+mn-ea"/>
                          <a:cs typeface="+mn-cs"/>
                          <a:hlinkClick r:id="rId3"/>
                        </a:rPr>
                        <a:t>абзац </a:t>
                      </a:r>
                      <a:r>
                        <a:rPr lang="uk-UA" sz="1400" u="sng" kern="1200" dirty="0" smtClean="0">
                          <a:solidFill>
                            <a:schemeClr val="dk1"/>
                          </a:solidFill>
                          <a:latin typeface="+mn-lt"/>
                          <a:ea typeface="+mn-ea"/>
                          <a:cs typeface="+mn-cs"/>
                          <a:hlinkClick r:id="rId3"/>
                        </a:rPr>
                        <a:t>«</a:t>
                      </a:r>
                      <a:r>
                        <a:rPr lang="ru-RU" sz="1400" u="sng" kern="1200" dirty="0" smtClean="0">
                          <a:solidFill>
                            <a:schemeClr val="dk1"/>
                          </a:solidFill>
                          <a:latin typeface="+mn-lt"/>
                          <a:ea typeface="+mn-ea"/>
                          <a:cs typeface="+mn-cs"/>
                          <a:hlinkClick r:id="rId3"/>
                        </a:rPr>
                        <a:t>перший</a:t>
                      </a:r>
                      <a:r>
                        <a:rPr lang="uk-UA" sz="1400" u="sng" kern="1200" dirty="0" smtClean="0">
                          <a:solidFill>
                            <a:schemeClr val="dk1"/>
                          </a:solidFill>
                          <a:latin typeface="+mn-lt"/>
                          <a:ea typeface="+mn-ea"/>
                          <a:cs typeface="+mn-cs"/>
                          <a:hlinkClick r:id="rId3"/>
                        </a:rPr>
                        <a:t>»</a:t>
                      </a:r>
                      <a:r>
                        <a:rPr lang="ru-RU" sz="1400" u="sng" kern="1200" dirty="0" smtClean="0">
                          <a:solidFill>
                            <a:schemeClr val="dk1"/>
                          </a:solidFill>
                          <a:latin typeface="+mn-lt"/>
                          <a:ea typeface="+mn-ea"/>
                          <a:cs typeface="+mn-cs"/>
                          <a:hlinkClick r:id="rId3"/>
                        </a:rPr>
                        <a:t> п. 2 підрозд. 4 розд. IV Порядку №5</a:t>
                      </a:r>
                      <a:r>
                        <a:rPr lang="ru-RU" sz="1400" u="sng" kern="1200" dirty="0" smtClean="0">
                          <a:solidFill>
                            <a:schemeClr val="dk1"/>
                          </a:solidFill>
                          <a:latin typeface="+mn-lt"/>
                          <a:ea typeface="+mn-ea"/>
                          <a:cs typeface="+mn-cs"/>
                        </a:rPr>
                        <a:t>).</a:t>
                      </a:r>
                      <a:r>
                        <a:rPr lang="ru-RU" sz="1400" kern="1200" dirty="0" smtClean="0">
                          <a:solidFill>
                            <a:schemeClr val="dk1"/>
                          </a:solidFill>
                          <a:latin typeface="+mn-lt"/>
                          <a:ea typeface="+mn-ea"/>
                          <a:cs typeface="+mn-cs"/>
                        </a:rPr>
                        <a:t> Це дає можливість платнику, по-перше, відтермінувати момент сплати донарахованих податкових зобов’язань і пені. По-друге, платник може сплатити податок за звітний період у сумі, зменшеній на суму зменшення податкового зобов’язання за виправлений період.</a:t>
                      </a:r>
                      <a:endParaRPr lang="uk-UA"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5276">
                <a:tc gridSpan="2">
                  <a:txBody>
                    <a:bodyPr/>
                    <a:lstStyle/>
                    <a:p>
                      <a:pPr algn="ctr"/>
                      <a:r>
                        <a:rPr lang="uk-UA" sz="1400" b="0" kern="1200" dirty="0" smtClean="0">
                          <a:solidFill>
                            <a:schemeClr val="dk1"/>
                          </a:solidFill>
                          <a:latin typeface="+mn-lt"/>
                          <a:ea typeface="+mn-ea"/>
                          <a:cs typeface="+mn-cs"/>
                        </a:rPr>
                        <a:t>НЕДОЛІКИ:</a:t>
                      </a:r>
                      <a:endParaRPr lang="uk-UA" sz="1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228514">
                <a:tc>
                  <a:txBody>
                    <a:bodyPr/>
                    <a:lstStyle/>
                    <a:p>
                      <a:pPr marL="0" indent="0" algn="just">
                        <a:buNone/>
                      </a:pPr>
                      <a:r>
                        <a:rPr lang="uk-UA" sz="1400" kern="1200" dirty="0" smtClean="0">
                          <a:solidFill>
                            <a:schemeClr val="dk1"/>
                          </a:solidFill>
                          <a:latin typeface="+mn-lt"/>
                          <a:ea typeface="+mn-ea"/>
                          <a:cs typeface="+mn-cs"/>
                        </a:rPr>
                        <a:t>Якщо уточнююча декларації подається із фактом заниження податку та штрафними санкціями, такі суми потрібно сплатити до подання уточнюючої декларації, щоб уникнути виникнення податкового боргу.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indent="-342900">
                        <a:buFont typeface="+mj-lt"/>
                        <a:buAutoNum type="arabicPeriod"/>
                      </a:pPr>
                      <a:r>
                        <a:rPr lang="ru-RU" sz="1400" kern="1200" dirty="0" smtClean="0">
                          <a:solidFill>
                            <a:schemeClr val="dk1"/>
                          </a:solidFill>
                          <a:latin typeface="+mn-lt"/>
                          <a:ea typeface="+mn-ea"/>
                          <a:cs typeface="+mn-cs"/>
                        </a:rPr>
                        <a:t>Додаток ВП можна подати лише у складі звітної декларації один раз за квартал (рік). </a:t>
                      </a:r>
                      <a:endParaRPr lang="uk-UA" sz="1400" kern="1200" dirty="0" smtClean="0">
                        <a:solidFill>
                          <a:schemeClr val="dk1"/>
                        </a:solidFill>
                        <a:latin typeface="+mn-lt"/>
                        <a:ea typeface="+mn-ea"/>
                        <a:cs typeface="+mn-cs"/>
                      </a:endParaRPr>
                    </a:p>
                    <a:p>
                      <a:pPr marL="342900" indent="-342900">
                        <a:buFont typeface="+mj-lt"/>
                        <a:buAutoNum type="arabicPeriod"/>
                      </a:pPr>
                      <a:r>
                        <a:rPr lang="ru-RU" sz="1400" kern="1200" dirty="0" smtClean="0">
                          <a:solidFill>
                            <a:schemeClr val="dk1"/>
                          </a:solidFill>
                          <a:latin typeface="+mn-lt"/>
                          <a:ea typeface="+mn-ea"/>
                          <a:cs typeface="+mn-cs"/>
                        </a:rPr>
                        <a:t>За допомогою додатка ВП можна виправити помилку лише за один звітний період. Якщо помилка стосується кількох звітних періодів, платнику доведеться додатково подавати </a:t>
                      </a:r>
                      <a:r>
                        <a:rPr lang="uk-UA" sz="1400" kern="1200" dirty="0" smtClean="0">
                          <a:solidFill>
                            <a:schemeClr val="dk1"/>
                          </a:solidFill>
                          <a:latin typeface="+mn-lt"/>
                          <a:ea typeface="+mn-ea"/>
                          <a:cs typeface="+mn-cs"/>
                        </a:rPr>
                        <a:t>уточнюючі декларації. </a:t>
                      </a:r>
                    </a:p>
                    <a:p>
                      <a:pPr marL="342900" indent="-342900">
                        <a:buFont typeface="+mj-lt"/>
                        <a:buAutoNum type="arabicPeriod"/>
                      </a:pPr>
                      <a:r>
                        <a:rPr lang="ru-RU" sz="1400" kern="1200" dirty="0" smtClean="0">
                          <a:solidFill>
                            <a:schemeClr val="dk1"/>
                          </a:solidFill>
                          <a:latin typeface="+mn-lt"/>
                          <a:ea typeface="+mn-ea"/>
                          <a:cs typeface="+mn-cs"/>
                        </a:rPr>
                        <a:t>Сума штрафу за самовиправлення помилки – 5%. Це більше, ніж штраф у випадку з </a:t>
                      </a:r>
                      <a:r>
                        <a:rPr lang="uk-UA" sz="1400" kern="1200" dirty="0" smtClean="0">
                          <a:solidFill>
                            <a:schemeClr val="dk1"/>
                          </a:solidFill>
                          <a:latin typeface="+mn-lt"/>
                          <a:ea typeface="+mn-ea"/>
                          <a:cs typeface="+mn-cs"/>
                        </a:rPr>
                        <a:t>уточнюючою декларацією. </a:t>
                      </a:r>
                    </a:p>
                    <a:p>
                      <a:pPr marL="342900" indent="-342900">
                        <a:buFont typeface="+mj-lt"/>
                        <a:buAutoNum type="arabicPeriod"/>
                      </a:pPr>
                      <a:r>
                        <a:rPr lang="ru-RU" sz="1400" kern="1200" dirty="0" smtClean="0">
                          <a:solidFill>
                            <a:schemeClr val="dk1"/>
                          </a:solidFill>
                          <a:latin typeface="+mn-lt"/>
                          <a:ea typeface="+mn-ea"/>
                          <a:cs typeface="+mn-cs"/>
                        </a:rPr>
                        <a:t>До додатка ВП не пода</a:t>
                      </a:r>
                      <a:r>
                        <a:rPr lang="uk-UA" sz="1400" kern="1200" dirty="0" smtClean="0">
                          <a:solidFill>
                            <a:schemeClr val="dk1"/>
                          </a:solidFill>
                          <a:latin typeface="+mn-lt"/>
                          <a:ea typeface="+mn-ea"/>
                          <a:cs typeface="+mn-cs"/>
                        </a:rPr>
                        <a:t>ють </a:t>
                      </a:r>
                      <a:r>
                        <a:rPr lang="ru-RU" sz="1400" kern="1200" dirty="0" smtClean="0">
                          <a:solidFill>
                            <a:schemeClr val="dk1"/>
                          </a:solidFill>
                          <a:latin typeface="+mn-lt"/>
                          <a:ea typeface="+mn-ea"/>
                          <a:cs typeface="+mn-cs"/>
                        </a:rPr>
                        <a:t>інші додатки (окрім фінансової звітності). </a:t>
                      </a:r>
                      <a:endParaRPr lang="uk-UA"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pic>
        <p:nvPicPr>
          <p:cNvPr id="6" name="Рисунок 5">
            <a:extLst>
              <a:ext uri="{FF2B5EF4-FFF2-40B4-BE49-F238E27FC236}">
                <a16:creationId xmlns="" xmlns:a16="http://schemas.microsoft.com/office/drawing/2014/main" xmlns:lc="http://schemas.openxmlformats.org/drawingml/2006/lockedCanvas" id="{104572C2-6766-47C8-810B-3EE1641891DC}"/>
              </a:ext>
            </a:extLst>
          </p:cNvPr>
          <p:cNvPicPr>
            <a:picLocks noChangeAspect="1"/>
          </p:cNvPicPr>
          <p:nvPr/>
        </p:nvPicPr>
        <p:blipFill>
          <a:blip r:embed="rId4"/>
          <a:srcRect/>
          <a:stretch>
            <a:fillRect/>
          </a:stretch>
        </p:blipFill>
        <p:spPr bwMode="auto">
          <a:xfrm>
            <a:off x="251520" y="188640"/>
            <a:ext cx="4233394" cy="578563"/>
          </a:xfrm>
          <a:prstGeom prst="rect">
            <a:avLst/>
          </a:prstGeom>
          <a:noFill/>
          <a:ln w="9525">
            <a:noFill/>
            <a:miter lim="800000"/>
            <a:headEnd/>
            <a:tailEnd/>
          </a:ln>
        </p:spPr>
      </p:pic>
    </p:spTree>
    <p:extLst>
      <p:ext uri="{BB962C8B-B14F-4D97-AF65-F5344CB8AC3E}">
        <p14:creationId xmlns:p14="http://schemas.microsoft.com/office/powerpoint/2010/main" val="25894090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469E175D-BC32-442C-9364-2486C040A902}"/>
              </a:ext>
            </a:extLst>
          </p:cNvPr>
          <p:cNvSpPr>
            <a:spLocks noGrp="1"/>
          </p:cNvSpPr>
          <p:nvPr>
            <p:ph idx="1"/>
          </p:nvPr>
        </p:nvSpPr>
        <p:spPr>
          <a:xfrm>
            <a:off x="278674" y="1029784"/>
            <a:ext cx="11708114" cy="5568923"/>
          </a:xfrm>
        </p:spPr>
        <p:txBody>
          <a:bodyPr>
            <a:normAutofit/>
          </a:bodyPr>
          <a:lstStyle/>
          <a:p>
            <a:pPr algn="just">
              <a:buNone/>
            </a:pPr>
            <a:r>
              <a:rPr lang="uk-UA" sz="2400" b="1" i="1" dirty="0" smtClean="0"/>
              <a:t>	</a:t>
            </a:r>
            <a:r>
              <a:rPr lang="uk-UA" sz="2400" b="1" u="sng" dirty="0" smtClean="0"/>
              <a:t>Загальний недолік: 	</a:t>
            </a:r>
          </a:p>
          <a:p>
            <a:r>
              <a:rPr lang="uk-UA" sz="2400" dirty="0" smtClean="0"/>
              <a:t>Подання додатка ВП, як і подання уточнюючої декларації, поновлює строк давності для податкової перевірки звітного періоду, показники якого уточнюються. </a:t>
            </a:r>
            <a:endParaRPr lang="ru-RU" sz="2400" dirty="0" smtClean="0"/>
          </a:p>
          <a:p>
            <a:r>
              <a:rPr lang="uk-UA" sz="2400" dirty="0" smtClean="0"/>
              <a:t>Для перевірки суми податкових зобов’язань за звітною декларацією, яка подається з додатком ВП,  так і для уточнюючої декларації  діє звичайний строк давності – 1 095 (2 555) днів, встановлений абзацом «першим» </a:t>
            </a:r>
            <a:r>
              <a:rPr lang="uk-UA" sz="2400" dirty="0" smtClean="0">
                <a:hlinkClick r:id="rId2"/>
              </a:rPr>
              <a:t>п. 102.1 Кодексу.</a:t>
            </a:r>
            <a:endParaRPr lang="uk-UA" sz="2400" dirty="0" smtClean="0"/>
          </a:p>
          <a:p>
            <a:pPr algn="just">
              <a:buNone/>
            </a:pPr>
            <a:endParaRPr lang="uk-UA" sz="2500" dirty="0">
              <a:solidFill>
                <a:srgbClr val="002060"/>
              </a:solidFill>
              <a:latin typeface="Times New Roman" pitchFamily="18" charset="0"/>
              <a:cs typeface="Times New Roman" pitchFamily="18" charset="0"/>
            </a:endParaRPr>
          </a:p>
        </p:txBody>
      </p:sp>
      <p:pic>
        <p:nvPicPr>
          <p:cNvPr id="5" name="Рисунок 4">
            <a:extLst>
              <a:ext uri="{FF2B5EF4-FFF2-40B4-BE49-F238E27FC236}">
                <a16:creationId xmlns="" xmlns:a16="http://schemas.microsoft.com/office/drawing/2014/main" xmlns:lc="http://schemas.openxmlformats.org/drawingml/2006/lockedCanvas" id="{104572C2-6766-47C8-810B-3EE1641891DC}"/>
              </a:ext>
            </a:extLst>
          </p:cNvPr>
          <p:cNvPicPr>
            <a:picLocks noChangeAspect="1"/>
          </p:cNvPicPr>
          <p:nvPr/>
        </p:nvPicPr>
        <p:blipFill>
          <a:blip r:embed="rId3"/>
          <a:srcRect/>
          <a:stretch>
            <a:fillRect/>
          </a:stretch>
        </p:blipFill>
        <p:spPr bwMode="auto">
          <a:xfrm>
            <a:off x="251520" y="188640"/>
            <a:ext cx="4233394" cy="578563"/>
          </a:xfrm>
          <a:prstGeom prst="rect">
            <a:avLst/>
          </a:prstGeom>
          <a:noFill/>
          <a:ln w="9525">
            <a:noFill/>
            <a:miter lim="800000"/>
            <a:headEnd/>
            <a:tailEnd/>
          </a:ln>
        </p:spPr>
      </p:pic>
    </p:spTree>
    <p:extLst>
      <p:ext uri="{BB962C8B-B14F-4D97-AF65-F5344CB8AC3E}">
        <p14:creationId xmlns:p14="http://schemas.microsoft.com/office/powerpoint/2010/main" val="25894090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469E175D-BC32-442C-9364-2486C040A902}"/>
              </a:ext>
            </a:extLst>
          </p:cNvPr>
          <p:cNvSpPr>
            <a:spLocks noGrp="1"/>
          </p:cNvSpPr>
          <p:nvPr>
            <p:ph idx="1"/>
          </p:nvPr>
        </p:nvSpPr>
        <p:spPr>
          <a:xfrm>
            <a:off x="278674" y="1029784"/>
            <a:ext cx="11708114" cy="5568923"/>
          </a:xfrm>
        </p:spPr>
        <p:txBody>
          <a:bodyPr>
            <a:normAutofit lnSpcReduction="10000"/>
          </a:bodyPr>
          <a:lstStyle/>
          <a:p>
            <a:pPr algn="ctr">
              <a:buNone/>
            </a:pPr>
            <a:r>
              <a:rPr lang="uk-UA" sz="2400" b="1" i="1" dirty="0" smtClean="0"/>
              <a:t>	</a:t>
            </a:r>
            <a:r>
              <a:rPr lang="ru-RU" sz="2400" b="1" dirty="0" err="1" smtClean="0">
                <a:latin typeface="Times New Roman" pitchFamily="18" charset="0"/>
                <a:cs typeface="Times New Roman" pitchFamily="18" charset="0"/>
              </a:rPr>
              <a:t>Вплив</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результатів</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виправлення</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помилки</a:t>
            </a:r>
            <a:r>
              <a:rPr lang="ru-RU" sz="2400" b="1" dirty="0" smtClean="0">
                <a:latin typeface="Times New Roman" pitchFamily="18" charset="0"/>
                <a:cs typeface="Times New Roman" pitchFamily="18" charset="0"/>
              </a:rPr>
              <a:t> на </a:t>
            </a:r>
            <a:r>
              <a:rPr lang="ru-RU" sz="2400" b="1" dirty="0" err="1" smtClean="0">
                <a:latin typeface="Times New Roman" pitchFamily="18" charset="0"/>
                <a:cs typeface="Times New Roman" pitchFamily="18" charset="0"/>
              </a:rPr>
              <a:t>показники</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декларацій</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наступних</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звітних</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періодів</a:t>
            </a:r>
            <a:endParaRPr lang="ru-RU" sz="2400" b="1" dirty="0" smtClean="0">
              <a:latin typeface="Times New Roman" pitchFamily="18" charset="0"/>
              <a:cs typeface="Times New Roman" pitchFamily="18" charset="0"/>
            </a:endParaRPr>
          </a:p>
          <a:p>
            <a:pPr algn="ctr">
              <a:buNone/>
            </a:pPr>
            <a:endParaRPr lang="ru-RU" sz="2400" dirty="0" smtClean="0">
              <a:latin typeface="Times New Roman" pitchFamily="18" charset="0"/>
              <a:cs typeface="Times New Roman" pitchFamily="18" charset="0"/>
            </a:endParaRPr>
          </a:p>
          <a:p>
            <a:pPr indent="0" algn="just">
              <a:buNone/>
            </a:pPr>
            <a:r>
              <a:rPr lang="uk-UA" sz="2400" b="1" i="1" dirty="0" smtClean="0">
                <a:latin typeface="Times New Roman" pitchFamily="18" charset="0"/>
                <a:cs typeface="Times New Roman" pitchFamily="18" charset="0"/>
              </a:rPr>
              <a:t>У</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декларації</a:t>
            </a:r>
            <a:r>
              <a:rPr lang="ru-RU" sz="2400" b="1" i="1" dirty="0" smtClean="0">
                <a:latin typeface="Times New Roman" pitchFamily="18" charset="0"/>
                <a:cs typeface="Times New Roman" pitchFamily="18" charset="0"/>
              </a:rPr>
              <a:t> за </a:t>
            </a:r>
            <a:r>
              <a:rPr lang="ru-RU" sz="2400" b="1" i="1" dirty="0" err="1" smtClean="0">
                <a:latin typeface="Times New Roman" pitchFamily="18" charset="0"/>
                <a:cs typeface="Times New Roman" pitchFamily="18" charset="0"/>
              </a:rPr>
              <a:t>звітний</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податковий</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період</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який</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йде</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після</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періоду</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за</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який</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була</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виправлена</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помилка</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показники</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відображаються</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з</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урахуванням</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проведених</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виправлень</a:t>
            </a:r>
            <a:r>
              <a:rPr lang="uk-UA" sz="2400" b="1" i="1" dirty="0" smtClean="0">
                <a:latin typeface="Times New Roman" pitchFamily="18" charset="0"/>
                <a:cs typeface="Times New Roman" pitchFamily="18" charset="0"/>
              </a:rPr>
              <a:t>.</a:t>
            </a:r>
          </a:p>
          <a:p>
            <a:pPr indent="0">
              <a:buNone/>
            </a:pPr>
            <a:r>
              <a:rPr lang="ru-RU" sz="2400" b="1" i="1" dirty="0" smtClean="0">
                <a:latin typeface="Times New Roman" pitchFamily="18" charset="0"/>
                <a:cs typeface="Times New Roman" pitchFamily="18" charset="0"/>
              </a:rPr>
              <a:t>	</a:t>
            </a:r>
          </a:p>
          <a:p>
            <a:pPr indent="0">
              <a:buNone/>
            </a:pPr>
            <a:r>
              <a:rPr lang="ru-RU" sz="2400" b="1" i="1" dirty="0" err="1" smtClean="0">
                <a:latin typeface="Times New Roman" pitchFamily="18" charset="0"/>
                <a:cs typeface="Times New Roman" pitchFamily="18" charset="0"/>
              </a:rPr>
              <a:t>Зверніть</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увагу</a:t>
            </a:r>
            <a:r>
              <a:rPr lang="ru-RU" sz="2400" b="1" i="1" dirty="0" smtClean="0">
                <a:latin typeface="Times New Roman" pitchFamily="18" charset="0"/>
                <a:cs typeface="Times New Roman" pitchFamily="18" charset="0"/>
              </a:rPr>
              <a:t>! У </a:t>
            </a:r>
            <a:r>
              <a:rPr lang="ru-RU" sz="2400" b="1" i="1" dirty="0" err="1" smtClean="0">
                <a:latin typeface="Times New Roman" pitchFamily="18" charset="0"/>
                <a:cs typeface="Times New Roman" pitchFamily="18" charset="0"/>
              </a:rPr>
              <a:t>деклараціях</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наступних</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звітних</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періодів</a:t>
            </a:r>
            <a:r>
              <a:rPr lang="ru-RU" sz="2400" b="1" i="1" dirty="0" smtClean="0">
                <a:latin typeface="Times New Roman" pitchFamily="18" charset="0"/>
                <a:cs typeface="Times New Roman" pitchFamily="18" charset="0"/>
              </a:rPr>
              <a:t> не </a:t>
            </a:r>
            <a:r>
              <a:rPr lang="ru-RU" sz="2400" b="1" i="1" dirty="0" err="1" smtClean="0">
                <a:latin typeface="Times New Roman" pitchFamily="18" charset="0"/>
                <a:cs typeface="Times New Roman" pitchFamily="18" charset="0"/>
              </a:rPr>
              <a:t>переносяться</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показники</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з</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розділу</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Виправлення</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помилок</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декларації</a:t>
            </a:r>
            <a:r>
              <a:rPr lang="ru-RU" sz="2400" b="1" i="1" dirty="0" smtClean="0">
                <a:latin typeface="Times New Roman" pitchFamily="18" charset="0"/>
                <a:cs typeface="Times New Roman" pitchFamily="18" charset="0"/>
              </a:rPr>
              <a:t>, у </a:t>
            </a:r>
            <a:r>
              <a:rPr lang="ru-RU" sz="2400" b="1" i="1" dirty="0" err="1" smtClean="0">
                <a:latin typeface="Times New Roman" pitchFamily="18" charset="0"/>
                <a:cs typeface="Times New Roman" pitchFamily="18" charset="0"/>
              </a:rPr>
              <a:t>якій</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платник</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виправляв</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помилку</a:t>
            </a:r>
            <a:endParaRPr lang="uk-UA" sz="2400" dirty="0" smtClean="0">
              <a:latin typeface="Times New Roman" pitchFamily="18" charset="0"/>
              <a:cs typeface="Times New Roman" pitchFamily="18" charset="0"/>
            </a:endParaRPr>
          </a:p>
          <a:p>
            <a:pPr>
              <a:buNone/>
            </a:pPr>
            <a:r>
              <a:rPr lang="uk-UA" sz="2400" dirty="0" smtClean="0">
                <a:latin typeface="Times New Roman" pitchFamily="18" charset="0"/>
                <a:cs typeface="Times New Roman" pitchFamily="18" charset="0"/>
              </a:rPr>
              <a:t> </a:t>
            </a:r>
          </a:p>
          <a:p>
            <a:pPr>
              <a:buNone/>
            </a:pP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Показники</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збільшення</a:t>
            </a:r>
            <a:r>
              <a:rPr lang="ru-RU" sz="2400" b="1" i="1" dirty="0" smtClean="0">
                <a:latin typeface="Times New Roman" pitchFamily="18" charset="0"/>
                <a:cs typeface="Times New Roman" pitchFamily="18" charset="0"/>
              </a:rPr>
              <a:t> / </a:t>
            </a:r>
            <a:r>
              <a:rPr lang="ru-RU" sz="2400" b="1" i="1" dirty="0" err="1" smtClean="0">
                <a:latin typeface="Times New Roman" pitchFamily="18" charset="0"/>
                <a:cs typeface="Times New Roman" pitchFamily="18" charset="0"/>
              </a:rPr>
              <a:t>зменшення</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суми</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податкового</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зобов’язання</a:t>
            </a:r>
            <a:r>
              <a:rPr lang="ru-RU" sz="2400" b="1" i="1" dirty="0" smtClean="0">
                <a:latin typeface="Times New Roman" pitchFamily="18" charset="0"/>
                <a:cs typeface="Times New Roman" pitchFamily="18" charset="0"/>
              </a:rPr>
              <a:t>, а </a:t>
            </a:r>
            <a:r>
              <a:rPr lang="ru-RU" sz="2400" b="1" i="1" dirty="0" err="1" smtClean="0">
                <a:latin typeface="Times New Roman" pitchFamily="18" charset="0"/>
                <a:cs typeface="Times New Roman" pitchFamily="18" charset="0"/>
              </a:rPr>
              <a:t>також</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суми</a:t>
            </a:r>
            <a:r>
              <a:rPr lang="ru-RU" sz="2400" b="1" i="1" dirty="0" smtClean="0">
                <a:latin typeface="Times New Roman" pitchFamily="18" charset="0"/>
                <a:cs typeface="Times New Roman" pitchFamily="18" charset="0"/>
              </a:rPr>
              <a:t> штрафу та </a:t>
            </a:r>
            <a:r>
              <a:rPr lang="ru-RU" sz="2400" b="1" i="1" dirty="0" err="1" smtClean="0">
                <a:latin typeface="Times New Roman" pitchFamily="18" charset="0"/>
                <a:cs typeface="Times New Roman" pitchFamily="18" charset="0"/>
              </a:rPr>
              <a:t>пені</a:t>
            </a:r>
            <a:r>
              <a:rPr lang="ru-RU" sz="2400" b="1" i="1" dirty="0" smtClean="0">
                <a:latin typeface="Times New Roman" pitchFamily="18" charset="0"/>
                <a:cs typeface="Times New Roman" pitchFamily="18" charset="0"/>
              </a:rPr>
              <a:t> одноразово </a:t>
            </a:r>
            <a:r>
              <a:rPr lang="ru-RU" sz="2400" b="1" i="1" dirty="0" err="1" smtClean="0">
                <a:latin typeface="Times New Roman" pitchFamily="18" charset="0"/>
                <a:cs typeface="Times New Roman" pitchFamily="18" charset="0"/>
              </a:rPr>
              <a:t>відображаються</a:t>
            </a:r>
            <a:r>
              <a:rPr lang="ru-RU" sz="2400" b="1" i="1" dirty="0" smtClean="0">
                <a:latin typeface="Times New Roman" pitchFamily="18" charset="0"/>
                <a:cs typeface="Times New Roman" pitchFamily="18" charset="0"/>
              </a:rPr>
              <a:t> в ІКП</a:t>
            </a:r>
            <a:r>
              <a:rPr lang="ru-RU" sz="2400" dirty="0" smtClean="0">
                <a:latin typeface="Times New Roman" pitchFamily="18" charset="0"/>
                <a:cs typeface="Times New Roman" pitchFamily="18" charset="0"/>
              </a:rPr>
              <a:t> у оперативному </a:t>
            </a:r>
            <a:r>
              <a:rPr lang="ru-RU" sz="2400" dirty="0" err="1" smtClean="0">
                <a:latin typeface="Times New Roman" pitchFamily="18" charset="0"/>
                <a:cs typeface="Times New Roman" pitchFamily="18" charset="0"/>
              </a:rPr>
              <a:t>обліку</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контролюючого</a:t>
            </a:r>
            <a:r>
              <a:rPr lang="ru-RU" sz="2400" dirty="0" smtClean="0">
                <a:latin typeface="Times New Roman" pitchFamily="18" charset="0"/>
                <a:cs typeface="Times New Roman" pitchFamily="18" charset="0"/>
              </a:rPr>
              <a:t> органу </a:t>
            </a:r>
            <a:r>
              <a:rPr lang="ru-RU" sz="2400" dirty="0" err="1" smtClean="0">
                <a:latin typeface="Times New Roman" pitchFamily="18" charset="0"/>
                <a:cs typeface="Times New Roman" pitchFamily="18" charset="0"/>
              </a:rPr>
              <a:t>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більше</a:t>
            </a:r>
            <a:r>
              <a:rPr lang="ru-RU" sz="2400" dirty="0" smtClean="0">
                <a:latin typeface="Times New Roman" pitchFamily="18" charset="0"/>
                <a:cs typeface="Times New Roman" pitchFamily="18" charset="0"/>
              </a:rPr>
              <a:t> не </a:t>
            </a:r>
            <a:r>
              <a:rPr lang="ru-RU" sz="2400" dirty="0" err="1" smtClean="0">
                <a:latin typeface="Times New Roman" pitchFamily="18" charset="0"/>
                <a:cs typeface="Times New Roman" pitchFamily="18" charset="0"/>
              </a:rPr>
              <a:t>зазначаються</a:t>
            </a:r>
            <a:r>
              <a:rPr lang="ru-RU" sz="2400" dirty="0" smtClean="0">
                <a:latin typeface="Times New Roman" pitchFamily="18" charset="0"/>
                <a:cs typeface="Times New Roman" pitchFamily="18" charset="0"/>
              </a:rPr>
              <a:t> в </a:t>
            </a:r>
            <a:r>
              <a:rPr lang="ru-RU" sz="2400" dirty="0" err="1" smtClean="0">
                <a:latin typeface="Times New Roman" pitchFamily="18" charset="0"/>
                <a:cs typeface="Times New Roman" pitchFamily="18" charset="0"/>
              </a:rPr>
              <a:t>звітності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платника</a:t>
            </a:r>
            <a:r>
              <a:rPr lang="ru-RU" sz="24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hlinkClick r:id="rId2"/>
              </a:rPr>
              <a:t>абзац </a:t>
            </a:r>
            <a:r>
              <a:rPr lang="ru-RU" sz="2400" dirty="0" err="1" smtClean="0">
                <a:latin typeface="Times New Roman" pitchFamily="18" charset="0"/>
                <a:cs typeface="Times New Roman" pitchFamily="18" charset="0"/>
                <a:hlinkClick r:id="rId2"/>
              </a:rPr>
              <a:t>другий</a:t>
            </a:r>
            <a:r>
              <a:rPr lang="ru-RU" sz="2400" dirty="0" smtClean="0">
                <a:latin typeface="Times New Roman" pitchFamily="18" charset="0"/>
                <a:cs typeface="Times New Roman" pitchFamily="18" charset="0"/>
                <a:hlinkClick r:id="rId2"/>
              </a:rPr>
              <a:t> п. 2 </a:t>
            </a:r>
            <a:r>
              <a:rPr lang="ru-RU" sz="2400" dirty="0" err="1" smtClean="0">
                <a:latin typeface="Times New Roman" pitchFamily="18" charset="0"/>
                <a:cs typeface="Times New Roman" pitchFamily="18" charset="0"/>
                <a:hlinkClick r:id="rId2"/>
              </a:rPr>
              <a:t>підрозд</a:t>
            </a:r>
            <a:r>
              <a:rPr lang="ru-RU" sz="2400" dirty="0" smtClean="0">
                <a:latin typeface="Times New Roman" pitchFamily="18" charset="0"/>
                <a:cs typeface="Times New Roman" pitchFamily="18" charset="0"/>
                <a:hlinkClick r:id="rId2"/>
              </a:rPr>
              <a:t>. 4 </a:t>
            </a:r>
            <a:r>
              <a:rPr lang="ru-RU" sz="2400" dirty="0" err="1" smtClean="0">
                <a:latin typeface="Times New Roman" pitchFamily="18" charset="0"/>
                <a:cs typeface="Times New Roman" pitchFamily="18" charset="0"/>
                <a:hlinkClick r:id="rId2"/>
              </a:rPr>
              <a:t>розд</a:t>
            </a:r>
            <a:r>
              <a:rPr lang="ru-RU" sz="2400" dirty="0" smtClean="0">
                <a:latin typeface="Times New Roman" pitchFamily="18" charset="0"/>
                <a:cs typeface="Times New Roman" pitchFamily="18" charset="0"/>
                <a:hlinkClick r:id="rId2"/>
              </a:rPr>
              <a:t>. IV Порядку №5</a:t>
            </a:r>
            <a:r>
              <a:rPr lang="ru-RU" sz="2400" dirty="0" smtClean="0">
                <a:latin typeface="Times New Roman" pitchFamily="18" charset="0"/>
                <a:cs typeface="Times New Roman" pitchFamily="18" charset="0"/>
              </a:rPr>
              <a:t>). </a:t>
            </a:r>
            <a:endParaRPr lang="uk-UA" sz="2400" dirty="0" smtClean="0">
              <a:latin typeface="Times New Roman" pitchFamily="18" charset="0"/>
              <a:cs typeface="Times New Roman" pitchFamily="18" charset="0"/>
            </a:endParaRPr>
          </a:p>
          <a:p>
            <a:pPr algn="just">
              <a:buNone/>
            </a:pPr>
            <a:endParaRPr lang="uk-UA" sz="2500" dirty="0">
              <a:solidFill>
                <a:srgbClr val="002060"/>
              </a:solidFill>
              <a:latin typeface="Times New Roman" pitchFamily="18" charset="0"/>
              <a:cs typeface="Times New Roman" pitchFamily="18" charset="0"/>
            </a:endParaRPr>
          </a:p>
        </p:txBody>
      </p:sp>
      <p:pic>
        <p:nvPicPr>
          <p:cNvPr id="5" name="Рисунок 4">
            <a:extLst>
              <a:ext uri="{FF2B5EF4-FFF2-40B4-BE49-F238E27FC236}">
                <a16:creationId xmlns="" xmlns:a16="http://schemas.microsoft.com/office/drawing/2014/main" xmlns:lc="http://schemas.openxmlformats.org/drawingml/2006/lockedCanvas" id="{104572C2-6766-47C8-810B-3EE1641891DC}"/>
              </a:ext>
            </a:extLst>
          </p:cNvPr>
          <p:cNvPicPr>
            <a:picLocks noChangeAspect="1"/>
          </p:cNvPicPr>
          <p:nvPr/>
        </p:nvPicPr>
        <p:blipFill>
          <a:blip r:embed="rId3"/>
          <a:srcRect/>
          <a:stretch>
            <a:fillRect/>
          </a:stretch>
        </p:blipFill>
        <p:spPr bwMode="auto">
          <a:xfrm>
            <a:off x="251520" y="188640"/>
            <a:ext cx="4233394" cy="578563"/>
          </a:xfrm>
          <a:prstGeom prst="rect">
            <a:avLst/>
          </a:prstGeom>
          <a:noFill/>
          <a:ln w="9525">
            <a:noFill/>
            <a:miter lim="800000"/>
            <a:headEnd/>
            <a:tailEnd/>
          </a:ln>
        </p:spPr>
      </p:pic>
    </p:spTree>
    <p:extLst>
      <p:ext uri="{BB962C8B-B14F-4D97-AF65-F5344CB8AC3E}">
        <p14:creationId xmlns:p14="http://schemas.microsoft.com/office/powerpoint/2010/main" val="25894090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одержимое 5"/>
          <p:cNvSpPr>
            <a:spLocks noGrp="1"/>
          </p:cNvSpPr>
          <p:nvPr>
            <p:ph idx="1"/>
          </p:nvPr>
        </p:nvSpPr>
        <p:spPr>
          <a:xfrm>
            <a:off x="838199" y="1088571"/>
            <a:ext cx="10918371" cy="5088392"/>
          </a:xfrm>
        </p:spPr>
        <p:txBody>
          <a:bodyPr>
            <a:noAutofit/>
          </a:bodyPr>
          <a:lstStyle/>
          <a:p>
            <a:pPr marL="0" indent="0" algn="ctr">
              <a:lnSpc>
                <a:spcPct val="100000"/>
              </a:lnSpc>
              <a:spcBef>
                <a:spcPts val="0"/>
              </a:spcBef>
              <a:buNone/>
            </a:pPr>
            <a:r>
              <a:rPr lang="uk-UA" sz="1800" b="1" dirty="0" smtClean="0"/>
              <a:t>Виправлення помилок у декларації з прибутку: порядок подання уточненої фінансової звітності</a:t>
            </a:r>
            <a:endParaRPr lang="uk-UA" sz="1800" dirty="0" smtClean="0"/>
          </a:p>
          <a:p>
            <a:pPr marL="0" indent="0">
              <a:lnSpc>
                <a:spcPct val="100000"/>
              </a:lnSpc>
              <a:spcBef>
                <a:spcPts val="0"/>
              </a:spcBef>
              <a:buNone/>
            </a:pPr>
            <a:endParaRPr lang="uk-UA" sz="900" dirty="0" smtClean="0"/>
          </a:p>
          <a:p>
            <a:pPr marL="0" indent="0" algn="ctr">
              <a:lnSpc>
                <a:spcPct val="100000"/>
              </a:lnSpc>
              <a:spcBef>
                <a:spcPts val="0"/>
              </a:spcBef>
              <a:buNone/>
            </a:pPr>
            <a:r>
              <a:rPr lang="uk-UA" sz="1800" b="1" dirty="0" smtClean="0"/>
              <a:t>Помилка не вплинула на показники фінансової звітності</a:t>
            </a:r>
            <a:endParaRPr lang="uk-UA" sz="1800" dirty="0" smtClean="0"/>
          </a:p>
          <a:p>
            <a:pPr marL="0" indent="0" algn="just">
              <a:lnSpc>
                <a:spcPct val="100000"/>
              </a:lnSpc>
              <a:spcBef>
                <a:spcPts val="0"/>
              </a:spcBef>
              <a:buNone/>
            </a:pPr>
            <a:r>
              <a:rPr lang="uk-UA" sz="1800" dirty="0" smtClean="0"/>
              <a:t>Якщо платник виправляв помилку в податковій звітності, але показники його фінансової звітності залишилися без змін, уточнююча фінансова звітність не подається (ІПК від 23.10.2018 №4521/6/99-99-15-02-01-15/ІПК). </a:t>
            </a:r>
          </a:p>
          <a:p>
            <a:pPr marL="0" indent="0" algn="just">
              <a:lnSpc>
                <a:spcPct val="100000"/>
              </a:lnSpc>
              <a:spcBef>
                <a:spcPts val="0"/>
              </a:spcBef>
              <a:buNone/>
            </a:pPr>
            <a:r>
              <a:rPr lang="uk-UA" sz="1800" dirty="0" smtClean="0"/>
              <a:t>Водночас в уточнюючій декларації (додатку ВП) потрібно зробити позначки про подання такої фінансової звітності. </a:t>
            </a:r>
          </a:p>
          <a:p>
            <a:pPr marL="0" indent="0">
              <a:lnSpc>
                <a:spcPct val="100000"/>
              </a:lnSpc>
              <a:spcBef>
                <a:spcPts val="0"/>
              </a:spcBef>
              <a:buNone/>
            </a:pPr>
            <a:endParaRPr lang="uk-UA" sz="900" b="1" dirty="0" smtClean="0"/>
          </a:p>
          <a:p>
            <a:pPr marL="0" indent="0" algn="ctr">
              <a:lnSpc>
                <a:spcPct val="100000"/>
              </a:lnSpc>
              <a:spcBef>
                <a:spcPts val="0"/>
              </a:spcBef>
              <a:buNone/>
            </a:pPr>
            <a:r>
              <a:rPr lang="uk-UA" sz="1800" b="1" dirty="0" smtClean="0"/>
              <a:t>Помилка не вплинула на показники декларації</a:t>
            </a:r>
            <a:endParaRPr lang="uk-UA" sz="1800" dirty="0" smtClean="0"/>
          </a:p>
          <a:p>
            <a:pPr marL="0" indent="0" algn="just">
              <a:lnSpc>
                <a:spcPct val="100000"/>
              </a:lnSpc>
              <a:spcBef>
                <a:spcPts val="0"/>
              </a:spcBef>
              <a:buNone/>
            </a:pPr>
            <a:r>
              <a:rPr lang="uk-UA" sz="1800" dirty="0" smtClean="0"/>
              <a:t>Якщо помилка вплинула лише на показники фінансової звітності, але не вплинула на показники декларації, до податкового органу потрібно подати лише уточнену фінансову звітність без подання уточнюючої декларації (додатка ВП) у тому ж порядку, в якому подавалася звітність із помилкою. </a:t>
            </a:r>
          </a:p>
          <a:p>
            <a:pPr marL="0" indent="0" algn="just">
              <a:lnSpc>
                <a:spcPct val="100000"/>
              </a:lnSpc>
              <a:spcBef>
                <a:spcPts val="0"/>
              </a:spcBef>
              <a:buNone/>
            </a:pPr>
            <a:r>
              <a:rPr lang="uk-UA" sz="1800" dirty="0" smtClean="0"/>
              <a:t>Прикладом помилки у </a:t>
            </a:r>
            <a:r>
              <a:rPr lang="uk-UA" sz="1800" dirty="0" err="1" smtClean="0"/>
              <a:t>фінзвітності</a:t>
            </a:r>
            <a:r>
              <a:rPr lang="uk-UA" sz="1800" dirty="0" smtClean="0"/>
              <a:t>, яка не вплинула на показники декларації, може бути помилка, яка не вплинула на суму </a:t>
            </a:r>
            <a:r>
              <a:rPr lang="uk-UA" sz="1800" dirty="0" err="1" smtClean="0"/>
              <a:t>фінрезультату</a:t>
            </a:r>
            <a:r>
              <a:rPr lang="uk-UA" sz="1800" dirty="0" smtClean="0"/>
              <a:t> до оподаткування за звітний період. Наприклад, коли платник переплутав статті Балансу (Звіту про фінансовий стан) (форма №1) та вказав вартість необоротних активів, утримуваних для продажу не у рядку 1200, а у рядку 1090 ф. №1 за 2023 рік.  </a:t>
            </a:r>
          </a:p>
          <a:p>
            <a:pPr marL="0" indent="0" algn="just">
              <a:lnSpc>
                <a:spcPct val="100000"/>
              </a:lnSpc>
              <a:spcBef>
                <a:spcPts val="0"/>
              </a:spcBef>
              <a:buNone/>
            </a:pPr>
            <a:endParaRPr lang="uk-UA" sz="1800" dirty="0" smtClean="0"/>
          </a:p>
          <a:p>
            <a:pPr marL="0" indent="0" algn="just">
              <a:lnSpc>
                <a:spcPct val="100000"/>
              </a:lnSpc>
              <a:spcBef>
                <a:spcPts val="0"/>
              </a:spcBef>
              <a:buNone/>
            </a:pPr>
            <a:r>
              <a:rPr lang="uk-UA" sz="1800" dirty="0" smtClean="0"/>
              <a:t>Зверніть увагу! Уточнююча фінансова звітність складається як звичайна звітність за період, в якому виникла помилка, але з правильними показниками.</a:t>
            </a:r>
            <a:endParaRPr lang="uk-UA" sz="1800" dirty="0"/>
          </a:p>
        </p:txBody>
      </p:sp>
      <p:pic>
        <p:nvPicPr>
          <p:cNvPr id="5" name="Рисунок 4">
            <a:extLst>
              <a:ext uri="{FF2B5EF4-FFF2-40B4-BE49-F238E27FC236}">
                <a16:creationId xmlns="" xmlns:a16="http://schemas.microsoft.com/office/drawing/2014/main" xmlns:lc="http://schemas.openxmlformats.org/drawingml/2006/lockedCanvas" id="{104572C2-6766-47C8-810B-3EE1641891DC}"/>
              </a:ext>
            </a:extLst>
          </p:cNvPr>
          <p:cNvPicPr>
            <a:picLocks noChangeAspect="1"/>
          </p:cNvPicPr>
          <p:nvPr/>
        </p:nvPicPr>
        <p:blipFill>
          <a:blip r:embed="rId2"/>
          <a:srcRect/>
          <a:stretch>
            <a:fillRect/>
          </a:stretch>
        </p:blipFill>
        <p:spPr bwMode="auto">
          <a:xfrm>
            <a:off x="251520" y="188640"/>
            <a:ext cx="4233394" cy="578563"/>
          </a:xfrm>
          <a:prstGeom prst="rect">
            <a:avLst/>
          </a:prstGeom>
          <a:noFill/>
          <a:ln w="9525">
            <a:noFill/>
            <a:miter lim="800000"/>
            <a:headEnd/>
            <a:tailEnd/>
          </a:ln>
        </p:spPr>
      </p:pic>
    </p:spTree>
    <p:extLst>
      <p:ext uri="{BB962C8B-B14F-4D97-AF65-F5344CB8AC3E}">
        <p14:creationId xmlns:p14="http://schemas.microsoft.com/office/powerpoint/2010/main" val="266890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865359" y="995881"/>
            <a:ext cx="11130481" cy="4734963"/>
          </a:xfrm>
        </p:spPr>
        <p:txBody>
          <a:bodyPr>
            <a:normAutofit/>
          </a:bodyPr>
          <a:lstStyle/>
          <a:p>
            <a:pPr>
              <a:buNone/>
            </a:pPr>
            <a:r>
              <a:rPr lang="ru-RU" sz="2900" b="1" dirty="0" smtClean="0">
                <a:latin typeface="Times New Roman" pitchFamily="18" charset="0"/>
                <a:cs typeface="Times New Roman" pitchFamily="18" charset="0"/>
              </a:rPr>
              <a:t>	</a:t>
            </a:r>
            <a:endParaRPr lang="ru-RU" sz="800" b="1" dirty="0" smtClean="0">
              <a:latin typeface="Times New Roman" pitchFamily="18" charset="0"/>
              <a:cs typeface="Times New Roman" pitchFamily="18" charset="0"/>
            </a:endParaRPr>
          </a:p>
          <a:p>
            <a:pPr algn="just">
              <a:buNone/>
            </a:pPr>
            <a:r>
              <a:rPr lang="ru-RU" sz="800" b="1" dirty="0" smtClean="0">
                <a:latin typeface="Times New Roman" pitchFamily="18" charset="0"/>
                <a:cs typeface="Times New Roman" pitchFamily="18" charset="0"/>
              </a:rPr>
              <a:t>	</a:t>
            </a:r>
            <a:endParaRPr lang="ru-RU" sz="800" dirty="0">
              <a:latin typeface="Times New Roman" pitchFamily="18" charset="0"/>
              <a:cs typeface="Times New Roman" pitchFamily="18" charset="0"/>
            </a:endParaRPr>
          </a:p>
        </p:txBody>
      </p:sp>
      <p:graphicFrame>
        <p:nvGraphicFramePr>
          <p:cNvPr id="6" name="Таблица 5"/>
          <p:cNvGraphicFramePr>
            <a:graphicFrameLocks noGrp="1"/>
          </p:cNvGraphicFramePr>
          <p:nvPr/>
        </p:nvGraphicFramePr>
        <p:xfrm>
          <a:off x="2274000" y="1046751"/>
          <a:ext cx="9317108" cy="5282352"/>
        </p:xfrm>
        <a:graphic>
          <a:graphicData uri="http://schemas.openxmlformats.org/drawingml/2006/table">
            <a:tbl>
              <a:tblPr/>
              <a:tblGrid>
                <a:gridCol w="383059"/>
                <a:gridCol w="259363"/>
                <a:gridCol w="4209656"/>
                <a:gridCol w="4465030"/>
              </a:tblGrid>
              <a:tr h="169795">
                <a:tc>
                  <a:txBody>
                    <a:bodyPr/>
                    <a:lstStyle/>
                    <a:p>
                      <a:pPr algn="ctr" fontAlgn="t"/>
                      <a:r>
                        <a:rPr lang="uk-UA" sz="700" b="0" i="0" u="none" strike="noStrike" dirty="0">
                          <a:solidFill>
                            <a:srgbClr val="000000"/>
                          </a:solidFill>
                          <a:latin typeface="Times New Roman"/>
                        </a:rPr>
                        <a:t>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fontAlgn="t"/>
                      <a:r>
                        <a:rPr lang="ru-RU" sz="1200" b="1" i="0" u="none" strike="noStrike" dirty="0">
                          <a:solidFill>
                            <a:srgbClr val="000000"/>
                          </a:solidFill>
                          <a:latin typeface="Times New Roman"/>
                        </a:rPr>
                        <a:t>Податкова декларація з податку на прибуток підприємств</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hMerge="1">
                  <a:txBody>
                    <a:bodyPr/>
                    <a:lstStyle/>
                    <a:p>
                      <a:endParaRPr lang="uk-UA"/>
                    </a:p>
                  </a:txBody>
                  <a:tcPr/>
                </a:tc>
              </a:tr>
              <a:tr h="99047">
                <a:tc>
                  <a:txBody>
                    <a:bodyPr/>
                    <a:lstStyle/>
                    <a:p>
                      <a:pPr algn="ctr" fontAlgn="b"/>
                      <a:endParaRPr lang="uk-UA" sz="700" b="0" i="0" u="none" strike="noStrike" dirty="0">
                        <a:solidFill>
                          <a:srgbClr val="000000"/>
                        </a:solidFill>
                        <a:latin typeface="Times New Roman"/>
                      </a:endParaRPr>
                    </a:p>
                  </a:txBody>
                  <a:tcPr marL="0" marR="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fontAlgn="b"/>
                      <a:endParaRPr lang="uk-UA" sz="700" b="0" i="0" u="none" strike="noStrike" dirty="0">
                        <a:solidFill>
                          <a:srgbClr val="000000"/>
                        </a:solidFill>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a:txBody>
                    <a:bodyPr/>
                    <a:lstStyle/>
                    <a:p>
                      <a:pPr algn="l" fontAlgn="b"/>
                      <a:endParaRPr lang="uk-UA" sz="700" b="0" i="0" u="none" strike="noStrike" dirty="0">
                        <a:solidFill>
                          <a:srgbClr val="000000"/>
                        </a:solidFill>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9047">
                <a:tc rowSpan="23">
                  <a:txBody>
                    <a:bodyPr/>
                    <a:lstStyle/>
                    <a:p>
                      <a:pPr algn="ctr" fontAlgn="t"/>
                      <a:r>
                        <a:rPr lang="uk-UA" sz="700" b="0" i="0" u="none" strike="noStrike" dirty="0">
                          <a:solidFill>
                            <a:srgbClr val="000000"/>
                          </a:solidFill>
                          <a:latin typeface="Times New Roman"/>
                        </a:rPr>
                        <a:t>10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l" fontAlgn="b"/>
                      <a:r>
                        <a:rPr lang="uk-UA" sz="700" b="0" i="0" u="none" strike="noStrike" dirty="0">
                          <a:solidFill>
                            <a:srgbClr val="000000"/>
                          </a:solidFill>
                          <a:latin typeface="Times New Roman"/>
                        </a:rPr>
                        <a:t> </a:t>
                      </a:r>
                      <a:endParaRPr lang="uk-UA" sz="700" b="0" i="0" u="none" strike="noStrike" dirty="0">
                        <a:solidFill>
                          <a:srgbClr val="000000"/>
                        </a:solidFill>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uk-UA"/>
                    </a:p>
                  </a:txBody>
                  <a:tcPr/>
                </a:tc>
                <a:tc hMerge="1">
                  <a:txBody>
                    <a:bodyPr/>
                    <a:lstStyle/>
                    <a:p>
                      <a:endParaRPr lang="uk-UA"/>
                    </a:p>
                  </a:txBody>
                  <a:tcPr/>
                </a:tc>
              </a:tr>
              <a:tr h="213804">
                <a:tc vMerge="1">
                  <a:txBody>
                    <a:bodyPr/>
                    <a:lstStyle/>
                    <a:p>
                      <a:endParaRPr lang="uk-UA"/>
                    </a:p>
                  </a:txBody>
                  <a:tcPr/>
                </a:tc>
                <a:tc gridSpan="3">
                  <a:txBody>
                    <a:bodyPr/>
                    <a:lstStyle/>
                    <a:p>
                      <a:pPr algn="l" fontAlgn="b"/>
                      <a:r>
                        <a:rPr lang="ru-RU" sz="1200" b="0" i="0" u="none" strike="noStrike" dirty="0">
                          <a:solidFill>
                            <a:srgbClr val="000000"/>
                          </a:solidFill>
                          <a:latin typeface="Times New Roman"/>
                        </a:rPr>
                        <a:t>Податкова декларація платника податку на прибуток підприємств:</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uk-UA"/>
                    </a:p>
                  </a:txBody>
                  <a:tcPr/>
                </a:tc>
                <a:tc hMerge="1">
                  <a:txBody>
                    <a:bodyPr/>
                    <a:lstStyle/>
                    <a:p>
                      <a:endParaRPr lang="uk-UA"/>
                    </a:p>
                  </a:txBody>
                  <a:tcPr/>
                </a:tc>
              </a:tr>
              <a:tr h="169795">
                <a:tc vMerge="1">
                  <a:txBody>
                    <a:bodyPr/>
                    <a:lstStyle/>
                    <a:p>
                      <a:endParaRPr lang="uk-UA"/>
                    </a:p>
                  </a:txBody>
                  <a:tcPr/>
                </a:tc>
                <a:tc>
                  <a:txBody>
                    <a:bodyPr/>
                    <a:lstStyle/>
                    <a:p>
                      <a:pPr algn="l" fontAlgn="t"/>
                      <a:r>
                        <a:rPr lang="uk-UA" sz="1200" b="0" i="0" u="none" strike="noStrike" dirty="0">
                          <a:solidFill>
                            <a:srgbClr val="000000"/>
                          </a:solidFill>
                          <a:latin typeface="Times New Roman"/>
                        </a:rPr>
                        <a:t> </a:t>
                      </a:r>
                    </a:p>
                  </a:txBody>
                  <a:tcPr marL="226933"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fontAlgn="t"/>
                      <a:r>
                        <a:rPr lang="uk-UA" sz="1200" b="0" i="0" u="none" strike="noStrike" dirty="0">
                          <a:solidFill>
                            <a:srgbClr val="000000"/>
                          </a:solidFill>
                          <a:latin typeface="Times New Roman"/>
                        </a:rPr>
                        <a:t>виробника сільськогосподарської продукції</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just" fontAlgn="t"/>
                      <a:endParaRPr lang="uk-UA" sz="700" b="0" i="0" u="none" strike="noStrike">
                        <a:solidFill>
                          <a:srgbClr val="000000"/>
                        </a:solidFill>
                        <a:latin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795">
                <a:tc vMerge="1">
                  <a:txBody>
                    <a:bodyPr/>
                    <a:lstStyle/>
                    <a:p>
                      <a:endParaRPr lang="uk-UA"/>
                    </a:p>
                  </a:txBody>
                  <a:tcPr/>
                </a:tc>
                <a:tc>
                  <a:txBody>
                    <a:bodyPr/>
                    <a:lstStyle/>
                    <a:p>
                      <a:pPr algn="l" fontAlgn="t"/>
                      <a:r>
                        <a:rPr lang="uk-UA" sz="1200" b="0" i="0" u="none" strike="noStrike" dirty="0">
                          <a:solidFill>
                            <a:srgbClr val="000000"/>
                          </a:solidFill>
                          <a:latin typeface="Times New Roman"/>
                        </a:rPr>
                        <a:t> </a:t>
                      </a:r>
                    </a:p>
                  </a:txBody>
                  <a:tcPr marL="226933"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fontAlgn="t"/>
                      <a:r>
                        <a:rPr lang="uk-UA" sz="1200" b="0" i="0" u="none" strike="noStrike" dirty="0">
                          <a:solidFill>
                            <a:srgbClr val="000000"/>
                          </a:solidFill>
                          <a:latin typeface="Times New Roman"/>
                        </a:rPr>
                        <a:t>банку</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just" fontAlgn="t"/>
                      <a:endParaRPr lang="uk-UA" sz="700" b="0" i="0" u="none" strike="noStrike">
                        <a:solidFill>
                          <a:srgbClr val="000000"/>
                        </a:solidFill>
                        <a:latin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795">
                <a:tc vMerge="1">
                  <a:txBody>
                    <a:bodyPr/>
                    <a:lstStyle/>
                    <a:p>
                      <a:endParaRPr lang="uk-UA"/>
                    </a:p>
                  </a:txBody>
                  <a:tcPr/>
                </a:tc>
                <a:tc>
                  <a:txBody>
                    <a:bodyPr/>
                    <a:lstStyle/>
                    <a:p>
                      <a:pPr algn="l" fontAlgn="t"/>
                      <a:r>
                        <a:rPr lang="uk-UA" sz="1200" b="0" i="0" u="none" strike="noStrike" dirty="0">
                          <a:solidFill>
                            <a:srgbClr val="000000"/>
                          </a:solidFill>
                          <a:latin typeface="Times New Roman"/>
                        </a:rPr>
                        <a:t> </a:t>
                      </a:r>
                    </a:p>
                  </a:txBody>
                  <a:tcPr marL="226933"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fontAlgn="t"/>
                      <a:r>
                        <a:rPr lang="uk-UA" sz="1200" b="0" i="0" u="none" strike="noStrike" dirty="0">
                          <a:solidFill>
                            <a:srgbClr val="000000"/>
                          </a:solidFill>
                          <a:latin typeface="Times New Roman"/>
                        </a:rPr>
                        <a:t>фінансової установи (крім страховика)</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just" fontAlgn="t"/>
                      <a:endParaRPr lang="uk-UA" sz="700" b="0" i="0" u="none" strike="noStrike">
                        <a:solidFill>
                          <a:srgbClr val="000000"/>
                        </a:solidFill>
                        <a:latin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795">
                <a:tc vMerge="1">
                  <a:txBody>
                    <a:bodyPr/>
                    <a:lstStyle/>
                    <a:p>
                      <a:endParaRPr lang="uk-UA"/>
                    </a:p>
                  </a:txBody>
                  <a:tcPr/>
                </a:tc>
                <a:tc>
                  <a:txBody>
                    <a:bodyPr/>
                    <a:lstStyle/>
                    <a:p>
                      <a:pPr algn="l" fontAlgn="t"/>
                      <a:r>
                        <a:rPr lang="uk-UA" sz="1200" b="0" i="0" u="none" strike="noStrike" dirty="0">
                          <a:solidFill>
                            <a:srgbClr val="000000"/>
                          </a:solidFill>
                          <a:latin typeface="Times New Roman"/>
                        </a:rPr>
                        <a:t> </a:t>
                      </a:r>
                    </a:p>
                  </a:txBody>
                  <a:tcPr marL="226933"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fontAlgn="t"/>
                      <a:r>
                        <a:rPr lang="uk-UA" sz="1200" b="0" i="0" u="none" strike="noStrike" dirty="0">
                          <a:solidFill>
                            <a:srgbClr val="000000"/>
                          </a:solidFill>
                          <a:latin typeface="Times New Roman"/>
                        </a:rPr>
                        <a:t>страховика</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just" fontAlgn="t"/>
                      <a:endParaRPr lang="uk-UA" sz="700" b="0" i="0" u="none" strike="noStrike">
                        <a:solidFill>
                          <a:srgbClr val="000000"/>
                        </a:solidFill>
                        <a:latin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795">
                <a:tc vMerge="1">
                  <a:txBody>
                    <a:bodyPr/>
                    <a:lstStyle/>
                    <a:p>
                      <a:endParaRPr lang="uk-UA"/>
                    </a:p>
                  </a:txBody>
                  <a:tcPr/>
                </a:tc>
                <a:tc>
                  <a:txBody>
                    <a:bodyPr/>
                    <a:lstStyle/>
                    <a:p>
                      <a:pPr algn="l" fontAlgn="t"/>
                      <a:r>
                        <a:rPr lang="uk-UA" sz="1200" b="0" i="0" u="none" strike="noStrike" dirty="0">
                          <a:solidFill>
                            <a:srgbClr val="000000"/>
                          </a:solidFill>
                          <a:latin typeface="Times New Roman"/>
                        </a:rPr>
                        <a:t> </a:t>
                      </a:r>
                    </a:p>
                  </a:txBody>
                  <a:tcPr marL="226933"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fontAlgn="t"/>
                      <a:r>
                        <a:rPr lang="ru-RU" sz="1200" b="0" i="0" u="none" strike="noStrike" dirty="0">
                          <a:solidFill>
                            <a:srgbClr val="000000"/>
                          </a:solidFill>
                          <a:latin typeface="Times New Roman"/>
                        </a:rPr>
                        <a:t>суб’єкта, який здійснює випуск та проведення лотерей</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just" fontAlgn="t"/>
                      <a:endParaRPr lang="ru-RU" sz="700" b="0" i="0" u="none" strike="noStrike">
                        <a:solidFill>
                          <a:srgbClr val="000000"/>
                        </a:solidFill>
                        <a:latin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795">
                <a:tc vMerge="1">
                  <a:txBody>
                    <a:bodyPr/>
                    <a:lstStyle/>
                    <a:p>
                      <a:endParaRPr lang="uk-UA"/>
                    </a:p>
                  </a:txBody>
                  <a:tcPr/>
                </a:tc>
                <a:tc>
                  <a:txBody>
                    <a:bodyPr/>
                    <a:lstStyle/>
                    <a:p>
                      <a:pPr algn="l" fontAlgn="t"/>
                      <a:r>
                        <a:rPr lang="uk-UA" sz="1200" b="0" i="0" u="none" strike="noStrike" dirty="0">
                          <a:solidFill>
                            <a:srgbClr val="000000"/>
                          </a:solidFill>
                          <a:latin typeface="Times New Roman"/>
                        </a:rPr>
                        <a:t> </a:t>
                      </a:r>
                    </a:p>
                  </a:txBody>
                  <a:tcPr marL="226933"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fontAlgn="t"/>
                      <a:r>
                        <a:rPr lang="ru-RU" sz="1200" b="0" i="0" u="none" strike="noStrike" dirty="0">
                          <a:solidFill>
                            <a:srgbClr val="000000"/>
                          </a:solidFill>
                          <a:latin typeface="Times New Roman"/>
                        </a:rPr>
                        <a:t>суб’єкта, що здійснює організацію та проведення азартних ігор у залах гральних автоматів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just" fontAlgn="t"/>
                      <a:endParaRPr lang="ru-RU" sz="700" b="0" i="0" u="none" strike="noStrike">
                        <a:solidFill>
                          <a:srgbClr val="000000"/>
                        </a:solidFill>
                        <a:latin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9590">
                <a:tc vMerge="1">
                  <a:txBody>
                    <a:bodyPr/>
                    <a:lstStyle/>
                    <a:p>
                      <a:endParaRPr lang="uk-UA"/>
                    </a:p>
                  </a:txBody>
                  <a:tcPr/>
                </a:tc>
                <a:tc>
                  <a:txBody>
                    <a:bodyPr/>
                    <a:lstStyle/>
                    <a:p>
                      <a:pPr algn="l" fontAlgn="t"/>
                      <a:r>
                        <a:rPr lang="uk-UA" sz="1200" b="0" i="0" u="none" strike="noStrike" dirty="0">
                          <a:solidFill>
                            <a:srgbClr val="000000"/>
                          </a:solidFill>
                          <a:latin typeface="Times New Roman"/>
                        </a:rPr>
                        <a:t> </a:t>
                      </a:r>
                    </a:p>
                  </a:txBody>
                  <a:tcPr marL="226933"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fontAlgn="t"/>
                      <a:r>
                        <a:rPr lang="uk-UA" sz="1200" b="0" i="0" u="none" strike="noStrike" dirty="0">
                          <a:solidFill>
                            <a:srgbClr val="000000"/>
                          </a:solidFill>
                          <a:latin typeface="Times New Roman"/>
                        </a:rPr>
                        <a:t>суб’єкта, що здійснює діяльність у сфері організації та проведення азартних ігор, крім організації та проведення азартних ігор у залах гральних автоматів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fontAlgn="t"/>
                      <a:endParaRPr lang="uk-UA" sz="700" b="0" i="0" u="none" strike="noStrike">
                        <a:solidFill>
                          <a:srgbClr val="000000"/>
                        </a:solidFill>
                        <a:latin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795">
                <a:tc vMerge="1">
                  <a:txBody>
                    <a:bodyPr/>
                    <a:lstStyle/>
                    <a:p>
                      <a:endParaRPr lang="uk-UA"/>
                    </a:p>
                  </a:txBody>
                  <a:tcPr/>
                </a:tc>
                <a:tc>
                  <a:txBody>
                    <a:bodyPr/>
                    <a:lstStyle/>
                    <a:p>
                      <a:pPr algn="l" fontAlgn="t"/>
                      <a:r>
                        <a:rPr lang="uk-UA" sz="1200" b="0" i="0" u="none" strike="noStrike" dirty="0">
                          <a:solidFill>
                            <a:srgbClr val="000000"/>
                          </a:solidFill>
                          <a:latin typeface="Times New Roman"/>
                        </a:rPr>
                        <a:t> </a:t>
                      </a:r>
                    </a:p>
                  </a:txBody>
                  <a:tcPr marL="226933"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fontAlgn="t"/>
                      <a:r>
                        <a:rPr lang="uk-UA" sz="1200" b="0" i="0" u="none" strike="noStrike" dirty="0">
                          <a:solidFill>
                            <a:srgbClr val="000000"/>
                          </a:solidFill>
                          <a:latin typeface="Times New Roman"/>
                        </a:rPr>
                        <a:t>постійного представництва нерезидента</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fontAlgn="t"/>
                      <a:endParaRPr lang="uk-UA" sz="700" b="0" i="0" u="none" strike="noStrike">
                        <a:solidFill>
                          <a:srgbClr val="000000"/>
                        </a:solidFill>
                        <a:latin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64">
                <a:tc vMerge="1">
                  <a:txBody>
                    <a:bodyPr/>
                    <a:lstStyle/>
                    <a:p>
                      <a:endParaRPr lang="uk-UA"/>
                    </a:p>
                  </a:txBody>
                  <a:tcPr/>
                </a:tc>
                <a:tc>
                  <a:txBody>
                    <a:bodyPr/>
                    <a:lstStyle/>
                    <a:p>
                      <a:pPr algn="l" fontAlgn="t"/>
                      <a:r>
                        <a:rPr lang="uk-UA" sz="1200" b="0" i="0" u="none" strike="noStrike" dirty="0">
                          <a:solidFill>
                            <a:srgbClr val="000000"/>
                          </a:solidFill>
                          <a:latin typeface="Times New Roman"/>
                        </a:rPr>
                        <a:t> </a:t>
                      </a:r>
                    </a:p>
                  </a:txBody>
                  <a:tcPr marL="226933"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fontAlgn="t"/>
                      <a:r>
                        <a:rPr lang="uk-UA" sz="1200" b="0" i="0" u="none" strike="noStrike" dirty="0">
                          <a:solidFill>
                            <a:srgbClr val="000000"/>
                          </a:solidFill>
                          <a:latin typeface="Times New Roman"/>
                        </a:rPr>
                        <a:t>підприємства (організації) громадської організації осіб з інвалідністю, яке отримало дозвіл на користування пільгою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fontAlgn="t"/>
                      <a:endParaRPr lang="uk-UA" sz="700" b="0" i="0" u="none" strike="noStrike" dirty="0">
                        <a:solidFill>
                          <a:srgbClr val="000000"/>
                        </a:solidFill>
                        <a:latin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64">
                <a:tc vMerge="1">
                  <a:txBody>
                    <a:bodyPr/>
                    <a:lstStyle/>
                    <a:p>
                      <a:endParaRPr lang="uk-UA"/>
                    </a:p>
                  </a:txBody>
                  <a:tcPr/>
                </a:tc>
                <a:tc>
                  <a:txBody>
                    <a:bodyPr/>
                    <a:lstStyle/>
                    <a:p>
                      <a:pPr algn="l" fontAlgn="t"/>
                      <a:r>
                        <a:rPr lang="uk-UA" sz="1200" b="0" i="0" u="none" strike="noStrike" dirty="0">
                          <a:solidFill>
                            <a:srgbClr val="000000"/>
                          </a:solidFill>
                          <a:latin typeface="Times New Roman"/>
                        </a:rPr>
                        <a:t> </a:t>
                      </a:r>
                    </a:p>
                  </a:txBody>
                  <a:tcPr marL="226933"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fontAlgn="t"/>
                      <a:r>
                        <a:rPr lang="ru-RU" sz="1200" b="0" i="0" u="none" strike="noStrike" dirty="0">
                          <a:solidFill>
                            <a:srgbClr val="000000"/>
                          </a:solidFill>
                          <a:latin typeface="Times New Roman"/>
                        </a:rPr>
                        <a:t>платника податку, що подає декларацію за останній податковий (звітний) рік у періоді, на який припадає дата його ліквідації</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fontAlgn="t"/>
                      <a:endParaRPr lang="ru-RU" sz="700" b="0" i="0" u="none" strike="noStrike">
                        <a:solidFill>
                          <a:srgbClr val="000000"/>
                        </a:solidFill>
                        <a:latin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1041">
                <a:tc vMerge="1">
                  <a:txBody>
                    <a:bodyPr/>
                    <a:lstStyle/>
                    <a:p>
                      <a:endParaRPr lang="uk-UA"/>
                    </a:p>
                  </a:txBody>
                  <a:tcPr/>
                </a:tc>
                <a:tc>
                  <a:txBody>
                    <a:bodyPr/>
                    <a:lstStyle/>
                    <a:p>
                      <a:pPr algn="l" fontAlgn="t"/>
                      <a:r>
                        <a:rPr lang="uk-UA" sz="1200" b="0" i="0" u="none" strike="noStrike" dirty="0">
                          <a:solidFill>
                            <a:srgbClr val="000000"/>
                          </a:solidFill>
                          <a:latin typeface="Times New Roman"/>
                        </a:rPr>
                        <a:t> </a:t>
                      </a:r>
                    </a:p>
                  </a:txBody>
                  <a:tcPr marL="226933"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fontAlgn="t"/>
                      <a:r>
                        <a:rPr lang="ru-RU" sz="1200" b="0" i="0" u="none" strike="noStrike" dirty="0">
                          <a:solidFill>
                            <a:srgbClr val="000000"/>
                          </a:solidFill>
                          <a:latin typeface="Times New Roman"/>
                        </a:rPr>
                        <a:t>суб’єкта господарювання – юридичної особи, яка обрала спрощену систему оподаткування</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just" fontAlgn="t"/>
                      <a:endParaRPr lang="ru-RU" sz="700" b="0" i="0" u="none" strike="noStrike">
                        <a:solidFill>
                          <a:srgbClr val="000000"/>
                        </a:solidFill>
                        <a:latin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9590">
                <a:tc vMerge="1">
                  <a:txBody>
                    <a:bodyPr/>
                    <a:lstStyle/>
                    <a:p>
                      <a:endParaRPr lang="uk-UA"/>
                    </a:p>
                  </a:txBody>
                  <a:tcPr/>
                </a:tc>
                <a:tc>
                  <a:txBody>
                    <a:bodyPr/>
                    <a:lstStyle/>
                    <a:p>
                      <a:pPr algn="l" fontAlgn="t"/>
                      <a:r>
                        <a:rPr lang="uk-UA" sz="1200" b="0" i="0" u="none" strike="noStrike" dirty="0">
                          <a:solidFill>
                            <a:srgbClr val="000000"/>
                          </a:solidFill>
                          <a:latin typeface="Times New Roman"/>
                        </a:rPr>
                        <a:t> </a:t>
                      </a:r>
                    </a:p>
                  </a:txBody>
                  <a:tcPr marL="226933"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fontAlgn="t"/>
                      <a:r>
                        <a:rPr lang="ru-RU" sz="1200" b="0" i="0" u="none" strike="noStrike" dirty="0">
                          <a:solidFill>
                            <a:srgbClr val="000000"/>
                          </a:solidFill>
                          <a:latin typeface="Times New Roman"/>
                        </a:rPr>
                        <a:t>фізичної особи – підприємця, у тому числі такої, яка обрала спрощену систему оподаткування, або фізичної особи, яка провадить незалежну професійну діяльність</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just" fontAlgn="t"/>
                      <a:endParaRPr lang="ru-RU" sz="700" b="0" i="0" u="none" strike="noStrike">
                        <a:solidFill>
                          <a:srgbClr val="000000"/>
                        </a:solidFill>
                        <a:latin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795">
                <a:tc vMerge="1">
                  <a:txBody>
                    <a:bodyPr/>
                    <a:lstStyle/>
                    <a:p>
                      <a:endParaRPr lang="uk-UA"/>
                    </a:p>
                  </a:txBody>
                  <a:tcPr/>
                </a:tc>
                <a:tc>
                  <a:txBody>
                    <a:bodyPr/>
                    <a:lstStyle/>
                    <a:p>
                      <a:pPr algn="l" fontAlgn="t"/>
                      <a:r>
                        <a:rPr lang="uk-UA" sz="1200" b="0" i="0" u="none" strike="noStrike" dirty="0">
                          <a:solidFill>
                            <a:srgbClr val="000000"/>
                          </a:solidFill>
                          <a:latin typeface="Times New Roman"/>
                        </a:rPr>
                        <a:t> </a:t>
                      </a:r>
                    </a:p>
                  </a:txBody>
                  <a:tcPr marL="226933"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fontAlgn="t"/>
                      <a:r>
                        <a:rPr lang="uk-UA" sz="1200" b="0" i="0" u="none" strike="noStrike" dirty="0">
                          <a:solidFill>
                            <a:srgbClr val="000000"/>
                          </a:solidFill>
                          <a:latin typeface="Times New Roman"/>
                        </a:rPr>
                        <a:t>іноземної компанії</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just" fontAlgn="t"/>
                      <a:endParaRPr lang="uk-UA" sz="700" b="0" i="0" u="none" strike="noStrike">
                        <a:solidFill>
                          <a:srgbClr val="000000"/>
                        </a:solidFill>
                        <a:latin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795">
                <a:tc vMerge="1">
                  <a:txBody>
                    <a:bodyPr/>
                    <a:lstStyle/>
                    <a:p>
                      <a:endParaRPr lang="uk-UA"/>
                    </a:p>
                  </a:txBody>
                  <a:tcPr/>
                </a:tc>
                <a:tc>
                  <a:txBody>
                    <a:bodyPr/>
                    <a:lstStyle/>
                    <a:p>
                      <a:pPr algn="l" fontAlgn="t"/>
                      <a:r>
                        <a:rPr lang="uk-UA" sz="1200" b="0" i="0" u="none" strike="noStrike" dirty="0">
                          <a:solidFill>
                            <a:srgbClr val="000000"/>
                          </a:solidFill>
                          <a:latin typeface="Times New Roman"/>
                        </a:rPr>
                        <a:t> </a:t>
                      </a:r>
                    </a:p>
                  </a:txBody>
                  <a:tcPr marL="226933"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fontAlgn="t"/>
                      <a:r>
                        <a:rPr lang="ru-RU" sz="1200" b="0" i="0" u="none" strike="noStrike" dirty="0">
                          <a:solidFill>
                            <a:srgbClr val="000000"/>
                          </a:solidFill>
                          <a:latin typeface="Times New Roman"/>
                        </a:rPr>
                        <a:t>інституту спільного інвестування у вигляді утворення без статусу  юридичної особи</a:t>
                      </a:r>
                      <a:r>
                        <a:rPr lang="ru-RU" sz="1200" b="0" i="0" u="none" strike="noStrike" baseline="30000" dirty="0">
                          <a:solidFill>
                            <a:srgbClr val="000000"/>
                          </a:solidFill>
                          <a:latin typeface="Times New Roman"/>
                        </a:rPr>
                        <a:t>3</a:t>
                      </a:r>
                      <a:endParaRPr lang="ru-RU" sz="1200" b="0" i="0" u="none" strike="noStrike" dirty="0">
                        <a:solidFill>
                          <a:srgbClr val="000000"/>
                        </a:solidFill>
                        <a:latin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just" fontAlgn="t"/>
                      <a:endParaRPr lang="ru-RU" sz="700" b="0" i="0" u="none" strike="noStrike">
                        <a:solidFill>
                          <a:srgbClr val="000000"/>
                        </a:solidFill>
                        <a:latin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795">
                <a:tc vMerge="1">
                  <a:txBody>
                    <a:bodyPr/>
                    <a:lstStyle/>
                    <a:p>
                      <a:endParaRPr lang="uk-UA"/>
                    </a:p>
                  </a:txBody>
                  <a:tcPr/>
                </a:tc>
                <a:tc>
                  <a:txBody>
                    <a:bodyPr/>
                    <a:lstStyle/>
                    <a:p>
                      <a:pPr algn="l" fontAlgn="t"/>
                      <a:r>
                        <a:rPr lang="uk-UA" sz="1200" b="0" i="0" u="none" strike="noStrike" dirty="0">
                          <a:solidFill>
                            <a:srgbClr val="000000"/>
                          </a:solidFill>
                          <a:latin typeface="Times New Roman"/>
                        </a:rPr>
                        <a:t> </a:t>
                      </a:r>
                    </a:p>
                  </a:txBody>
                  <a:tcPr marL="226933"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fontAlgn="t"/>
                      <a:r>
                        <a:rPr lang="uk-UA" sz="1200" b="0" i="0" u="none" strike="noStrike" dirty="0">
                          <a:solidFill>
                            <a:srgbClr val="000000"/>
                          </a:solidFill>
                          <a:latin typeface="Times New Roman"/>
                        </a:rPr>
                        <a:t>інвестора із значними інвестиціями</a:t>
                      </a:r>
                      <a:r>
                        <a:rPr lang="uk-UA" sz="1200" b="0" i="0" u="none" strike="noStrike" baseline="30000" dirty="0">
                          <a:solidFill>
                            <a:srgbClr val="000000"/>
                          </a:solidFill>
                          <a:latin typeface="Times New Roman"/>
                        </a:rPr>
                        <a:t>4</a:t>
                      </a:r>
                      <a:endParaRPr lang="uk-UA" sz="1200" b="0" i="0" u="none" strike="noStrike" dirty="0">
                        <a:solidFill>
                          <a:srgbClr val="000000"/>
                        </a:solidFill>
                        <a:latin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just" fontAlgn="t"/>
                      <a:endParaRPr lang="uk-UA" sz="700" b="0" i="0" u="none" strike="noStrike">
                        <a:solidFill>
                          <a:srgbClr val="000000"/>
                        </a:solidFill>
                        <a:latin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795">
                <a:tc vMerge="1">
                  <a:txBody>
                    <a:bodyPr/>
                    <a:lstStyle/>
                    <a:p>
                      <a:endParaRPr lang="uk-UA"/>
                    </a:p>
                  </a:txBody>
                  <a:tcPr/>
                </a:tc>
                <a:tc>
                  <a:txBody>
                    <a:bodyPr/>
                    <a:lstStyle/>
                    <a:p>
                      <a:pPr algn="l" fontAlgn="t"/>
                      <a:r>
                        <a:rPr lang="uk-UA" sz="1200" b="0" i="0" u="none" strike="noStrike" dirty="0">
                          <a:solidFill>
                            <a:srgbClr val="000000"/>
                          </a:solidFill>
                          <a:latin typeface="Times New Roman"/>
                        </a:rPr>
                        <a:t> </a:t>
                      </a:r>
                    </a:p>
                  </a:txBody>
                  <a:tcPr marL="226933"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fontAlgn="t"/>
                      <a:r>
                        <a:rPr lang="ru-RU" sz="1200" b="0" i="0" u="none" strike="noStrike" dirty="0">
                          <a:solidFill>
                            <a:srgbClr val="000000"/>
                          </a:solidFill>
                          <a:latin typeface="Times New Roman"/>
                        </a:rPr>
                        <a:t>платника податку, що визначає податок на прибуток у вигляді мінімального податкового зобов’язання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just" fontAlgn="t"/>
                      <a:endParaRPr lang="ru-RU" sz="700" b="0" i="0" u="none" strike="noStrike">
                        <a:solidFill>
                          <a:srgbClr val="000000"/>
                        </a:solidFill>
                        <a:latin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795">
                <a:tc vMerge="1">
                  <a:txBody>
                    <a:bodyPr/>
                    <a:lstStyle/>
                    <a:p>
                      <a:endParaRPr lang="uk-UA"/>
                    </a:p>
                  </a:txBody>
                  <a:tcPr/>
                </a:tc>
                <a:tc>
                  <a:txBody>
                    <a:bodyPr/>
                    <a:lstStyle/>
                    <a:p>
                      <a:pPr algn="l" fontAlgn="t"/>
                      <a:r>
                        <a:rPr lang="uk-UA" sz="1200" b="0" i="0" u="none" strike="noStrike" dirty="0">
                          <a:solidFill>
                            <a:srgbClr val="000000"/>
                          </a:solidFill>
                          <a:latin typeface="Times New Roman"/>
                        </a:rPr>
                        <a:t> </a:t>
                      </a:r>
                    </a:p>
                  </a:txBody>
                  <a:tcPr marL="226933"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fontAlgn="t"/>
                      <a:r>
                        <a:rPr lang="ru-RU" sz="1200" b="0" i="0" u="none" strike="noStrike" dirty="0">
                          <a:solidFill>
                            <a:srgbClr val="000000"/>
                          </a:solidFill>
                          <a:latin typeface="Times New Roman"/>
                        </a:rPr>
                        <a:t>резидента Дія Сіті – платника податку на особливих умовах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just" fontAlgn="t"/>
                      <a:endParaRPr lang="ru-RU" sz="700" b="0" i="0" u="none" strike="noStrike">
                        <a:solidFill>
                          <a:srgbClr val="000000"/>
                        </a:solidFill>
                        <a:latin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795">
                <a:tc vMerge="1">
                  <a:txBody>
                    <a:bodyPr/>
                    <a:lstStyle/>
                    <a:p>
                      <a:endParaRPr lang="uk-UA"/>
                    </a:p>
                  </a:txBody>
                  <a:tcPr/>
                </a:tc>
                <a:tc>
                  <a:txBody>
                    <a:bodyPr/>
                    <a:lstStyle/>
                    <a:p>
                      <a:pPr algn="l" fontAlgn="t"/>
                      <a:r>
                        <a:rPr lang="uk-UA" sz="1200" b="0" i="0" u="none" strike="noStrike" dirty="0">
                          <a:solidFill>
                            <a:srgbClr val="000000"/>
                          </a:solidFill>
                          <a:latin typeface="Times New Roman"/>
                        </a:rPr>
                        <a:t> </a:t>
                      </a:r>
                    </a:p>
                  </a:txBody>
                  <a:tcPr marL="226933"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fontAlgn="t"/>
                      <a:r>
                        <a:rPr lang="uk-UA" sz="1200" b="0" i="0" u="none" strike="noStrike" dirty="0">
                          <a:solidFill>
                            <a:srgbClr val="000000"/>
                          </a:solidFill>
                          <a:latin typeface="Times New Roman"/>
                        </a:rPr>
                        <a:t>учасника індустріального парку</a:t>
                      </a:r>
                      <a:r>
                        <a:rPr lang="uk-UA" sz="1200" b="0" i="0" u="none" strike="noStrike" baseline="30000" dirty="0">
                          <a:solidFill>
                            <a:srgbClr val="000000"/>
                          </a:solidFill>
                          <a:latin typeface="Times New Roman"/>
                        </a:rPr>
                        <a:t>4</a:t>
                      </a:r>
                      <a:endParaRPr lang="uk-UA" sz="1200" b="0" i="0" u="none" strike="noStrike" dirty="0">
                        <a:solidFill>
                          <a:srgbClr val="000000"/>
                        </a:solidFill>
                        <a:latin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just" fontAlgn="t"/>
                      <a:endParaRPr lang="uk-UA" sz="700" b="0" i="0" u="none" strike="noStrike">
                        <a:solidFill>
                          <a:srgbClr val="000000"/>
                        </a:solidFill>
                        <a:latin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795">
                <a:tc vMerge="1">
                  <a:txBody>
                    <a:bodyPr/>
                    <a:lstStyle/>
                    <a:p>
                      <a:endParaRPr lang="uk-UA"/>
                    </a:p>
                  </a:txBody>
                  <a:tcPr/>
                </a:tc>
                <a:tc>
                  <a:txBody>
                    <a:bodyPr/>
                    <a:lstStyle/>
                    <a:p>
                      <a:pPr algn="l" fontAlgn="t"/>
                      <a:r>
                        <a:rPr lang="uk-UA" sz="1200" b="0" i="0" u="none" strike="noStrike" dirty="0">
                          <a:solidFill>
                            <a:srgbClr val="000000"/>
                          </a:solidFill>
                          <a:latin typeface="Times New Roman"/>
                        </a:rPr>
                        <a:t> </a:t>
                      </a:r>
                    </a:p>
                  </a:txBody>
                  <a:tcPr marL="226933"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fontAlgn="t"/>
                      <a:r>
                        <a:rPr lang="ru-RU" sz="1200" b="0" i="0" u="none" strike="noStrike" dirty="0">
                          <a:solidFill>
                            <a:srgbClr val="000000"/>
                          </a:solidFill>
                          <a:latin typeface="Times New Roman"/>
                        </a:rPr>
                        <a:t>платника податку, який сплачує авансові внески за кожний  пункт обміну іноземної валюти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just" fontAlgn="t"/>
                      <a:endParaRPr lang="ru-RU" sz="700" b="0" i="0" u="none" strike="noStrike">
                        <a:solidFill>
                          <a:srgbClr val="000000"/>
                        </a:solidFill>
                        <a:latin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6394">
                <a:tc vMerge="1">
                  <a:txBody>
                    <a:bodyPr/>
                    <a:lstStyle/>
                    <a:p>
                      <a:endParaRPr lang="uk-UA"/>
                    </a:p>
                  </a:txBody>
                  <a:tcPr/>
                </a:tc>
                <a:tc>
                  <a:txBody>
                    <a:bodyPr/>
                    <a:lstStyle/>
                    <a:p>
                      <a:pPr algn="l" fontAlgn="t"/>
                      <a:r>
                        <a:rPr lang="uk-UA" sz="1600" b="0" i="0" u="none" strike="noStrike" dirty="0">
                          <a:solidFill>
                            <a:srgbClr val="000000"/>
                          </a:solidFill>
                          <a:latin typeface="Times New Roman"/>
                        </a:rPr>
                        <a:t> </a:t>
                      </a:r>
                    </a:p>
                  </a:txBody>
                  <a:tcPr marL="226933"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fontAlgn="t"/>
                      <a:r>
                        <a:rPr lang="ru-RU" sz="1200" b="0" i="0" u="none" strike="noStrike" dirty="0">
                          <a:solidFill>
                            <a:srgbClr val="000000"/>
                          </a:solidFill>
                          <a:latin typeface="Times New Roman"/>
                        </a:rPr>
                        <a:t>платника податку, який сплачує авансові внески за кожне місце роздрібної торгівлі пальним</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just" fontAlgn="t"/>
                      <a:endParaRPr lang="ru-RU" sz="700" b="0" i="0" u="none" strike="noStrike">
                        <a:solidFill>
                          <a:srgbClr val="000000"/>
                        </a:solidFill>
                        <a:latin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2620">
                <a:tc vMerge="1">
                  <a:txBody>
                    <a:bodyPr/>
                    <a:lstStyle/>
                    <a:p>
                      <a:endParaRPr lang="uk-UA"/>
                    </a:p>
                  </a:txBody>
                  <a:tcPr/>
                </a:tc>
                <a:tc>
                  <a:txBody>
                    <a:bodyPr/>
                    <a:lstStyle/>
                    <a:p>
                      <a:pPr algn="l" fontAlgn="t"/>
                      <a:r>
                        <a:rPr lang="uk-UA" sz="1600" b="0" i="0" u="none" strike="noStrike" dirty="0">
                          <a:solidFill>
                            <a:srgbClr val="000000"/>
                          </a:solidFill>
                          <a:latin typeface="Times New Roman"/>
                        </a:rPr>
                        <a:t> </a:t>
                      </a:r>
                    </a:p>
                  </a:txBody>
                  <a:tcPr marL="226933"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fontAlgn="t"/>
                      <a:r>
                        <a:rPr lang="uk-UA" sz="1200" b="0" i="0" u="none" strike="noStrike" dirty="0">
                          <a:solidFill>
                            <a:srgbClr val="000000"/>
                          </a:solidFill>
                          <a:latin typeface="Times New Roman"/>
                        </a:rPr>
                        <a:t>платника податку, який подає уточнюючий розрахунок відповідно до пункту 50.1</a:t>
                      </a:r>
                      <a:r>
                        <a:rPr lang="uk-UA" sz="1200" b="0" i="0" u="none" strike="noStrike" baseline="30000" dirty="0">
                          <a:solidFill>
                            <a:srgbClr val="000000"/>
                          </a:solidFill>
                          <a:latin typeface="Times New Roman"/>
                        </a:rPr>
                        <a:t>1</a:t>
                      </a:r>
                      <a:r>
                        <a:rPr lang="uk-UA" sz="1200" b="0" i="0" u="none" strike="noStrike" dirty="0">
                          <a:solidFill>
                            <a:srgbClr val="000000"/>
                          </a:solidFill>
                          <a:latin typeface="Times New Roman"/>
                        </a:rPr>
                        <a:t> статті 50 глави 2 розділу ІІ Податкового кодексу України, у зв’язку з отриманням від контролюючого  органу інформації про виявлені обставини (факти), що можуть свідчити про здійснення операцій з метою надання неправомірної вигоди службовій особі іноземної держави</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just" fontAlgn="t"/>
                      <a:endParaRPr lang="uk-UA" sz="700" b="0" i="0" u="none" strike="noStrike" dirty="0">
                        <a:solidFill>
                          <a:srgbClr val="000000"/>
                        </a:solidFill>
                        <a:latin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Oval 1"/>
          <p:cNvSpPr>
            <a:spLocks noChangeArrowheads="1"/>
          </p:cNvSpPr>
          <p:nvPr/>
        </p:nvSpPr>
        <p:spPr bwMode="auto">
          <a:xfrm flipV="1">
            <a:off x="2656115" y="1236617"/>
            <a:ext cx="2020388" cy="252549"/>
          </a:xfrm>
          <a:prstGeom prst="ellipse">
            <a:avLst/>
          </a:prstGeom>
          <a:solidFill>
            <a:srgbClr val="FFFFFF"/>
          </a:solidFill>
          <a:ln w="19050">
            <a:solidFill>
              <a:srgbClr val="FF0000"/>
            </a:solidFill>
            <a:round/>
            <a:headEnd/>
            <a:tailEnd/>
          </a:ln>
        </p:spPr>
        <p:txBody>
          <a:bodyPr wrap="square" lIns="91440" tIns="45720" rIns="91440" bIns="4572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r>
              <a:rPr lang="uk-UA" sz="1200" b="0" i="0" u="none" strike="noStrike" baseline="0" dirty="0">
                <a:solidFill>
                  <a:srgbClr val="000000"/>
                </a:solidFill>
                <a:latin typeface="Times New Roman"/>
                <a:cs typeface="Times New Roman"/>
              </a:rPr>
              <a:t>Особливі відмітки</a:t>
            </a:r>
          </a:p>
        </p:txBody>
      </p:sp>
      <p:sp>
        <p:nvSpPr>
          <p:cNvPr id="16386" name="AutoShape 2"/>
          <p:cNvSpPr>
            <a:spLocks noChangeArrowheads="1"/>
          </p:cNvSpPr>
          <p:nvPr/>
        </p:nvSpPr>
        <p:spPr bwMode="auto">
          <a:xfrm>
            <a:off x="1245326" y="1506585"/>
            <a:ext cx="653143" cy="4955176"/>
          </a:xfrm>
          <a:prstGeom prst="wedgeRectCallout">
            <a:avLst>
              <a:gd name="adj1" fmla="val 155912"/>
              <a:gd name="adj2" fmla="val 1238"/>
            </a:avLst>
          </a:prstGeom>
          <a:solidFill>
            <a:srgbClr val="FFFFFF"/>
          </a:solidFill>
          <a:ln w="19050">
            <a:solidFill>
              <a:srgbClr val="FF0000"/>
            </a:solidFill>
            <a:miter lim="800000"/>
            <a:headEnd/>
            <a:tailEnd/>
          </a:ln>
        </p:spPr>
        <p:txBody>
          <a:bodyPr vert="vert270"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uk-UA" sz="2000" b="0" i="0" u="none" strike="noStrike" cap="none" normalizeH="0" baseline="0" dirty="0" smtClean="0">
                <a:ln>
                  <a:noFill/>
                </a:ln>
                <a:solidFill>
                  <a:schemeClr val="tx1"/>
                </a:solidFill>
                <a:effectLst/>
                <a:latin typeface="Calibri" pitchFamily="34" charset="0"/>
                <a:cs typeface="Arial" pitchFamily="34" charset="0"/>
              </a:rPr>
              <a:t>Поставить відмітку</a:t>
            </a: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Прямоугольник 7"/>
          <p:cNvSpPr/>
          <p:nvPr/>
        </p:nvSpPr>
        <p:spPr>
          <a:xfrm>
            <a:off x="4345662" y="235390"/>
            <a:ext cx="7846337" cy="52510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b="1" dirty="0" smtClean="0">
                <a:solidFill>
                  <a:schemeClr val="tx1"/>
                </a:solidFill>
                <a:latin typeface="Times New Roman" pitchFamily="18" charset="0"/>
                <a:cs typeface="Times New Roman" pitchFamily="18" charset="0"/>
              </a:rPr>
              <a:t>Форма Податкової декларації з податку на прибуток підприємств затверджена наказом Міністерства фінансів України від 20.10.2018 № 897.</a:t>
            </a:r>
            <a:endParaRPr lang="ru-RU" b="1" dirty="0">
              <a:solidFill>
                <a:schemeClr val="tx1"/>
              </a:solidFill>
              <a:latin typeface="Times New Roman" pitchFamily="18" charset="0"/>
              <a:cs typeface="Times New Roman" pitchFamily="18" charset="0"/>
            </a:endParaRPr>
          </a:p>
        </p:txBody>
      </p:sp>
      <p:pic>
        <p:nvPicPr>
          <p:cNvPr id="10" name="Рисунок 9">
            <a:extLst>
              <a:ext uri="{FF2B5EF4-FFF2-40B4-BE49-F238E27FC236}">
                <a16:creationId xmlns="" xmlns:a16="http://schemas.microsoft.com/office/drawing/2014/main" xmlns:lc="http://schemas.openxmlformats.org/drawingml/2006/lockedCanvas" id="{104572C2-6766-47C8-810B-3EE1641891DC}"/>
              </a:ext>
            </a:extLst>
          </p:cNvPr>
          <p:cNvPicPr>
            <a:picLocks noChangeAspect="1"/>
          </p:cNvPicPr>
          <p:nvPr/>
        </p:nvPicPr>
        <p:blipFill>
          <a:blip r:embed="rId2"/>
          <a:srcRect/>
          <a:stretch>
            <a:fillRect/>
          </a:stretch>
        </p:blipFill>
        <p:spPr bwMode="auto">
          <a:xfrm>
            <a:off x="251520" y="188640"/>
            <a:ext cx="4233394" cy="5785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одержимое 5"/>
          <p:cNvSpPr>
            <a:spLocks noGrp="1"/>
          </p:cNvSpPr>
          <p:nvPr>
            <p:ph idx="1"/>
          </p:nvPr>
        </p:nvSpPr>
        <p:spPr>
          <a:xfrm>
            <a:off x="838200" y="1088571"/>
            <a:ext cx="10515600" cy="5088392"/>
          </a:xfrm>
        </p:spPr>
        <p:txBody>
          <a:bodyPr>
            <a:normAutofit fontScale="77500" lnSpcReduction="20000"/>
          </a:bodyPr>
          <a:lstStyle/>
          <a:p>
            <a:pPr marL="0" indent="0" algn="ctr">
              <a:lnSpc>
                <a:spcPct val="120000"/>
              </a:lnSpc>
              <a:spcBef>
                <a:spcPts val="0"/>
              </a:spcBef>
              <a:buNone/>
            </a:pPr>
            <a:r>
              <a:rPr lang="uk-UA" b="1" dirty="0" smtClean="0"/>
              <a:t>Як подати уточнену фінансову звітність в електронній формі</a:t>
            </a:r>
            <a:endParaRPr lang="uk-UA" dirty="0" smtClean="0"/>
          </a:p>
          <a:p>
            <a:pPr marL="0" indent="0" algn="just">
              <a:lnSpc>
                <a:spcPct val="120000"/>
              </a:lnSpc>
              <a:spcBef>
                <a:spcPts val="0"/>
              </a:spcBef>
              <a:buNone/>
            </a:pPr>
            <a:r>
              <a:rPr lang="uk-UA" dirty="0" smtClean="0"/>
              <a:t>Під час створення електронного документа уточненої фінансової звітності за минулий звітний період потрібно вибрати : звітний період, за який подається така фінансова звітність. </a:t>
            </a:r>
          </a:p>
          <a:p>
            <a:pPr marL="0" indent="0" algn="just">
              <a:lnSpc>
                <a:spcPct val="120000"/>
              </a:lnSpc>
              <a:spcBef>
                <a:spcPts val="0"/>
              </a:spcBef>
              <a:buNone/>
            </a:pPr>
            <a:r>
              <a:rPr lang="uk-UA" dirty="0" smtClean="0"/>
              <a:t>При цьому уточнена фінансова звітність подається за формою, яка діяла у звітному періоді, за який звітує платник. Тобто, якщо за період, який минув з дати виникнення помилки до дати її виправлення, форма фінансової звітності змінилася, уточнена фінансова звітність подається за </a:t>
            </a:r>
            <a:r>
              <a:rPr lang="uk-UA" b="1" u="sng" dirty="0" smtClean="0"/>
              <a:t>«старою» формою; стан документа «звітний»; електронний ідентифікатор форми (S або J). </a:t>
            </a:r>
          </a:p>
          <a:p>
            <a:pPr marL="0" indent="0" algn="just">
              <a:lnSpc>
                <a:spcPct val="120000"/>
              </a:lnSpc>
              <a:spcBef>
                <a:spcPts val="0"/>
              </a:spcBef>
              <a:buNone/>
            </a:pPr>
            <a:r>
              <a:rPr lang="uk-UA" b="1" u="sng" dirty="0" smtClean="0"/>
              <a:t>Платник обирає той самий ідентифікатор, що й під час подання звітності у виправленому періоді.</a:t>
            </a:r>
            <a:r>
              <a:rPr lang="uk-UA" dirty="0" smtClean="0"/>
              <a:t> Наприклад, якщо фінансова звітність за 2023 рік подавалася в електронній формі з ідентифікатором «S», то уточнена фінансова звітність за цей період подається з тим самим ідентифікатором і станом документа «звітний». </a:t>
            </a:r>
          </a:p>
          <a:p>
            <a:endParaRPr lang="uk-UA" dirty="0"/>
          </a:p>
        </p:txBody>
      </p:sp>
      <p:pic>
        <p:nvPicPr>
          <p:cNvPr id="5" name="Рисунок 4">
            <a:extLst>
              <a:ext uri="{FF2B5EF4-FFF2-40B4-BE49-F238E27FC236}">
                <a16:creationId xmlns="" xmlns:a16="http://schemas.microsoft.com/office/drawing/2014/main" xmlns:lc="http://schemas.openxmlformats.org/drawingml/2006/lockedCanvas" id="{104572C2-6766-47C8-810B-3EE1641891DC}"/>
              </a:ext>
            </a:extLst>
          </p:cNvPr>
          <p:cNvPicPr>
            <a:picLocks noChangeAspect="1"/>
          </p:cNvPicPr>
          <p:nvPr/>
        </p:nvPicPr>
        <p:blipFill>
          <a:blip r:embed="rId2"/>
          <a:srcRect/>
          <a:stretch>
            <a:fillRect/>
          </a:stretch>
        </p:blipFill>
        <p:spPr bwMode="auto">
          <a:xfrm>
            <a:off x="251520" y="188640"/>
            <a:ext cx="4233394" cy="578563"/>
          </a:xfrm>
          <a:prstGeom prst="rect">
            <a:avLst/>
          </a:prstGeom>
          <a:noFill/>
          <a:ln w="9525">
            <a:noFill/>
            <a:miter lim="800000"/>
            <a:headEnd/>
            <a:tailEnd/>
          </a:ln>
        </p:spPr>
      </p:pic>
    </p:spTree>
    <p:extLst>
      <p:ext uri="{BB962C8B-B14F-4D97-AF65-F5344CB8AC3E}">
        <p14:creationId xmlns:p14="http://schemas.microsoft.com/office/powerpoint/2010/main" val="266890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одержимое 5"/>
          <p:cNvSpPr>
            <a:spLocks noGrp="1"/>
          </p:cNvSpPr>
          <p:nvPr>
            <p:ph idx="1"/>
          </p:nvPr>
        </p:nvSpPr>
        <p:spPr>
          <a:xfrm>
            <a:off x="838200" y="1088571"/>
            <a:ext cx="10515600" cy="5088392"/>
          </a:xfrm>
        </p:spPr>
        <p:txBody>
          <a:bodyPr>
            <a:normAutofit fontScale="62500" lnSpcReduction="20000"/>
          </a:bodyPr>
          <a:lstStyle/>
          <a:p>
            <a:pPr marL="0" indent="0">
              <a:lnSpc>
                <a:spcPct val="120000"/>
              </a:lnSpc>
              <a:spcBef>
                <a:spcPts val="0"/>
              </a:spcBef>
              <a:buNone/>
            </a:pPr>
            <a:r>
              <a:rPr lang="uk-UA" b="1" dirty="0" smtClean="0"/>
              <a:t>У яких випадках помилки виправляють саме за допомогою уточнюючого розрахунку</a:t>
            </a:r>
            <a:endParaRPr lang="uk-UA" dirty="0" smtClean="0"/>
          </a:p>
          <a:p>
            <a:pPr marL="0" indent="0">
              <a:lnSpc>
                <a:spcPct val="120000"/>
              </a:lnSpc>
              <a:spcBef>
                <a:spcPts val="0"/>
              </a:spcBef>
              <a:buNone/>
            </a:pPr>
            <a:endParaRPr lang="uk-UA" sz="1400" dirty="0" smtClean="0"/>
          </a:p>
          <a:p>
            <a:pPr marL="0" indent="0" algn="just">
              <a:lnSpc>
                <a:spcPct val="120000"/>
              </a:lnSpc>
              <a:spcBef>
                <a:spcPts val="0"/>
              </a:spcBef>
              <a:buNone/>
            </a:pPr>
            <a:r>
              <a:rPr lang="uk-UA" dirty="0" smtClean="0"/>
              <a:t>Положеннями Кодексу прямо передбачено випадки, коли платник повинен виправити помилки саме за допомогою уточнюючого розрахунку. А саме, у разі, якщо:</a:t>
            </a:r>
          </a:p>
          <a:p>
            <a:pPr marL="0" indent="0" algn="just">
              <a:lnSpc>
                <a:spcPct val="120000"/>
              </a:lnSpc>
              <a:spcBef>
                <a:spcPts val="0"/>
              </a:spcBef>
              <a:buNone/>
            </a:pPr>
            <a:endParaRPr lang="uk-UA" sz="1400" dirty="0" smtClean="0"/>
          </a:p>
          <a:p>
            <a:pPr marL="0" indent="0" algn="just">
              <a:lnSpc>
                <a:spcPct val="120000"/>
              </a:lnSpc>
              <a:spcBef>
                <a:spcPts val="0"/>
              </a:spcBef>
              <a:buNone/>
            </a:pPr>
            <a:r>
              <a:rPr lang="uk-UA" dirty="0" smtClean="0"/>
              <a:t>1. показники річної фінансової звітності, оприлюдненої разом з аудиторським звітом, змінилися порівняно з показниками </a:t>
            </a:r>
            <a:r>
              <a:rPr lang="uk-UA" dirty="0" err="1" smtClean="0"/>
              <a:t>фінзвітності</a:t>
            </a:r>
            <a:r>
              <a:rPr lang="uk-UA" dirty="0" smtClean="0"/>
              <a:t>, поданої раніше разом із річною декларацією, і такі зміни вплинули на показники такої декларації. Тоді платник повинен надати податковому органу уточнюючий розрахунок до річної декларації у строк, не пізніше 10 червня року, що настає за звітним </a:t>
            </a:r>
            <a:r>
              <a:rPr lang="uk-UA" u="sng" dirty="0" smtClean="0"/>
              <a:t>(</a:t>
            </a:r>
            <a:r>
              <a:rPr lang="uk-UA" u="sng" dirty="0" err="1" smtClean="0">
                <a:hlinkClick r:id="rId2"/>
              </a:rPr>
              <a:t>абз</a:t>
            </a:r>
            <a:r>
              <a:rPr lang="uk-UA" u="sng" dirty="0" smtClean="0">
                <a:hlinkClick r:id="rId2"/>
              </a:rPr>
              <a:t>. 3 п. 50.1 Кодекс</a:t>
            </a:r>
            <a:r>
              <a:rPr lang="uk-UA" u="sng" dirty="0" smtClean="0"/>
              <a:t>у);</a:t>
            </a:r>
            <a:endParaRPr lang="uk-UA" dirty="0" smtClean="0"/>
          </a:p>
          <a:p>
            <a:pPr marL="0" indent="0" algn="just">
              <a:lnSpc>
                <a:spcPct val="120000"/>
              </a:lnSpc>
              <a:spcBef>
                <a:spcPts val="0"/>
              </a:spcBef>
              <a:buNone/>
            </a:pPr>
            <a:endParaRPr lang="uk-UA" sz="1400" dirty="0" smtClean="0"/>
          </a:p>
          <a:p>
            <a:pPr marL="0" indent="0" algn="just">
              <a:lnSpc>
                <a:spcPct val="120000"/>
              </a:lnSpc>
              <a:spcBef>
                <a:spcPts val="0"/>
              </a:spcBef>
              <a:buNone/>
            </a:pPr>
            <a:r>
              <a:rPr lang="uk-UA" dirty="0" smtClean="0"/>
              <a:t>2. контролюючий орган проведе електронну перевірку та встановить порушення податкового законодавства. Тоді платник повинен подати уточнюючий розрахунок протягом 20 робочих днів після дати складання довідки про проведення такої електронної перевірки. В іншому випадку на такого платника чекає позапланова перевірка за відповідний період (</a:t>
            </a:r>
            <a:r>
              <a:rPr lang="uk-UA" u="sng" dirty="0" smtClean="0">
                <a:hlinkClick r:id="rId2"/>
              </a:rPr>
              <a:t>п. 50.3 Кодексу</a:t>
            </a:r>
            <a:r>
              <a:rPr lang="uk-UA" dirty="0" smtClean="0"/>
              <a:t>).</a:t>
            </a:r>
          </a:p>
          <a:p>
            <a:pPr marL="0" indent="0" algn="just">
              <a:lnSpc>
                <a:spcPct val="120000"/>
              </a:lnSpc>
              <a:spcBef>
                <a:spcPts val="0"/>
              </a:spcBef>
              <a:buNone/>
            </a:pPr>
            <a:endParaRPr lang="uk-UA" dirty="0" smtClean="0"/>
          </a:p>
          <a:p>
            <a:pPr marL="0" indent="0" algn="just">
              <a:lnSpc>
                <a:spcPct val="120000"/>
              </a:lnSpc>
              <a:spcBef>
                <a:spcPts val="0"/>
              </a:spcBef>
              <a:buNone/>
            </a:pPr>
            <a:r>
              <a:rPr lang="uk-UA" sz="3200" b="1" dirty="0" smtClean="0">
                <a:solidFill>
                  <a:srgbClr val="002060"/>
                </a:solidFill>
              </a:rPr>
              <a:t>У всіх інших випадках платник має право вибирати, яким саме способом він буде виправляти помилки.</a:t>
            </a:r>
          </a:p>
          <a:p>
            <a:endParaRPr lang="uk-UA" dirty="0"/>
          </a:p>
        </p:txBody>
      </p:sp>
      <p:pic>
        <p:nvPicPr>
          <p:cNvPr id="5" name="Рисунок 4">
            <a:extLst>
              <a:ext uri="{FF2B5EF4-FFF2-40B4-BE49-F238E27FC236}">
                <a16:creationId xmlns="" xmlns:a16="http://schemas.microsoft.com/office/drawing/2014/main" xmlns:lc="http://schemas.openxmlformats.org/drawingml/2006/lockedCanvas" id="{104572C2-6766-47C8-810B-3EE1641891DC}"/>
              </a:ext>
            </a:extLst>
          </p:cNvPr>
          <p:cNvPicPr>
            <a:picLocks noChangeAspect="1"/>
          </p:cNvPicPr>
          <p:nvPr/>
        </p:nvPicPr>
        <p:blipFill>
          <a:blip r:embed="rId3"/>
          <a:srcRect/>
          <a:stretch>
            <a:fillRect/>
          </a:stretch>
        </p:blipFill>
        <p:spPr bwMode="auto">
          <a:xfrm>
            <a:off x="251520" y="188640"/>
            <a:ext cx="4233394" cy="578563"/>
          </a:xfrm>
          <a:prstGeom prst="rect">
            <a:avLst/>
          </a:prstGeom>
          <a:noFill/>
          <a:ln w="9525">
            <a:noFill/>
            <a:miter lim="800000"/>
            <a:headEnd/>
            <a:tailEnd/>
          </a:ln>
        </p:spPr>
      </p:pic>
    </p:spTree>
    <p:extLst>
      <p:ext uri="{BB962C8B-B14F-4D97-AF65-F5344CB8AC3E}">
        <p14:creationId xmlns:p14="http://schemas.microsoft.com/office/powerpoint/2010/main" val="266890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одержимое 5"/>
          <p:cNvSpPr>
            <a:spLocks noGrp="1"/>
          </p:cNvSpPr>
          <p:nvPr>
            <p:ph idx="1"/>
          </p:nvPr>
        </p:nvSpPr>
        <p:spPr>
          <a:xfrm>
            <a:off x="838200" y="1088571"/>
            <a:ext cx="10515600" cy="5088392"/>
          </a:xfrm>
        </p:spPr>
        <p:txBody>
          <a:bodyPr>
            <a:noAutofit/>
          </a:bodyPr>
          <a:lstStyle/>
          <a:p>
            <a:pPr marL="0" indent="0" algn="ctr">
              <a:lnSpc>
                <a:spcPct val="120000"/>
              </a:lnSpc>
              <a:spcBef>
                <a:spcPts val="0"/>
              </a:spcBef>
              <a:buNone/>
            </a:pPr>
            <a:r>
              <a:rPr lang="uk-UA" sz="1600" b="1" dirty="0" smtClean="0"/>
              <a:t>Особливості нарахування штрафів та пені при виправленні помилок</a:t>
            </a:r>
          </a:p>
          <a:p>
            <a:pPr marL="0" indent="0" algn="just">
              <a:lnSpc>
                <a:spcPct val="120000"/>
              </a:lnSpc>
              <a:spcBef>
                <a:spcPts val="0"/>
              </a:spcBef>
              <a:buNone/>
            </a:pPr>
            <a:r>
              <a:rPr lang="uk-UA" sz="1600" dirty="0" smtClean="0"/>
              <a:t>  </a:t>
            </a:r>
            <a:r>
              <a:rPr lang="uk-UA" sz="1600" dirty="0" err="1" smtClean="0"/>
              <a:t>Короновірусний</a:t>
            </a:r>
            <a:r>
              <a:rPr lang="uk-UA" sz="1600" dirty="0" smtClean="0"/>
              <a:t> карантин та воєнний стан внесли свої корективи до правил нарахування штрафів та пені при самостійному виправленні помилок.</a:t>
            </a:r>
          </a:p>
          <a:p>
            <a:pPr marL="0" indent="0" algn="just">
              <a:lnSpc>
                <a:spcPct val="120000"/>
              </a:lnSpc>
              <a:spcBef>
                <a:spcPts val="0"/>
              </a:spcBef>
              <a:buNone/>
            </a:pPr>
            <a:r>
              <a:rPr lang="uk-UA" sz="1600" dirty="0" smtClean="0"/>
              <a:t>  Так, згідно з </a:t>
            </a:r>
            <a:r>
              <a:rPr lang="uk-UA" sz="1600" u="sng" dirty="0" err="1" smtClean="0">
                <a:hlinkClick r:id="rId2"/>
              </a:rPr>
              <a:t>п.п</a:t>
            </a:r>
            <a:r>
              <a:rPr lang="uk-UA" sz="1600" u="sng" dirty="0" smtClean="0">
                <a:hlinkClick r:id="rId2"/>
              </a:rPr>
              <a:t>. 52</a:t>
            </a:r>
            <a:r>
              <a:rPr lang="uk-UA" sz="1600" u="sng" baseline="30000" dirty="0" smtClean="0">
                <a:hlinkClick r:id="rId2"/>
              </a:rPr>
              <a:t>1</a:t>
            </a:r>
            <a:r>
              <a:rPr lang="uk-UA" sz="1600" u="sng" dirty="0" smtClean="0">
                <a:hlinkClick r:id="rId2"/>
              </a:rPr>
              <a:t> </a:t>
            </a:r>
            <a:r>
              <a:rPr lang="uk-UA" sz="1600" u="sng" dirty="0" err="1" smtClean="0">
                <a:hlinkClick r:id="rId2"/>
              </a:rPr>
              <a:t>підрозд</a:t>
            </a:r>
            <a:r>
              <a:rPr lang="uk-UA" sz="1600" u="sng" dirty="0" smtClean="0">
                <a:hlinkClick r:id="rId2"/>
              </a:rPr>
              <a:t>. 10 </a:t>
            </a:r>
            <a:r>
              <a:rPr lang="uk-UA" sz="1600" u="sng" dirty="0" err="1" smtClean="0">
                <a:hlinkClick r:id="rId2"/>
              </a:rPr>
              <a:t>розд</a:t>
            </a:r>
            <a:r>
              <a:rPr lang="uk-UA" sz="1600" u="sng" dirty="0" smtClean="0">
                <a:hlinkClick r:id="rId2"/>
              </a:rPr>
              <a:t>. ХХ Кодексу</a:t>
            </a:r>
            <a:r>
              <a:rPr lang="uk-UA" sz="1600" dirty="0" smtClean="0"/>
              <a:t>, штрафні санкції та пеня не нараховувалися платникам за порушення законодавства в частині податку на прибуток, вчинені протягом періоду з 1 березня 2020 року по останній календарний день місяця (включно), в якому завершилося дія </a:t>
            </a:r>
            <a:r>
              <a:rPr lang="uk-UA" sz="1600" dirty="0" err="1" smtClean="0"/>
              <a:t>короновірусного</a:t>
            </a:r>
            <a:r>
              <a:rPr lang="uk-UA" sz="1600" dirty="0" smtClean="0"/>
              <a:t> карантину. Карантин закінчився 30.06.2023 року.</a:t>
            </a:r>
          </a:p>
          <a:p>
            <a:pPr marL="0" indent="0" algn="just">
              <a:lnSpc>
                <a:spcPct val="120000"/>
              </a:lnSpc>
              <a:spcBef>
                <a:spcPts val="0"/>
              </a:spcBef>
              <a:buNone/>
            </a:pPr>
            <a:r>
              <a:rPr lang="uk-UA" sz="1600" dirty="0" smtClean="0"/>
              <a:t>  Крім того, починаючи з 27 травня 2022 року, при поданні уточнюючих декларацій з податку на прибуток за звітні (податкові) періоди, які охоплюють періоди дії воєнного стану, платник податків звільняється від нарахування та сплати штрафних санкцій, передбачених </a:t>
            </a:r>
            <a:r>
              <a:rPr lang="uk-UA" sz="1600" u="sng" dirty="0" smtClean="0">
                <a:hlinkClick r:id="rId2"/>
              </a:rPr>
              <a:t>п. 50.1 Кодекс</a:t>
            </a:r>
            <a:r>
              <a:rPr lang="uk-UA" sz="1600" dirty="0" smtClean="0"/>
              <a:t>у та пені (</a:t>
            </a:r>
            <a:r>
              <a:rPr lang="uk-UA" sz="1600" u="sng" dirty="0" err="1" smtClean="0">
                <a:hlinkClick r:id="rId2"/>
              </a:rPr>
              <a:t>п.п</a:t>
            </a:r>
            <a:r>
              <a:rPr lang="uk-UA" sz="1600" u="sng" dirty="0" smtClean="0">
                <a:hlinkClick r:id="rId2"/>
              </a:rPr>
              <a:t>. 69.1 </a:t>
            </a:r>
            <a:r>
              <a:rPr lang="uk-UA" sz="1600" u="sng" dirty="0" err="1" smtClean="0">
                <a:hlinkClick r:id="rId2"/>
              </a:rPr>
              <a:t>підрозд</a:t>
            </a:r>
            <a:r>
              <a:rPr lang="uk-UA" sz="1600" u="sng" dirty="0" smtClean="0">
                <a:hlinkClick r:id="rId2"/>
              </a:rPr>
              <a:t>. 10 </a:t>
            </a:r>
            <a:r>
              <a:rPr lang="uk-UA" sz="1600" u="sng" dirty="0" err="1" smtClean="0">
                <a:hlinkClick r:id="rId2"/>
              </a:rPr>
              <a:t>розд</a:t>
            </a:r>
            <a:r>
              <a:rPr lang="uk-UA" sz="1600" u="sng" dirty="0" smtClean="0">
                <a:hlinkClick r:id="rId2"/>
              </a:rPr>
              <a:t>. ХХ Кодекс</a:t>
            </a:r>
            <a:r>
              <a:rPr lang="uk-UA" sz="1600" dirty="0" smtClean="0"/>
              <a:t>у).</a:t>
            </a:r>
          </a:p>
          <a:p>
            <a:pPr marL="0" indent="0" algn="just">
              <a:lnSpc>
                <a:spcPct val="120000"/>
              </a:lnSpc>
              <a:spcBef>
                <a:spcPts val="0"/>
              </a:spcBef>
              <a:buNone/>
            </a:pPr>
            <a:r>
              <a:rPr lang="uk-UA" sz="1600" dirty="0" smtClean="0"/>
              <a:t>   З 01.08.2023 до припинення або скасування воєнного стану на території України у разі самостійного виправлення помилок, що спричинили заниження податкового зобов'язання, платник звільняється від нарахування та сплати штрафних санкцій, передбачених </a:t>
            </a:r>
            <a:r>
              <a:rPr lang="uk-UA" sz="1600" u="sng" dirty="0" smtClean="0">
                <a:hlinkClick r:id="rId2"/>
              </a:rPr>
              <a:t>п. 50.1 Кодекс</a:t>
            </a:r>
            <a:r>
              <a:rPr lang="uk-UA" sz="1600" dirty="0" smtClean="0"/>
              <a:t>у та пені. Умова: помилки повинні бути виправлені з дотриманням порядку, вимог та обмежень, визначених </a:t>
            </a:r>
            <a:r>
              <a:rPr lang="uk-UA" sz="1600" u="sng" dirty="0" smtClean="0">
                <a:hlinkClick r:id="rId2"/>
              </a:rPr>
              <a:t>ст. 50 Кодекс</a:t>
            </a:r>
            <a:r>
              <a:rPr lang="uk-UA" sz="1600" dirty="0" smtClean="0"/>
              <a:t>у (</a:t>
            </a:r>
            <a:r>
              <a:rPr lang="uk-UA" sz="1600" u="sng" dirty="0" smtClean="0">
                <a:hlinkClick r:id="rId2"/>
              </a:rPr>
              <a:t>пп. 69.38 </a:t>
            </a:r>
            <a:r>
              <a:rPr lang="uk-UA" sz="1600" u="sng" dirty="0" err="1" smtClean="0">
                <a:hlinkClick r:id="rId2"/>
              </a:rPr>
              <a:t>підрозд</a:t>
            </a:r>
            <a:r>
              <a:rPr lang="uk-UA" sz="1600" u="sng" dirty="0" smtClean="0">
                <a:hlinkClick r:id="rId2"/>
              </a:rPr>
              <a:t>. 10 </a:t>
            </a:r>
            <a:r>
              <a:rPr lang="uk-UA" sz="1600" u="sng" dirty="0" err="1" smtClean="0">
                <a:hlinkClick r:id="rId2"/>
              </a:rPr>
              <a:t>розд</a:t>
            </a:r>
            <a:r>
              <a:rPr lang="uk-UA" sz="1600" u="sng" dirty="0" smtClean="0">
                <a:hlinkClick r:id="rId2"/>
              </a:rPr>
              <a:t>. XX Кодексу</a:t>
            </a:r>
            <a:r>
              <a:rPr lang="uk-UA" sz="1600" dirty="0" smtClean="0"/>
              <a:t>).</a:t>
            </a:r>
          </a:p>
          <a:p>
            <a:pPr marL="0" indent="0" algn="just">
              <a:lnSpc>
                <a:spcPct val="120000"/>
              </a:lnSpc>
              <a:spcBef>
                <a:spcPts val="0"/>
              </a:spcBef>
              <a:buNone/>
            </a:pPr>
            <a:r>
              <a:rPr lang="uk-UA" sz="1600" dirty="0" smtClean="0"/>
              <a:t>   Таким чином, в період дії воєнного стану </a:t>
            </a:r>
            <a:r>
              <a:rPr lang="uk-UA" sz="1600" b="1" dirty="0" smtClean="0"/>
              <a:t>при самостійному виправленні помилок за будь-які звітні податкові періоди</a:t>
            </a:r>
            <a:r>
              <a:rPr lang="uk-UA" sz="1600" dirty="0" smtClean="0"/>
              <a:t> в порядку, передбаченому </a:t>
            </a:r>
            <a:r>
              <a:rPr lang="uk-UA" sz="1600" u="sng" dirty="0" smtClean="0">
                <a:hlinkClick r:id="rId2"/>
              </a:rPr>
              <a:t>п. 50.1 Кодексу</a:t>
            </a:r>
            <a:r>
              <a:rPr lang="uk-UA" sz="1600" dirty="0" smtClean="0"/>
              <a:t>, штрафні санкції та пеня не нараховуються.</a:t>
            </a:r>
            <a:endParaRPr lang="uk-UA" sz="1600" dirty="0"/>
          </a:p>
        </p:txBody>
      </p:sp>
      <p:pic>
        <p:nvPicPr>
          <p:cNvPr id="5" name="Рисунок 4">
            <a:extLst>
              <a:ext uri="{FF2B5EF4-FFF2-40B4-BE49-F238E27FC236}">
                <a16:creationId xmlns="" xmlns:a16="http://schemas.microsoft.com/office/drawing/2014/main" xmlns:lc="http://schemas.openxmlformats.org/drawingml/2006/lockedCanvas" id="{104572C2-6766-47C8-810B-3EE1641891DC}"/>
              </a:ext>
            </a:extLst>
          </p:cNvPr>
          <p:cNvPicPr>
            <a:picLocks noChangeAspect="1"/>
          </p:cNvPicPr>
          <p:nvPr/>
        </p:nvPicPr>
        <p:blipFill>
          <a:blip r:embed="rId3"/>
          <a:srcRect/>
          <a:stretch>
            <a:fillRect/>
          </a:stretch>
        </p:blipFill>
        <p:spPr bwMode="auto">
          <a:xfrm>
            <a:off x="251520" y="188640"/>
            <a:ext cx="4233394" cy="578563"/>
          </a:xfrm>
          <a:prstGeom prst="rect">
            <a:avLst/>
          </a:prstGeom>
          <a:noFill/>
          <a:ln w="9525">
            <a:noFill/>
            <a:miter lim="800000"/>
            <a:headEnd/>
            <a:tailEnd/>
          </a:ln>
        </p:spPr>
      </p:pic>
    </p:spTree>
    <p:extLst>
      <p:ext uri="{BB962C8B-B14F-4D97-AF65-F5344CB8AC3E}">
        <p14:creationId xmlns:p14="http://schemas.microsoft.com/office/powerpoint/2010/main" val="266890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одержимое 5"/>
          <p:cNvSpPr>
            <a:spLocks noGrp="1"/>
          </p:cNvSpPr>
          <p:nvPr>
            <p:ph idx="1"/>
          </p:nvPr>
        </p:nvSpPr>
        <p:spPr>
          <a:xfrm>
            <a:off x="838200" y="1088571"/>
            <a:ext cx="10515600" cy="5088392"/>
          </a:xfrm>
        </p:spPr>
        <p:txBody>
          <a:bodyPr>
            <a:normAutofit/>
          </a:bodyPr>
          <a:lstStyle/>
          <a:p>
            <a:pPr algn="ctr">
              <a:buNone/>
            </a:pPr>
            <a:r>
              <a:rPr lang="uk-UA" b="1" dirty="0" smtClean="0"/>
              <a:t>Строк давності для виправлення помилок у декларації</a:t>
            </a:r>
          </a:p>
          <a:p>
            <a:endParaRPr lang="uk-UA" dirty="0"/>
          </a:p>
        </p:txBody>
      </p:sp>
      <p:pic>
        <p:nvPicPr>
          <p:cNvPr id="2050" name="Picture 2" descr="D:\Общий\Аладишева пятница\2025\Виступ_жовтень 2025_деякі питання з ПнП_сам виправл помилок\перебіг.png"/>
          <p:cNvPicPr>
            <a:picLocks noChangeAspect="1" noChangeArrowheads="1"/>
          </p:cNvPicPr>
          <p:nvPr/>
        </p:nvPicPr>
        <p:blipFill>
          <a:blip r:embed="rId2" cstate="print"/>
          <a:srcRect/>
          <a:stretch>
            <a:fillRect/>
          </a:stretch>
        </p:blipFill>
        <p:spPr bwMode="auto">
          <a:xfrm>
            <a:off x="1249378" y="1647731"/>
            <a:ext cx="10348111" cy="4255128"/>
          </a:xfrm>
          <a:prstGeom prst="rect">
            <a:avLst/>
          </a:prstGeom>
          <a:noFill/>
        </p:spPr>
      </p:pic>
      <p:pic>
        <p:nvPicPr>
          <p:cNvPr id="5" name="Рисунок 4">
            <a:extLst>
              <a:ext uri="{FF2B5EF4-FFF2-40B4-BE49-F238E27FC236}">
                <a16:creationId xmlns="" xmlns:a16="http://schemas.microsoft.com/office/drawing/2014/main" xmlns:lc="http://schemas.openxmlformats.org/drawingml/2006/lockedCanvas" id="{104572C2-6766-47C8-810B-3EE1641891DC}"/>
              </a:ext>
            </a:extLst>
          </p:cNvPr>
          <p:cNvPicPr>
            <a:picLocks noChangeAspect="1"/>
          </p:cNvPicPr>
          <p:nvPr/>
        </p:nvPicPr>
        <p:blipFill>
          <a:blip r:embed="rId3"/>
          <a:srcRect/>
          <a:stretch>
            <a:fillRect/>
          </a:stretch>
        </p:blipFill>
        <p:spPr bwMode="auto">
          <a:xfrm>
            <a:off x="251520" y="188640"/>
            <a:ext cx="4233394" cy="578563"/>
          </a:xfrm>
          <a:prstGeom prst="rect">
            <a:avLst/>
          </a:prstGeom>
          <a:noFill/>
          <a:ln w="9525">
            <a:noFill/>
            <a:miter lim="800000"/>
            <a:headEnd/>
            <a:tailEnd/>
          </a:ln>
        </p:spPr>
      </p:pic>
    </p:spTree>
    <p:extLst>
      <p:ext uri="{BB962C8B-B14F-4D97-AF65-F5344CB8AC3E}">
        <p14:creationId xmlns:p14="http://schemas.microsoft.com/office/powerpoint/2010/main" val="2668907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186;p9">
            <a:extLst>
              <a:ext uri="{FF2B5EF4-FFF2-40B4-BE49-F238E27FC236}">
                <a16:creationId xmlns="" xmlns:a16="http://schemas.microsoft.com/office/drawing/2014/main" id="{2317EBCA-8D62-4693-A406-9B5F0DB67060}"/>
              </a:ext>
            </a:extLst>
          </p:cNvPr>
          <p:cNvPicPr preferRelativeResize="0">
            <a:picLocks noGrp="1"/>
          </p:cNvPicPr>
          <p:nvPr>
            <p:ph idx="1"/>
          </p:nvPr>
        </p:nvPicPr>
        <p:blipFill rotWithShape="1">
          <a:blip r:embed="rId2" cstate="print">
            <a:alphaModFix/>
          </a:blip>
          <a:srcRect/>
          <a:stretch/>
        </p:blipFill>
        <p:spPr>
          <a:xfrm>
            <a:off x="1461154" y="1029785"/>
            <a:ext cx="9653047" cy="5634966"/>
          </a:xfrm>
          <a:prstGeom prst="rect">
            <a:avLst/>
          </a:prstGeom>
          <a:noFill/>
          <a:ln>
            <a:noFill/>
          </a:ln>
        </p:spPr>
      </p:pic>
      <p:sp>
        <p:nvSpPr>
          <p:cNvPr id="8" name="Прямоугольник 7">
            <a:extLst>
              <a:ext uri="{FF2B5EF4-FFF2-40B4-BE49-F238E27FC236}">
                <a16:creationId xmlns="" xmlns:a16="http://schemas.microsoft.com/office/drawing/2014/main" id="{4074EC6B-4585-47B6-88C3-CF0A1F4DC9CD}"/>
              </a:ext>
            </a:extLst>
          </p:cNvPr>
          <p:cNvSpPr/>
          <p:nvPr/>
        </p:nvSpPr>
        <p:spPr>
          <a:xfrm>
            <a:off x="4134533" y="3244334"/>
            <a:ext cx="3922933" cy="707886"/>
          </a:xfrm>
          <a:prstGeom prst="rect">
            <a:avLst/>
          </a:prstGeom>
        </p:spPr>
        <p:txBody>
          <a:bodyPr wrap="none">
            <a:spAutoFit/>
          </a:bodyPr>
          <a:lstStyle/>
          <a:p>
            <a:pPr lvl="0" algn="ctr"/>
            <a:r>
              <a:rPr lang="ru-RU" sz="4000" dirty="0">
                <a:solidFill>
                  <a:schemeClr val="lt1"/>
                </a:solidFill>
                <a:latin typeface="Arial"/>
                <a:ea typeface="Arial"/>
                <a:cs typeface="Arial"/>
                <a:sym typeface="Arial"/>
              </a:rPr>
              <a:t>Дякую за Увагу!</a:t>
            </a:r>
            <a:endParaRPr lang="ru-RU" sz="4000" dirty="0"/>
          </a:p>
        </p:txBody>
      </p:sp>
      <p:pic>
        <p:nvPicPr>
          <p:cNvPr id="6" name="Рисунок 5">
            <a:extLst>
              <a:ext uri="{FF2B5EF4-FFF2-40B4-BE49-F238E27FC236}">
                <a16:creationId xmlns="" xmlns:a16="http://schemas.microsoft.com/office/drawing/2014/main" xmlns:lc="http://schemas.openxmlformats.org/drawingml/2006/lockedCanvas" id="{104572C2-6766-47C8-810B-3EE1641891DC}"/>
              </a:ext>
            </a:extLst>
          </p:cNvPr>
          <p:cNvPicPr>
            <a:picLocks noChangeAspect="1"/>
          </p:cNvPicPr>
          <p:nvPr/>
        </p:nvPicPr>
        <p:blipFill>
          <a:blip r:embed="rId3"/>
          <a:srcRect/>
          <a:stretch>
            <a:fillRect/>
          </a:stretch>
        </p:blipFill>
        <p:spPr bwMode="auto">
          <a:xfrm>
            <a:off x="251520" y="188640"/>
            <a:ext cx="4233394" cy="578563"/>
          </a:xfrm>
          <a:prstGeom prst="rect">
            <a:avLst/>
          </a:prstGeom>
          <a:noFill/>
          <a:ln w="9525">
            <a:noFill/>
            <a:miter lim="800000"/>
            <a:headEnd/>
            <a:tailEnd/>
          </a:ln>
        </p:spPr>
      </p:pic>
    </p:spTree>
    <p:extLst>
      <p:ext uri="{BB962C8B-B14F-4D97-AF65-F5344CB8AC3E}">
        <p14:creationId xmlns:p14="http://schemas.microsoft.com/office/powerpoint/2010/main" val="266890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dirty="0" smtClean="0"/>
              <a:t>				</a:t>
            </a:r>
            <a:endParaRPr lang="ru-RU" b="1" dirty="0">
              <a:solidFill>
                <a:srgbClr val="7030A0"/>
              </a:solidFill>
              <a:latin typeface="Times New Roman" pitchFamily="18" charset="0"/>
              <a:cs typeface="Times New Roman" pitchFamily="18" charset="0"/>
            </a:endParaRPr>
          </a:p>
        </p:txBody>
      </p:sp>
      <p:sp>
        <p:nvSpPr>
          <p:cNvPr id="3" name="Содержимое 2"/>
          <p:cNvSpPr>
            <a:spLocks noGrp="1"/>
          </p:cNvSpPr>
          <p:nvPr>
            <p:ph idx="1"/>
          </p:nvPr>
        </p:nvSpPr>
        <p:spPr>
          <a:xfrm>
            <a:off x="838200" y="1213164"/>
            <a:ext cx="11112374" cy="4963799"/>
          </a:xfrm>
        </p:spPr>
        <p:txBody>
          <a:bodyPr>
            <a:normAutofit lnSpcReduction="10000"/>
          </a:bodyPr>
          <a:lstStyle/>
          <a:p>
            <a:pPr algn="just">
              <a:buNone/>
            </a:pPr>
            <a:r>
              <a:rPr lang="uk-UA" dirty="0" smtClean="0"/>
              <a:t>	</a:t>
            </a:r>
            <a:r>
              <a:rPr lang="uk-UA" sz="1600" dirty="0" smtClean="0"/>
              <a:t>Показник </a:t>
            </a:r>
            <a:r>
              <a:rPr lang="uk-UA" sz="1600" b="1" dirty="0" smtClean="0"/>
              <a:t>рядка 01</a:t>
            </a:r>
            <a:r>
              <a:rPr lang="uk-UA" sz="1600" dirty="0" smtClean="0"/>
              <a:t> «Дохід від будь-якої діяльності (за вирахуванням непрямих податків), визначений за правилами бухгалтерського обліку» визначають на підставі показників графи 3 «За звітний період» </a:t>
            </a:r>
            <a:r>
              <a:rPr lang="uk-UA" sz="1600" b="1" dirty="0" smtClean="0"/>
              <a:t>Звіту про фінансові результати</a:t>
            </a:r>
            <a:r>
              <a:rPr lang="uk-UA" sz="1600" dirty="0" smtClean="0"/>
              <a:t> (Звіту про сукупний дохід) за звітний період за формулою:</a:t>
            </a:r>
          </a:p>
          <a:p>
            <a:pPr algn="ctr">
              <a:buNone/>
            </a:pPr>
            <a:r>
              <a:rPr lang="uk-UA" sz="1600" dirty="0" smtClean="0">
                <a:solidFill>
                  <a:srgbClr val="FF0000"/>
                </a:solidFill>
              </a:rPr>
              <a:t> р. 2000 + р.2010 + р. 2120 + р. 2200 + р. 2220 + р. 2240. </a:t>
            </a:r>
          </a:p>
          <a:p>
            <a:pPr algn="just">
              <a:buNone/>
            </a:pPr>
            <a:r>
              <a:rPr lang="uk-UA" sz="1600" b="1" dirty="0" smtClean="0"/>
              <a:t>	Суб'єкти малого підприємництва </a:t>
            </a:r>
            <a:r>
              <a:rPr lang="uk-UA" sz="1600" dirty="0" smtClean="0"/>
              <a:t>зазначають у </a:t>
            </a:r>
            <a:r>
              <a:rPr lang="uk-UA" sz="1600" b="1" dirty="0" smtClean="0"/>
              <a:t>рядку 01</a:t>
            </a:r>
            <a:r>
              <a:rPr lang="uk-UA" sz="1600" dirty="0" smtClean="0"/>
              <a:t> показник </a:t>
            </a:r>
            <a:r>
              <a:rPr lang="uk-UA" sz="1600" dirty="0" smtClean="0">
                <a:solidFill>
                  <a:srgbClr val="FF0000"/>
                </a:solidFill>
              </a:rPr>
              <a:t>рядка 2280 «Разом доходи» </a:t>
            </a:r>
            <a:r>
              <a:rPr lang="uk-UA" sz="1600" dirty="0" smtClean="0"/>
              <a:t>форми № 2-м (або № 2-мс). </a:t>
            </a:r>
          </a:p>
          <a:p>
            <a:pPr algn="just">
              <a:buNone/>
            </a:pPr>
            <a:r>
              <a:rPr lang="uk-UA" sz="1600" dirty="0" smtClean="0"/>
              <a:t>	Саме за показником цього рядка </a:t>
            </a:r>
            <a:r>
              <a:rPr lang="uk-UA" sz="1600" u="sng" dirty="0" smtClean="0"/>
              <a:t>визначається право платника податку з річним доходом не більше 40 млн грн</a:t>
            </a:r>
            <a:r>
              <a:rPr lang="uk-UA" sz="1600" dirty="0" smtClean="0"/>
              <a:t> </a:t>
            </a:r>
            <a:r>
              <a:rPr lang="uk-UA" sz="1600" b="1" dirty="0" smtClean="0"/>
              <a:t>не застосовувати коригування</a:t>
            </a:r>
            <a:r>
              <a:rPr lang="uk-UA" sz="1600" dirty="0" smtClean="0"/>
              <a:t> фінансового результату до оподаткування на різниці (окрім від'ємного значення об'єкта оподаткування попередніх звітних років), про що зазначається в маленькій таблиці з виноскою 19 наприкінці табличної частини декларації. </a:t>
            </a:r>
          </a:p>
          <a:p>
            <a:pPr>
              <a:buNone/>
            </a:pPr>
            <a:r>
              <a:rPr lang="uk-UA" sz="2300" dirty="0" smtClean="0"/>
              <a:t>    </a:t>
            </a:r>
          </a:p>
          <a:p>
            <a:pPr>
              <a:buNone/>
            </a:pPr>
            <a:endParaRPr lang="uk-UA" sz="1600" dirty="0" smtClean="0"/>
          </a:p>
          <a:p>
            <a:pPr>
              <a:buNone/>
            </a:pPr>
            <a:endParaRPr lang="uk-UA" sz="1600" dirty="0" smtClean="0"/>
          </a:p>
          <a:p>
            <a:pPr>
              <a:buNone/>
            </a:pPr>
            <a:r>
              <a:rPr lang="uk-UA" sz="1600" dirty="0" smtClean="0"/>
              <a:t>	У </a:t>
            </a:r>
            <a:r>
              <a:rPr lang="uk-UA" sz="1600" b="1" dirty="0" smtClean="0"/>
              <a:t>рядку 02 «</a:t>
            </a:r>
            <a:r>
              <a:rPr lang="uk-UA" sz="1600" dirty="0" smtClean="0"/>
              <a:t>Фінансовий результат до оподаткування (прибуток або збиток), визначений у фінансовій звітності відповідно до національних положень (стандартів) бухгалтерського обліку або міжнародних стандартів фінансової звітності (+, -)» зазначається показник </a:t>
            </a:r>
            <a:r>
              <a:rPr lang="uk-UA" sz="1600" dirty="0" smtClean="0">
                <a:solidFill>
                  <a:srgbClr val="FF0000"/>
                </a:solidFill>
              </a:rPr>
              <a:t>рядка 2290 (прибуток) або 2295 (збиток зі знаком "мінус")</a:t>
            </a:r>
            <a:r>
              <a:rPr lang="uk-UA" sz="1600" dirty="0" smtClean="0"/>
              <a:t> </a:t>
            </a:r>
            <a:r>
              <a:rPr lang="uk-UA" sz="1600" b="1" dirty="0" smtClean="0"/>
              <a:t>Звіту про фінансові результати</a:t>
            </a:r>
            <a:r>
              <a:rPr lang="uk-UA" sz="1600" dirty="0" smtClean="0"/>
              <a:t> (форма № 2) за звітний період. </a:t>
            </a:r>
          </a:p>
          <a:p>
            <a:pPr>
              <a:buNone/>
            </a:pPr>
            <a:r>
              <a:rPr lang="uk-UA" sz="1600" b="1" dirty="0" smtClean="0"/>
              <a:t>	Суб'єкти малого підприємництва </a:t>
            </a:r>
            <a:r>
              <a:rPr lang="uk-UA" sz="1600" dirty="0" smtClean="0"/>
              <a:t>зазначають у рядку 02 показник </a:t>
            </a:r>
            <a:r>
              <a:rPr lang="uk-UA" sz="1600" dirty="0" smtClean="0">
                <a:solidFill>
                  <a:srgbClr val="FF0000"/>
                </a:solidFill>
              </a:rPr>
              <a:t>рядка 2290 </a:t>
            </a:r>
            <a:r>
              <a:rPr lang="uk-UA" sz="1600" dirty="0" smtClean="0"/>
              <a:t>форми № 2-м (або № 2-мс) з відповідним знаком. </a:t>
            </a:r>
            <a:endParaRPr lang="ru-RU" sz="1600" b="1" u="sng" dirty="0">
              <a:solidFill>
                <a:srgbClr val="002060"/>
              </a:solidFill>
              <a:latin typeface="Times New Roman" pitchFamily="18" charset="0"/>
              <a:cs typeface="Times New Roman" pitchFamily="18" charset="0"/>
            </a:endParaRPr>
          </a:p>
        </p:txBody>
      </p:sp>
      <p:graphicFrame>
        <p:nvGraphicFramePr>
          <p:cNvPr id="6" name="Таблица 5"/>
          <p:cNvGraphicFramePr>
            <a:graphicFrameLocks noGrp="1"/>
          </p:cNvGraphicFramePr>
          <p:nvPr/>
        </p:nvGraphicFramePr>
        <p:xfrm>
          <a:off x="1149530" y="3622766"/>
          <a:ext cx="10702836" cy="883920"/>
        </p:xfrm>
        <a:graphic>
          <a:graphicData uri="http://schemas.openxmlformats.org/drawingml/2006/table">
            <a:tbl>
              <a:tblPr firstRow="1" bandRow="1">
                <a:tableStyleId>{5C22544A-7EE6-4342-B048-85BDC9FD1C3A}</a:tableStyleId>
              </a:tblPr>
              <a:tblGrid>
                <a:gridCol w="1246587"/>
                <a:gridCol w="9456249"/>
              </a:tblGrid>
              <a:tr h="322217">
                <a:tc>
                  <a:txBody>
                    <a:bodyPr/>
                    <a:lstStyle/>
                    <a:p>
                      <a:pPr algn="ctr"/>
                      <a:r>
                        <a:rPr lang="uk-UA" sz="1400" b="1" kern="800" dirty="0" smtClean="0">
                          <a:solidFill>
                            <a:schemeClr val="tx1"/>
                          </a:solidFill>
                          <a:latin typeface="+mn-lt"/>
                          <a:ea typeface="+mn-ea"/>
                          <a:cs typeface="+mn-cs"/>
                        </a:rPr>
                        <a:t>Наявність рішення</a:t>
                      </a:r>
                      <a:r>
                        <a:rPr lang="uk-UA" sz="1400" b="1" kern="800" baseline="30000" dirty="0" smtClean="0">
                          <a:solidFill>
                            <a:schemeClr val="tx1"/>
                          </a:solidFill>
                          <a:latin typeface="+mn-lt"/>
                          <a:ea typeface="+mn-ea"/>
                          <a:cs typeface="+mn-cs"/>
                        </a:rPr>
                        <a:t>19</a:t>
                      </a:r>
                      <a:endParaRPr lang="uk-UA" sz="1400" kern="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sz="1400" b="1" kern="800" dirty="0" smtClean="0">
                          <a:solidFill>
                            <a:schemeClr val="tx1"/>
                          </a:solidFill>
                          <a:latin typeface="+mn-lt"/>
                          <a:ea typeface="+mn-ea"/>
                          <a:cs typeface="+mn-cs"/>
                        </a:rPr>
                        <a:t>Прийнято рішення  про незастосування коригувань фінансового результату до оподаткування на усі різниці</a:t>
                      </a:r>
                      <a:endParaRPr lang="uk-UA" sz="1400" kern="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9094">
                <a:tc>
                  <a:txBody>
                    <a:bodyPr/>
                    <a:lstStyle/>
                    <a:p>
                      <a:endParaRPr lang="uk-U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uk-U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pic>
        <p:nvPicPr>
          <p:cNvPr id="7" name="Рисунок 6">
            <a:extLst>
              <a:ext uri="{FF2B5EF4-FFF2-40B4-BE49-F238E27FC236}">
                <a16:creationId xmlns="" xmlns:a16="http://schemas.microsoft.com/office/drawing/2014/main" xmlns:lc="http://schemas.openxmlformats.org/drawingml/2006/lockedCanvas" id="{104572C2-6766-47C8-810B-3EE1641891DC}"/>
              </a:ext>
            </a:extLst>
          </p:cNvPr>
          <p:cNvPicPr>
            <a:picLocks noChangeAspect="1"/>
          </p:cNvPicPr>
          <p:nvPr/>
        </p:nvPicPr>
        <p:blipFill>
          <a:blip r:embed="rId2"/>
          <a:srcRect/>
          <a:stretch>
            <a:fillRect/>
          </a:stretch>
        </p:blipFill>
        <p:spPr bwMode="auto">
          <a:xfrm>
            <a:off x="251520" y="188640"/>
            <a:ext cx="4233394" cy="5785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838200" y="1741713"/>
            <a:ext cx="10944497" cy="4435249"/>
          </a:xfrm>
        </p:spPr>
        <p:txBody>
          <a:bodyPr>
            <a:normAutofit/>
          </a:bodyPr>
          <a:lstStyle/>
          <a:p>
            <a:pPr algn="just">
              <a:buNone/>
            </a:pPr>
            <a:r>
              <a:rPr lang="ru-RU" b="1" dirty="0" smtClean="0">
                <a:solidFill>
                  <a:srgbClr val="FF0000"/>
                </a:solidFill>
                <a:latin typeface="Times New Roman" pitchFamily="18" charset="0"/>
                <a:cs typeface="Times New Roman" pitchFamily="18" charset="0"/>
              </a:rPr>
              <a:t>  </a:t>
            </a:r>
            <a:endParaRPr lang="ru-RU" sz="6600" dirty="0" smtClean="0">
              <a:latin typeface="Times New Roman" pitchFamily="18" charset="0"/>
              <a:cs typeface="Times New Roman" pitchFamily="18" charset="0"/>
            </a:endParaRPr>
          </a:p>
        </p:txBody>
      </p:sp>
      <p:sp>
        <p:nvSpPr>
          <p:cNvPr id="7" name="Заголовок 5"/>
          <p:cNvSpPr>
            <a:spLocks noGrp="1"/>
          </p:cNvSpPr>
          <p:nvPr>
            <p:ph type="title"/>
          </p:nvPr>
        </p:nvSpPr>
        <p:spPr>
          <a:xfrm>
            <a:off x="870857" y="1227909"/>
            <a:ext cx="11112137" cy="5268686"/>
          </a:xfrm>
        </p:spPr>
        <p:txBody>
          <a:bodyPr anchor="t" anchorCtr="0">
            <a:noAutofit/>
          </a:bodyPr>
          <a:lstStyle/>
          <a:p>
            <a:pPr algn="just">
              <a:lnSpc>
                <a:spcPct val="100000"/>
              </a:lnSpc>
              <a:spcBef>
                <a:spcPts val="0"/>
              </a:spcBef>
            </a:pPr>
            <a:r>
              <a:rPr lang="uk-UA" sz="2200" dirty="0" smtClean="0">
                <a:latin typeface="Times New Roman" pitchFamily="18" charset="0"/>
                <a:cs typeface="Times New Roman" pitchFamily="18" charset="0"/>
              </a:rPr>
              <a:t>Для платників податку, у яких річний дохід від будь-якої діяльності (за вирахуванням непрямих податків), визначений за правилами бухгалтерського обліку, </a:t>
            </a:r>
            <a:r>
              <a:rPr lang="uk-UA" sz="2200" u="sng" dirty="0" smtClean="0">
                <a:latin typeface="Times New Roman" pitchFamily="18" charset="0"/>
                <a:cs typeface="Times New Roman" pitchFamily="18" charset="0"/>
              </a:rPr>
              <a:t>за останній річний звітний період </a:t>
            </a:r>
            <a:r>
              <a:rPr lang="uk-UA" sz="2200" b="1" u="sng" dirty="0" smtClean="0">
                <a:latin typeface="Times New Roman" pitchFamily="18" charset="0"/>
                <a:cs typeface="Times New Roman" pitchFamily="18" charset="0"/>
              </a:rPr>
              <a:t>не перевищує</a:t>
            </a:r>
            <a:r>
              <a:rPr lang="uk-UA" sz="2200" u="sng" dirty="0" smtClean="0">
                <a:latin typeface="Times New Roman" pitchFamily="18" charset="0"/>
                <a:cs typeface="Times New Roman" pitchFamily="18" charset="0"/>
              </a:rPr>
              <a:t> </a:t>
            </a:r>
            <a:r>
              <a:rPr lang="uk-UA" sz="2200" b="1" u="sng" dirty="0" smtClean="0">
                <a:latin typeface="Times New Roman" pitchFamily="18" charset="0"/>
                <a:cs typeface="Times New Roman" pitchFamily="18" charset="0"/>
              </a:rPr>
              <a:t>40 млн грн</a:t>
            </a:r>
            <a:r>
              <a:rPr lang="uk-UA" sz="2200" u="sng" dirty="0" smtClean="0">
                <a:latin typeface="Times New Roman" pitchFamily="18" charset="0"/>
                <a:cs typeface="Times New Roman" pitchFamily="18" charset="0"/>
              </a:rPr>
              <a:t>, об’єкт оподаткування </a:t>
            </a:r>
            <a:r>
              <a:rPr lang="uk-UA" sz="2200" b="1" u="sng" dirty="0" smtClean="0">
                <a:solidFill>
                  <a:srgbClr val="FF0000"/>
                </a:solidFill>
                <a:latin typeface="Times New Roman" pitchFamily="18" charset="0"/>
                <a:cs typeface="Times New Roman" pitchFamily="18" charset="0"/>
              </a:rPr>
              <a:t>може визначатися </a:t>
            </a:r>
            <a:r>
              <a:rPr lang="uk-UA" sz="2200" u="sng" dirty="0" smtClean="0">
                <a:latin typeface="Times New Roman" pitchFamily="18" charset="0"/>
                <a:cs typeface="Times New Roman" pitchFamily="18" charset="0"/>
              </a:rPr>
              <a:t>без коригування </a:t>
            </a:r>
            <a:r>
              <a:rPr lang="uk-UA" sz="2200" dirty="0" smtClean="0">
                <a:latin typeface="Times New Roman" pitchFamily="18" charset="0"/>
                <a:cs typeface="Times New Roman" pitchFamily="18" charset="0"/>
              </a:rPr>
              <a:t>фінансового результату до оподаткування на всі різниці (крім від’ємного значення об’єкта оподаткування минулих податкових (звітних) років та коригувань, визначених </a:t>
            </a:r>
            <a:r>
              <a:rPr lang="uk-UA" sz="2200" dirty="0" smtClean="0">
                <a:latin typeface="Times New Roman" pitchFamily="18" charset="0"/>
                <a:cs typeface="Times New Roman" pitchFamily="18" charset="0"/>
                <a:hlinkClick r:id="rId2"/>
              </a:rPr>
              <a:t>підпунктом 140.4.8</a:t>
            </a:r>
            <a:r>
              <a:rPr lang="uk-UA" sz="2200" dirty="0" smtClean="0">
                <a:latin typeface="Times New Roman" pitchFamily="18" charset="0"/>
                <a:cs typeface="Times New Roman" pitchFamily="18" charset="0"/>
              </a:rPr>
              <a:t> пункту 140.4, </a:t>
            </a:r>
            <a:r>
              <a:rPr lang="uk-UA" sz="2200" dirty="0" smtClean="0">
                <a:latin typeface="Times New Roman" pitchFamily="18" charset="0"/>
                <a:cs typeface="Times New Roman" pitchFamily="18" charset="0"/>
                <a:hlinkClick r:id="rId2"/>
              </a:rPr>
              <a:t>підпунктом 140.5.16</a:t>
            </a:r>
            <a:r>
              <a:rPr lang="uk-UA" sz="2200" dirty="0" smtClean="0">
                <a:latin typeface="Times New Roman" pitchFamily="18" charset="0"/>
                <a:cs typeface="Times New Roman" pitchFamily="18" charset="0"/>
              </a:rPr>
              <a:t> пункту 140.5,</a:t>
            </a:r>
            <a:r>
              <a:rPr lang="uk-UA" sz="2200" dirty="0" smtClean="0">
                <a:latin typeface="Times New Roman" pitchFamily="18" charset="0"/>
                <a:cs typeface="Times New Roman" pitchFamily="18" charset="0"/>
                <a:hlinkClick r:id="rId2"/>
              </a:rPr>
              <a:t> пунктом 140.6</a:t>
            </a:r>
            <a:r>
              <a:rPr lang="uk-UA" sz="2200" dirty="0" smtClean="0">
                <a:latin typeface="Times New Roman" pitchFamily="18" charset="0"/>
                <a:cs typeface="Times New Roman" pitchFamily="18" charset="0"/>
              </a:rPr>
              <a:t> статті 140 цього Кодексу), визначені відповідно до положень цього розділу.</a:t>
            </a:r>
            <a:br>
              <a:rPr lang="uk-UA" sz="2200" dirty="0" smtClean="0">
                <a:latin typeface="Times New Roman" pitchFamily="18" charset="0"/>
                <a:cs typeface="Times New Roman" pitchFamily="18" charset="0"/>
              </a:rPr>
            </a:br>
            <a:r>
              <a:rPr lang="uk-UA" sz="2200" dirty="0" smtClean="0">
                <a:latin typeface="Times New Roman" pitchFamily="18" charset="0"/>
                <a:cs typeface="Times New Roman" pitchFamily="18" charset="0"/>
              </a:rPr>
              <a:t/>
            </a:r>
            <a:br>
              <a:rPr lang="uk-UA" sz="2200" dirty="0" smtClean="0">
                <a:latin typeface="Times New Roman" pitchFamily="18" charset="0"/>
                <a:cs typeface="Times New Roman" pitchFamily="18" charset="0"/>
              </a:rPr>
            </a:br>
            <a:r>
              <a:rPr lang="uk-UA" sz="2200" dirty="0" smtClean="0">
                <a:latin typeface="Times New Roman" pitchFamily="18" charset="0"/>
                <a:cs typeface="Times New Roman" pitchFamily="18" charset="0"/>
              </a:rPr>
              <a:t>Платники податку, у яких річний дохід від будь-якої діяльності, за </a:t>
            </a:r>
            <a:r>
              <a:rPr lang="uk-UA" sz="2200" u="sng" dirty="0" smtClean="0">
                <a:latin typeface="Times New Roman" pitchFamily="18" charset="0"/>
                <a:cs typeface="Times New Roman" pitchFamily="18" charset="0"/>
              </a:rPr>
              <a:t>останній річний звітний період</a:t>
            </a:r>
            <a:r>
              <a:rPr lang="uk-UA" sz="2200" dirty="0" smtClean="0">
                <a:latin typeface="Times New Roman" pitchFamily="18" charset="0"/>
                <a:cs typeface="Times New Roman" pitchFamily="18" charset="0"/>
              </a:rPr>
              <a:t> </a:t>
            </a:r>
            <a:r>
              <a:rPr lang="uk-UA" sz="2200" b="1" u="sng" dirty="0" smtClean="0">
                <a:latin typeface="Times New Roman" pitchFamily="18" charset="0"/>
                <a:cs typeface="Times New Roman" pitchFamily="18" charset="0"/>
              </a:rPr>
              <a:t>перевищує 40 млн грн</a:t>
            </a:r>
            <a:r>
              <a:rPr lang="uk-UA" sz="2200" dirty="0" smtClean="0">
                <a:latin typeface="Times New Roman" pitchFamily="18" charset="0"/>
                <a:cs typeface="Times New Roman" pitchFamily="18" charset="0"/>
              </a:rPr>
              <a:t> </a:t>
            </a:r>
            <a:r>
              <a:rPr lang="uk-UA" sz="2200" b="1" dirty="0" smtClean="0">
                <a:solidFill>
                  <a:srgbClr val="FF0000"/>
                </a:solidFill>
                <a:latin typeface="Times New Roman" pitchFamily="18" charset="0"/>
                <a:cs typeface="Times New Roman" pitchFamily="18" charset="0"/>
              </a:rPr>
              <a:t>зобов’язанні </a:t>
            </a:r>
            <a:r>
              <a:rPr lang="uk-UA" sz="2200" u="sng" dirty="0" smtClean="0">
                <a:latin typeface="Times New Roman" pitchFamily="18" charset="0"/>
                <a:cs typeface="Times New Roman" pitchFamily="18" charset="0"/>
              </a:rPr>
              <a:t>визначати об’єкт оподаткування шляхом коригування </a:t>
            </a:r>
            <a:r>
              <a:rPr lang="uk-UA" sz="2200" dirty="0" smtClean="0">
                <a:latin typeface="Times New Roman" pitchFamily="18" charset="0"/>
                <a:cs typeface="Times New Roman" pitchFamily="18" charset="0"/>
              </a:rPr>
              <a:t>(збільшення або зменшення) фінансового результату до оподаткування (прибутку або збитку), визначеного у фінансовій звітності підприємства. </a:t>
            </a:r>
            <a:br>
              <a:rPr lang="uk-UA" sz="2200" dirty="0" smtClean="0">
                <a:latin typeface="Times New Roman" pitchFamily="18" charset="0"/>
                <a:cs typeface="Times New Roman" pitchFamily="18" charset="0"/>
              </a:rPr>
            </a:br>
            <a:r>
              <a:rPr lang="uk-UA" sz="2200" dirty="0" smtClean="0">
                <a:latin typeface="Times New Roman" pitchFamily="18" charset="0"/>
                <a:cs typeface="Times New Roman" pitchFamily="18" charset="0"/>
              </a:rPr>
              <a:t/>
            </a:r>
            <a:br>
              <a:rPr lang="uk-UA" sz="2200" dirty="0" smtClean="0">
                <a:latin typeface="Times New Roman" pitchFamily="18" charset="0"/>
                <a:cs typeface="Times New Roman" pitchFamily="18" charset="0"/>
              </a:rPr>
            </a:br>
            <a:r>
              <a:rPr lang="uk-UA" sz="2200" dirty="0" smtClean="0">
                <a:latin typeface="Times New Roman" pitchFamily="18" charset="0"/>
                <a:cs typeface="Times New Roman" pitchFamily="18" charset="0"/>
              </a:rPr>
              <a:t>Таким чином, </a:t>
            </a:r>
            <a:r>
              <a:rPr lang="uk-UA" sz="2200" b="1" dirty="0" smtClean="0">
                <a:latin typeface="Times New Roman" pitchFamily="18" charset="0"/>
                <a:cs typeface="Times New Roman" pitchFamily="18" charset="0"/>
              </a:rPr>
              <a:t>Додаток РІ «Різниці»</a:t>
            </a:r>
            <a:r>
              <a:rPr lang="uk-UA" sz="2200" dirty="0" smtClean="0">
                <a:latin typeface="Times New Roman" pitchFamily="18" charset="0"/>
                <a:cs typeface="Times New Roman" pitchFamily="18" charset="0"/>
              </a:rPr>
              <a:t> до податкової декларації з податку на прибуток підприємства цих платників є невід’ємною частиною такої декларації.</a:t>
            </a:r>
            <a:endParaRPr lang="uk-UA" sz="2200" dirty="0">
              <a:latin typeface="Times New Roman" pitchFamily="18" charset="0"/>
              <a:cs typeface="Times New Roman" pitchFamily="18" charset="0"/>
            </a:endParaRPr>
          </a:p>
        </p:txBody>
      </p:sp>
      <p:sp>
        <p:nvSpPr>
          <p:cNvPr id="18" name="TextBox 17"/>
          <p:cNvSpPr txBox="1"/>
          <p:nvPr/>
        </p:nvSpPr>
        <p:spPr>
          <a:xfrm>
            <a:off x="3500846" y="583474"/>
            <a:ext cx="4937760" cy="523220"/>
          </a:xfrm>
          <a:prstGeom prst="rect">
            <a:avLst/>
          </a:prstGeom>
          <a:noFill/>
        </p:spPr>
        <p:txBody>
          <a:bodyPr wrap="square" rtlCol="0">
            <a:spAutoFit/>
          </a:bodyPr>
          <a:lstStyle/>
          <a:p>
            <a:pPr algn="ctr"/>
            <a:r>
              <a:rPr lang="uk-UA" sz="2800" b="1" dirty="0" smtClean="0"/>
              <a:t>Додаток РІ</a:t>
            </a:r>
            <a:endParaRPr lang="uk-UA" sz="2800" b="1" dirty="0"/>
          </a:p>
        </p:txBody>
      </p:sp>
      <p:pic>
        <p:nvPicPr>
          <p:cNvPr id="6" name="Рисунок 5">
            <a:extLst>
              <a:ext uri="{FF2B5EF4-FFF2-40B4-BE49-F238E27FC236}">
                <a16:creationId xmlns="" xmlns:a16="http://schemas.microsoft.com/office/drawing/2014/main" xmlns:lc="http://schemas.openxmlformats.org/drawingml/2006/lockedCanvas" id="{104572C2-6766-47C8-810B-3EE1641891DC}"/>
              </a:ext>
            </a:extLst>
          </p:cNvPr>
          <p:cNvPicPr>
            <a:picLocks noChangeAspect="1"/>
          </p:cNvPicPr>
          <p:nvPr/>
        </p:nvPicPr>
        <p:blipFill>
          <a:blip r:embed="rId3"/>
          <a:srcRect/>
          <a:stretch>
            <a:fillRect/>
          </a:stretch>
        </p:blipFill>
        <p:spPr bwMode="auto">
          <a:xfrm>
            <a:off x="251520" y="188640"/>
            <a:ext cx="4233394" cy="5785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97117" y="1004934"/>
            <a:ext cx="11307777" cy="5703684"/>
          </a:xfrm>
        </p:spPr>
        <p:txBody>
          <a:bodyPr>
            <a:normAutofit/>
          </a:bodyPr>
          <a:lstStyle/>
          <a:p>
            <a:pPr algn="ctr">
              <a:buNone/>
            </a:pPr>
            <a:r>
              <a:rPr lang="uk-UA" b="1" dirty="0" smtClean="0"/>
              <a:t>Додаток АМ</a:t>
            </a:r>
          </a:p>
          <a:p>
            <a:pPr algn="just">
              <a:buNone/>
            </a:pPr>
            <a:r>
              <a:rPr lang="uk-UA" dirty="0" smtClean="0"/>
              <a:t>	</a:t>
            </a:r>
            <a:r>
              <a:rPr lang="uk-UA" sz="2000" dirty="0" smtClean="0"/>
              <a:t>Платники податку з річним доходом понад 40 мільйонів гривень, які мають основні засоби (нематеріальні активі) та проводять амортизацію цих засобів (активів) відповідно до національних положень (стандартів) бухгалтерського обліку або міжнародних стандартів фінансової звітності (знос відображено у р.1012 Балансу), </a:t>
            </a:r>
            <a:r>
              <a:rPr lang="uk-UA" sz="2000" u="sng" dirty="0" smtClean="0"/>
              <a:t>повинні </a:t>
            </a:r>
            <a:r>
              <a:rPr lang="uk-UA" sz="2000" dirty="0" smtClean="0"/>
              <a:t>розраховувати амортизацію основних засобів (нематеріальних активів) відповідно до пункту 138.3 статті 138 Кодексу та подавати Додаток АМ до податкової декларації з податку на прибуток за звітний (податковий) період. Підсумковий результат з графи 5 р.1.2.1 додатку АМ переноситься до р. 1.2.1 додатку РІ.</a:t>
            </a:r>
          </a:p>
          <a:p>
            <a:pPr>
              <a:buNone/>
            </a:pPr>
            <a:endParaRPr lang="uk-UA" sz="2000" dirty="0" smtClean="0"/>
          </a:p>
          <a:p>
            <a:pPr>
              <a:buNone/>
            </a:pPr>
            <a:endParaRPr lang="ru-RU" dirty="0" smtClean="0">
              <a:solidFill>
                <a:srgbClr val="002060"/>
              </a:solidFill>
            </a:endParaRPr>
          </a:p>
        </p:txBody>
      </p:sp>
      <p:graphicFrame>
        <p:nvGraphicFramePr>
          <p:cNvPr id="5" name="Таблица 4"/>
          <p:cNvGraphicFramePr>
            <a:graphicFrameLocks noGrp="1"/>
          </p:cNvGraphicFramePr>
          <p:nvPr/>
        </p:nvGraphicFramePr>
        <p:xfrm>
          <a:off x="1053736" y="3840480"/>
          <a:ext cx="10850880" cy="2286000"/>
        </p:xfrm>
        <a:graphic>
          <a:graphicData uri="http://schemas.openxmlformats.org/drawingml/2006/table">
            <a:tbl>
              <a:tblPr firstRow="1" bandRow="1">
                <a:tableStyleId>{5C22544A-7EE6-4342-B048-85BDC9FD1C3A}</a:tableStyleId>
              </a:tblPr>
              <a:tblGrid>
                <a:gridCol w="562430"/>
                <a:gridCol w="4201160"/>
                <a:gridCol w="661850"/>
                <a:gridCol w="592184"/>
                <a:gridCol w="4145280"/>
                <a:gridCol w="687976"/>
              </a:tblGrid>
              <a:tr h="296091">
                <a:tc gridSpan="3">
                  <a:txBody>
                    <a:bodyPr/>
                    <a:lstStyle/>
                    <a:p>
                      <a:pPr algn="ctr"/>
                      <a:r>
                        <a:rPr lang="uk-UA" sz="1400" baseline="0" dirty="0" smtClean="0">
                          <a:solidFill>
                            <a:schemeClr val="tx1"/>
                          </a:solidFill>
                        </a:rPr>
                        <a:t>Різниці, які збільшують фінансовий результат</a:t>
                      </a:r>
                      <a:endParaRPr lang="uk-UA" sz="1400" baseline="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a:p>
                  </a:txBody>
                  <a:tcPr/>
                </a:tc>
                <a:tc hMerge="1">
                  <a:txBody>
                    <a:bodyPr/>
                    <a:lstStyle/>
                    <a:p>
                      <a:endParaRPr lang="uk-UA"/>
                    </a:p>
                  </a:txBody>
                  <a:tcPr/>
                </a:tc>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k-UA" sz="1400" baseline="0" dirty="0" smtClean="0">
                          <a:solidFill>
                            <a:schemeClr val="tx1"/>
                          </a:solidFill>
                        </a:rPr>
                        <a:t>Різниці, які зменшують фінансовий результат</a:t>
                      </a:r>
                      <a:endParaRPr lang="uk-UA" sz="1400" baseline="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a:p>
                  </a:txBody>
                  <a:tcPr/>
                </a:tc>
                <a:tc hMerge="1">
                  <a:txBody>
                    <a:bodyPr/>
                    <a:lstStyle/>
                    <a:p>
                      <a:endParaRPr lang="uk-UA"/>
                    </a:p>
                  </a:txBody>
                  <a:tcPr/>
                </a:tc>
              </a:tr>
              <a:tr h="261257">
                <a:tc>
                  <a:txBody>
                    <a:bodyPr/>
                    <a:lstStyle/>
                    <a:p>
                      <a:r>
                        <a:rPr lang="uk-UA" sz="1400" b="1" baseline="0" dirty="0" smtClean="0">
                          <a:solidFill>
                            <a:schemeClr val="tx1"/>
                          </a:solidFill>
                        </a:rPr>
                        <a:t>код</a:t>
                      </a:r>
                      <a:endParaRPr lang="uk-UA" sz="1400" b="1" baseline="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uk-UA" sz="1400" b="1" baseline="0" dirty="0" smtClean="0">
                          <a:solidFill>
                            <a:schemeClr val="tx1"/>
                          </a:solidFill>
                        </a:rPr>
                        <a:t>Назва різниці</a:t>
                      </a:r>
                      <a:endParaRPr lang="uk-UA" sz="1400" b="1" baseline="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sz="1400" b="1" baseline="0" dirty="0" smtClean="0">
                          <a:solidFill>
                            <a:schemeClr val="tx1"/>
                          </a:solidFill>
                        </a:rPr>
                        <a:t>сума</a:t>
                      </a:r>
                      <a:endParaRPr lang="uk-UA" sz="1400" b="1" baseline="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sz="1400" b="1" baseline="0" dirty="0" smtClean="0">
                          <a:solidFill>
                            <a:schemeClr val="tx1"/>
                          </a:solidFill>
                        </a:rPr>
                        <a:t>код</a:t>
                      </a:r>
                      <a:endParaRPr lang="uk-UA" sz="1400" b="1" baseline="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uk-UA" sz="1400" b="1" baseline="0" dirty="0" smtClean="0">
                          <a:solidFill>
                            <a:schemeClr val="tx1"/>
                          </a:solidFill>
                        </a:rPr>
                        <a:t>Назва різниці</a:t>
                      </a:r>
                      <a:endParaRPr lang="uk-UA" sz="1400" b="1" baseline="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sz="1400" b="1" baseline="0" dirty="0" smtClean="0">
                          <a:solidFill>
                            <a:schemeClr val="tx1"/>
                          </a:solidFill>
                        </a:rPr>
                        <a:t>сума</a:t>
                      </a:r>
                      <a:endParaRPr lang="uk-UA" sz="1400" b="1" baseline="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1257">
                <a:tc gridSpan="6">
                  <a:txBody>
                    <a:bodyPr/>
                    <a:lstStyle/>
                    <a:p>
                      <a:pPr algn="ctr"/>
                      <a:r>
                        <a:rPr lang="uk-UA" sz="1400" b="1" baseline="0" dirty="0" smtClean="0">
                          <a:solidFill>
                            <a:schemeClr val="tx1"/>
                          </a:solidFill>
                        </a:rPr>
                        <a:t>1. Різниці</a:t>
                      </a:r>
                      <a:r>
                        <a:rPr lang="ru-RU" sz="1400" b="1" baseline="0" dirty="0" smtClean="0">
                          <a:solidFill>
                            <a:schemeClr val="tx1"/>
                          </a:solidFill>
                        </a:rPr>
                        <a:t>, які виникають при нарахуванні амортизації необоротних активів (стаття 138 розділу III Податкового кодексу України)</a:t>
                      </a:r>
                      <a:endParaRPr lang="uk-UA" sz="1400" b="1" baseline="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a:p>
                  </a:txBody>
                  <a:tcPr/>
                </a:tc>
                <a:tc hMerge="1">
                  <a:txBody>
                    <a:bodyPr/>
                    <a:lstStyle/>
                    <a:p>
                      <a:endParaRPr lang="uk-UA"/>
                    </a:p>
                  </a:txBody>
                  <a:tcPr/>
                </a:tc>
                <a:tc hMerge="1">
                  <a:txBody>
                    <a:bodyPr/>
                    <a:lstStyle/>
                    <a:p>
                      <a:endParaRPr lang="uk-U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uk-UA"/>
                    </a:p>
                  </a:txBody>
                  <a:tcPr/>
                </a:tc>
                <a:tc hMerge="1">
                  <a:txBody>
                    <a:bodyPr/>
                    <a:lstStyle/>
                    <a:p>
                      <a:endParaRPr lang="uk-UA"/>
                    </a:p>
                  </a:txBody>
                  <a:tcPr/>
                </a:tc>
              </a:tr>
              <a:tr h="507274">
                <a:tc>
                  <a:txBody>
                    <a:bodyPr/>
                    <a:lstStyle/>
                    <a:p>
                      <a:r>
                        <a:rPr lang="uk-UA" sz="1400" baseline="0" dirty="0" smtClean="0">
                          <a:solidFill>
                            <a:schemeClr val="tx1"/>
                          </a:solidFill>
                          <a:latin typeface="Times New Roman" pitchFamily="18" charset="0"/>
                          <a:cs typeface="Times New Roman" pitchFamily="18" charset="0"/>
                        </a:rPr>
                        <a:t>1.1.1</a:t>
                      </a:r>
                      <a:endParaRPr lang="uk-UA" sz="1400" baseline="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uk-UA" sz="1400" dirty="0" smtClean="0">
                          <a:latin typeface="Times New Roman" pitchFamily="18" charset="0"/>
                          <a:cs typeface="Times New Roman" pitchFamily="18" charset="0"/>
                        </a:rPr>
                        <a:t>Сума нарахованої амортизації основних засобів або нематеріальних активів </a:t>
                      </a:r>
                      <a:r>
                        <a:rPr lang="uk-UA" sz="1400" b="1" dirty="0" smtClean="0">
                          <a:latin typeface="Times New Roman" pitchFamily="18" charset="0"/>
                          <a:cs typeface="Times New Roman" pitchFamily="18" charset="0"/>
                        </a:rPr>
                        <a:t>відповідно до національних положень (стандартів) бухгалтерського обліку або міжнародних стандартів фінансової звітності </a:t>
                      </a:r>
                      <a:r>
                        <a:rPr lang="uk-UA" sz="1400" dirty="0" smtClean="0">
                          <a:latin typeface="Times New Roman" pitchFamily="18" charset="0"/>
                          <a:cs typeface="Times New Roman" pitchFamily="18" charset="0"/>
                        </a:rPr>
                        <a:t>(пункт 138.1 статті 138 розділу </a:t>
                      </a:r>
                      <a:r>
                        <a:rPr lang="en-US" sz="1400" dirty="0" smtClean="0">
                          <a:latin typeface="Times New Roman" pitchFamily="18" charset="0"/>
                          <a:cs typeface="Times New Roman" pitchFamily="18" charset="0"/>
                        </a:rPr>
                        <a:t>III </a:t>
                      </a:r>
                      <a:r>
                        <a:rPr lang="uk-UA" sz="1400" dirty="0" smtClean="0">
                          <a:latin typeface="Times New Roman" pitchFamily="18" charset="0"/>
                          <a:cs typeface="Times New Roman" pitchFamily="18" charset="0"/>
                        </a:rPr>
                        <a:t>Податкового кодексу України)</a:t>
                      </a:r>
                      <a:endParaRPr lang="uk-UA"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uk-UA"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sz="1400" baseline="0" dirty="0" smtClean="0">
                          <a:solidFill>
                            <a:schemeClr val="tx1"/>
                          </a:solidFill>
                          <a:latin typeface="Times New Roman" pitchFamily="18" charset="0"/>
                          <a:cs typeface="Times New Roman" pitchFamily="18" charset="0"/>
                        </a:rPr>
                        <a:t>1.2.1 АМ</a:t>
                      </a:r>
                      <a:endParaRPr lang="uk-UA" sz="1400" baseline="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uk-UA" sz="1400" dirty="0" smtClean="0">
                          <a:latin typeface="Times New Roman" pitchFamily="18" charset="0"/>
                          <a:cs typeface="Times New Roman" pitchFamily="18" charset="0"/>
                        </a:rPr>
                        <a:t>Сума розрахованої амортизації основних засобів або нематеріальних активів </a:t>
                      </a:r>
                      <a:r>
                        <a:rPr lang="uk-UA" sz="1400" b="1" dirty="0" smtClean="0">
                          <a:latin typeface="Times New Roman" pitchFamily="18" charset="0"/>
                          <a:cs typeface="Times New Roman" pitchFamily="18" charset="0"/>
                        </a:rPr>
                        <a:t>відповідно до пункту 138.3 статті 138 розділу </a:t>
                      </a:r>
                      <a:r>
                        <a:rPr lang="en-US" sz="1400" b="1" dirty="0" smtClean="0">
                          <a:latin typeface="Times New Roman" pitchFamily="18" charset="0"/>
                          <a:cs typeface="Times New Roman" pitchFamily="18" charset="0"/>
                        </a:rPr>
                        <a:t>III </a:t>
                      </a:r>
                      <a:r>
                        <a:rPr lang="uk-UA" sz="1400" b="1" dirty="0" smtClean="0">
                          <a:latin typeface="Times New Roman" pitchFamily="18" charset="0"/>
                          <a:cs typeface="Times New Roman" pitchFamily="18" charset="0"/>
                        </a:rPr>
                        <a:t>Податкового кодексу України </a:t>
                      </a:r>
                      <a:r>
                        <a:rPr lang="uk-UA" sz="1400" dirty="0" smtClean="0">
                          <a:latin typeface="Times New Roman" pitchFamily="18" charset="0"/>
                          <a:cs typeface="Times New Roman" pitchFamily="18" charset="0"/>
                        </a:rPr>
                        <a:t>(пункт 138.2 статті 138 розділу </a:t>
                      </a:r>
                      <a:r>
                        <a:rPr lang="en-US" sz="1400" dirty="0" smtClean="0">
                          <a:latin typeface="Times New Roman" pitchFamily="18" charset="0"/>
                          <a:cs typeface="Times New Roman" pitchFamily="18" charset="0"/>
                        </a:rPr>
                        <a:t>III </a:t>
                      </a:r>
                      <a:r>
                        <a:rPr lang="uk-UA" sz="1400" dirty="0" smtClean="0">
                          <a:latin typeface="Times New Roman" pitchFamily="18" charset="0"/>
                          <a:cs typeface="Times New Roman" pitchFamily="18" charset="0"/>
                        </a:rPr>
                        <a:t>Податкового кодексу України)</a:t>
                      </a:r>
                      <a:endParaRPr lang="uk-UA"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uk-U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cxnSp>
        <p:nvCxnSpPr>
          <p:cNvPr id="7" name="Прямая со стрелкой 6"/>
          <p:cNvCxnSpPr/>
          <p:nvPr/>
        </p:nvCxnSpPr>
        <p:spPr>
          <a:xfrm>
            <a:off x="6670766" y="3553097"/>
            <a:ext cx="87085" cy="1271452"/>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 name="Прямая соединительная линия 7"/>
          <p:cNvCxnSpPr/>
          <p:nvPr/>
        </p:nvCxnSpPr>
        <p:spPr>
          <a:xfrm flipV="1">
            <a:off x="6200503" y="3553097"/>
            <a:ext cx="635726" cy="17417"/>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pic>
        <p:nvPicPr>
          <p:cNvPr id="9" name="Рисунок 8">
            <a:extLst>
              <a:ext uri="{FF2B5EF4-FFF2-40B4-BE49-F238E27FC236}">
                <a16:creationId xmlns="" xmlns:a16="http://schemas.microsoft.com/office/drawing/2014/main" xmlns:lc="http://schemas.openxmlformats.org/drawingml/2006/lockedCanvas" id="{104572C2-6766-47C8-810B-3EE1641891DC}"/>
              </a:ext>
            </a:extLst>
          </p:cNvPr>
          <p:cNvPicPr>
            <a:picLocks noChangeAspect="1"/>
          </p:cNvPicPr>
          <p:nvPr/>
        </p:nvPicPr>
        <p:blipFill>
          <a:blip r:embed="rId2"/>
          <a:srcRect/>
          <a:stretch>
            <a:fillRect/>
          </a:stretch>
        </p:blipFill>
        <p:spPr bwMode="auto">
          <a:xfrm>
            <a:off x="251520" y="188640"/>
            <a:ext cx="4233394" cy="5785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820093" y="731520"/>
            <a:ext cx="10692638" cy="5418282"/>
          </a:xfrm>
        </p:spPr>
        <p:txBody>
          <a:bodyPr>
            <a:normAutofit/>
          </a:bodyPr>
          <a:lstStyle/>
          <a:p>
            <a:pPr algn="ctr">
              <a:buNone/>
            </a:pPr>
            <a:r>
              <a:rPr lang="ru-RU" sz="1800" b="1" dirty="0" smtClean="0">
                <a:latin typeface="Times New Roman" pitchFamily="18" charset="0"/>
                <a:cs typeface="Times New Roman" pitchFamily="18" charset="0"/>
              </a:rPr>
              <a:t>Додаток ПП</a:t>
            </a:r>
          </a:p>
          <a:p>
            <a:pPr algn="just">
              <a:buNone/>
            </a:pPr>
            <a:r>
              <a:rPr lang="ru-RU" sz="1600" dirty="0" smtClean="0">
                <a:latin typeface="Times New Roman" pitchFamily="18" charset="0"/>
                <a:cs typeface="Times New Roman" pitchFamily="18" charset="0"/>
              </a:rPr>
              <a:t>	</a:t>
            </a:r>
            <a:r>
              <a:rPr lang="uk-UA" sz="1600" dirty="0" smtClean="0">
                <a:latin typeface="Times New Roman" pitchFamily="18" charset="0"/>
                <a:cs typeface="Times New Roman" pitchFamily="18" charset="0"/>
              </a:rPr>
              <a:t>Звертаємо увагу, що у </a:t>
            </a:r>
            <a:r>
              <a:rPr lang="uk-UA" sz="1600" b="1" dirty="0" smtClean="0">
                <a:latin typeface="Times New Roman" pitchFamily="18" charset="0"/>
                <a:cs typeface="Times New Roman" pitchFamily="18" charset="0"/>
              </a:rPr>
              <a:t>графі 3</a:t>
            </a:r>
            <a:r>
              <a:rPr lang="uk-UA" sz="1600" dirty="0" smtClean="0">
                <a:latin typeface="Times New Roman" pitchFamily="18" charset="0"/>
                <a:cs typeface="Times New Roman" pitchFamily="18" charset="0"/>
              </a:rPr>
              <a:t> «Сума податку, не сплаченого до бюджету у зв'язку з отриманням податкової пільги (вивільнені від оподаткування кошти), гривень» зазначається </a:t>
            </a:r>
            <a:r>
              <a:rPr lang="uk-UA" sz="1600" b="1" dirty="0" smtClean="0">
                <a:latin typeface="Times New Roman" pitchFamily="18" charset="0"/>
                <a:cs typeface="Times New Roman" pitchFamily="18" charset="0"/>
              </a:rPr>
              <a:t>саме</a:t>
            </a:r>
            <a:r>
              <a:rPr lang="uk-UA" sz="1600" dirty="0" smtClean="0">
                <a:latin typeface="Times New Roman" pitchFamily="18" charset="0"/>
                <a:cs typeface="Times New Roman" pitchFamily="18" charset="0"/>
              </a:rPr>
              <a:t> </a:t>
            </a:r>
            <a:r>
              <a:rPr lang="uk-UA" sz="1600" b="1" dirty="0" smtClean="0">
                <a:latin typeface="Times New Roman" pitchFamily="18" charset="0"/>
                <a:cs typeface="Times New Roman" pitchFamily="18" charset="0"/>
              </a:rPr>
              <a:t>сума податку</a:t>
            </a:r>
            <a:r>
              <a:rPr lang="uk-UA" sz="1600" dirty="0" smtClean="0">
                <a:latin typeface="Times New Roman" pitchFamily="18" charset="0"/>
                <a:cs typeface="Times New Roman" pitchFamily="18" charset="0"/>
              </a:rPr>
              <a:t>, не сплаченого до бюджету у зв'язку з отриманням податкової пільги (вивільнені від оподаткування кошти).</a:t>
            </a:r>
          </a:p>
          <a:p>
            <a:pPr algn="just">
              <a:buNone/>
            </a:pPr>
            <a:endParaRPr lang="uk-UA" sz="1600" dirty="0" smtClean="0">
              <a:solidFill>
                <a:srgbClr val="002060"/>
              </a:solidFill>
              <a:latin typeface="Times New Roman" pitchFamily="18" charset="0"/>
              <a:cs typeface="Times New Roman" pitchFamily="18" charset="0"/>
            </a:endParaRPr>
          </a:p>
          <a:p>
            <a:pPr algn="just">
              <a:buNone/>
            </a:pPr>
            <a:r>
              <a:rPr lang="uk-UA" sz="1600" b="1" dirty="0" smtClean="0">
                <a:latin typeface="Times New Roman" pitchFamily="18" charset="0"/>
                <a:cs typeface="Times New Roman" pitchFamily="18" charset="0"/>
              </a:rPr>
              <a:t>	Графи 6</a:t>
            </a:r>
            <a:r>
              <a:rPr lang="uk-UA" sz="1600" dirty="0" smtClean="0">
                <a:latin typeface="Times New Roman" pitchFamily="18" charset="0"/>
                <a:cs typeface="Times New Roman" pitchFamily="18" charset="0"/>
              </a:rPr>
              <a:t> «Сума податкової пільги, що використана за цільовим призначенням, гривень», </a:t>
            </a:r>
            <a:r>
              <a:rPr lang="uk-UA" sz="1600" b="1" dirty="0" smtClean="0">
                <a:latin typeface="Times New Roman" pitchFamily="18" charset="0"/>
                <a:cs typeface="Times New Roman" pitchFamily="18" charset="0"/>
              </a:rPr>
              <a:t>7</a:t>
            </a:r>
            <a:r>
              <a:rPr lang="uk-UA" sz="1600" dirty="0" smtClean="0">
                <a:latin typeface="Times New Roman" pitchFamily="18" charset="0"/>
                <a:cs typeface="Times New Roman" pitchFamily="18" charset="0"/>
              </a:rPr>
              <a:t> «Сума податкової пільги, що використана не за цільовим призначенням» та </a:t>
            </a:r>
            <a:r>
              <a:rPr lang="uk-UA" sz="1600" b="1" dirty="0" smtClean="0">
                <a:latin typeface="Times New Roman" pitchFamily="18" charset="0"/>
                <a:cs typeface="Times New Roman" pitchFamily="18" charset="0"/>
              </a:rPr>
              <a:t>8 </a:t>
            </a:r>
            <a:r>
              <a:rPr lang="uk-UA" sz="1600" dirty="0" smtClean="0">
                <a:latin typeface="Times New Roman" pitchFamily="18" charset="0"/>
                <a:cs typeface="Times New Roman" pitchFamily="18" charset="0"/>
              </a:rPr>
              <a:t>«Сума податкової пільги, що залишилася невикористаною на кінець звітного періоду» заповнюють </a:t>
            </a:r>
            <a:r>
              <a:rPr lang="uk-UA" sz="1600" b="1" dirty="0" smtClean="0">
                <a:latin typeface="Times New Roman" pitchFamily="18" charset="0"/>
                <a:cs typeface="Times New Roman" pitchFamily="18" charset="0"/>
              </a:rPr>
              <a:t>тільки в тому випадку, якщо умовою застосування пільги передбачено цільове використання</a:t>
            </a:r>
            <a:r>
              <a:rPr lang="uk-UA" sz="1600" dirty="0" smtClean="0">
                <a:latin typeface="Times New Roman" pitchFamily="18" charset="0"/>
                <a:cs typeface="Times New Roman" pitchFamily="18" charset="0"/>
              </a:rPr>
              <a:t> вивільнених від оподаткування коштів відповідно до Довіднику пільг (станом на 01.10.2025 Довідник № 131/1, 131/2 гр.8 «Ознака цільового призначення»).</a:t>
            </a:r>
          </a:p>
          <a:p>
            <a:pPr algn="just">
              <a:buNone/>
            </a:pPr>
            <a:endParaRPr lang="ru-RU" sz="1600" dirty="0">
              <a:solidFill>
                <a:srgbClr val="002060"/>
              </a:solidFill>
              <a:latin typeface="Times New Roman" pitchFamily="18" charset="0"/>
              <a:cs typeface="Times New Roman" pitchFamily="18" charset="0"/>
            </a:endParaRPr>
          </a:p>
        </p:txBody>
      </p:sp>
      <p:graphicFrame>
        <p:nvGraphicFramePr>
          <p:cNvPr id="7" name="Таблица 6"/>
          <p:cNvGraphicFramePr>
            <a:graphicFrameLocks noGrp="1"/>
          </p:cNvGraphicFramePr>
          <p:nvPr/>
        </p:nvGraphicFramePr>
        <p:xfrm>
          <a:off x="1114696" y="3509555"/>
          <a:ext cx="10310952" cy="2205445"/>
        </p:xfrm>
        <a:graphic>
          <a:graphicData uri="http://schemas.openxmlformats.org/drawingml/2006/table">
            <a:tbl>
              <a:tblPr firstRow="1" bandRow="1">
                <a:tableStyleId>{5C22544A-7EE6-4342-B048-85BDC9FD1C3A}</a:tableStyleId>
              </a:tblPr>
              <a:tblGrid>
                <a:gridCol w="1288869"/>
                <a:gridCol w="1288869"/>
                <a:gridCol w="1288869"/>
                <a:gridCol w="1288869"/>
                <a:gridCol w="1288869"/>
                <a:gridCol w="1288869"/>
                <a:gridCol w="1288869"/>
                <a:gridCol w="1288869"/>
              </a:tblGrid>
              <a:tr h="557348">
                <a:tc rowSpan="2">
                  <a:txBody>
                    <a:bodyPr/>
                    <a:lstStyle/>
                    <a:p>
                      <a:pPr algn="ctr"/>
                      <a:r>
                        <a:rPr lang="uk-UA" sz="1200" b="1" kern="1200" dirty="0" smtClean="0">
                          <a:solidFill>
                            <a:schemeClr val="tx1"/>
                          </a:solidFill>
                          <a:latin typeface="+mn-lt"/>
                          <a:ea typeface="+mn-ea"/>
                          <a:cs typeface="+mn-cs"/>
                        </a:rPr>
                        <a:t>Код пільги за кожним видом податкових пільг згідно з довідником пільг</a:t>
                      </a:r>
                      <a:r>
                        <a:rPr lang="uk-UA" sz="1200" b="1" kern="1200" baseline="30000" dirty="0" smtClean="0">
                          <a:solidFill>
                            <a:schemeClr val="tx1"/>
                          </a:solidFill>
                          <a:latin typeface="+mn-lt"/>
                          <a:ea typeface="+mn-ea"/>
                          <a:cs typeface="+mn-cs"/>
                        </a:rPr>
                        <a:t>2</a:t>
                      </a:r>
                      <a:endParaRPr lang="uk-UA"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r>
                        <a:rPr lang="uk-UA" sz="1200" b="1" kern="1200" dirty="0" smtClean="0">
                          <a:solidFill>
                            <a:schemeClr val="tx1"/>
                          </a:solidFill>
                          <a:latin typeface="+mn-lt"/>
                          <a:ea typeface="+mn-ea"/>
                          <a:cs typeface="+mn-cs"/>
                        </a:rPr>
                        <a:t>Найменування податкової пільги згідно з довідником пільг</a:t>
                      </a:r>
                      <a:r>
                        <a:rPr lang="uk-UA" sz="1200" b="1" kern="1200" baseline="30000" dirty="0" smtClean="0">
                          <a:solidFill>
                            <a:schemeClr val="tx1"/>
                          </a:solidFill>
                          <a:latin typeface="+mn-lt"/>
                          <a:ea typeface="+mn-ea"/>
                          <a:cs typeface="+mn-cs"/>
                        </a:rPr>
                        <a:t>2</a:t>
                      </a:r>
                      <a:endParaRPr lang="uk-UA"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r>
                        <a:rPr lang="uk-UA" sz="1200" b="1" kern="1200" dirty="0" smtClean="0">
                          <a:solidFill>
                            <a:srgbClr val="FF0000"/>
                          </a:solidFill>
                          <a:latin typeface="+mn-lt"/>
                          <a:ea typeface="+mn-ea"/>
                          <a:cs typeface="+mn-cs"/>
                        </a:rPr>
                        <a:t>Сума податку</a:t>
                      </a:r>
                      <a:r>
                        <a:rPr lang="uk-UA" sz="1200" b="1" kern="1200" dirty="0" smtClean="0">
                          <a:solidFill>
                            <a:schemeClr val="tx1"/>
                          </a:solidFill>
                          <a:latin typeface="+mn-lt"/>
                          <a:ea typeface="+mn-ea"/>
                          <a:cs typeface="+mn-cs"/>
                        </a:rPr>
                        <a:t>, не сплаченого до бюджету у зв’язку з отриманням податкової пільги (вивільнені від оподаткування кошти), гривень</a:t>
                      </a:r>
                      <a:endParaRPr lang="uk-UA"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lang="uk-UA" sz="1200" b="1" kern="1200" dirty="0" smtClean="0">
                          <a:solidFill>
                            <a:schemeClr val="tx1"/>
                          </a:solidFill>
                          <a:latin typeface="+mn-lt"/>
                          <a:ea typeface="+mn-ea"/>
                          <a:cs typeface="+mn-cs"/>
                        </a:rPr>
                        <a:t>Строк користування податковою пільгою у звітному періоді</a:t>
                      </a:r>
                      <a:endParaRPr lang="uk-UA"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uk-U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r>
                        <a:rPr lang="uk-UA" sz="1200" b="1" kern="1200" dirty="0" smtClean="0">
                          <a:solidFill>
                            <a:schemeClr val="tx1"/>
                          </a:solidFill>
                          <a:latin typeface="+mn-lt"/>
                          <a:ea typeface="+mn-ea"/>
                          <a:cs typeface="+mn-cs"/>
                        </a:rPr>
                        <a:t>Сума податкової пільги, що використана за цільовим призначенням</a:t>
                      </a:r>
                      <a:r>
                        <a:rPr lang="uk-UA" sz="1200" b="1" kern="1200" baseline="30000" dirty="0" smtClean="0">
                          <a:solidFill>
                            <a:schemeClr val="tx1"/>
                          </a:solidFill>
                          <a:latin typeface="+mn-lt"/>
                          <a:ea typeface="+mn-ea"/>
                          <a:cs typeface="+mn-cs"/>
                        </a:rPr>
                        <a:t>4</a:t>
                      </a:r>
                      <a:r>
                        <a:rPr lang="uk-UA" sz="1200" b="1" kern="1200" dirty="0" smtClean="0">
                          <a:solidFill>
                            <a:schemeClr val="tx1"/>
                          </a:solidFill>
                          <a:latin typeface="+mn-lt"/>
                          <a:ea typeface="+mn-ea"/>
                          <a:cs typeface="+mn-cs"/>
                        </a:rPr>
                        <a:t>,</a:t>
                      </a:r>
                    </a:p>
                    <a:p>
                      <a:pPr algn="ctr"/>
                      <a:r>
                        <a:rPr lang="uk-UA" sz="1200" b="1" kern="1200" dirty="0" smtClean="0">
                          <a:solidFill>
                            <a:schemeClr val="tx1"/>
                          </a:solidFill>
                          <a:latin typeface="+mn-lt"/>
                          <a:ea typeface="+mn-ea"/>
                          <a:cs typeface="+mn-cs"/>
                        </a:rPr>
                        <a:t>гривень</a:t>
                      </a:r>
                      <a:endParaRPr lang="uk-UA"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r>
                        <a:rPr lang="uk-UA" sz="1200" b="1" kern="1200" dirty="0" smtClean="0">
                          <a:solidFill>
                            <a:schemeClr val="tx1"/>
                          </a:solidFill>
                          <a:latin typeface="+mn-lt"/>
                          <a:ea typeface="+mn-ea"/>
                          <a:cs typeface="+mn-cs"/>
                        </a:rPr>
                        <a:t>Сума податкової пільги, що використана не за цільовим призначенням,</a:t>
                      </a:r>
                    </a:p>
                    <a:p>
                      <a:pPr algn="ctr"/>
                      <a:r>
                        <a:rPr lang="uk-UA" sz="1200" b="1" kern="1200" dirty="0" smtClean="0">
                          <a:solidFill>
                            <a:schemeClr val="tx1"/>
                          </a:solidFill>
                          <a:latin typeface="+mn-lt"/>
                          <a:ea typeface="+mn-ea"/>
                          <a:cs typeface="+mn-cs"/>
                        </a:rPr>
                        <a:t>гривень</a:t>
                      </a:r>
                      <a:endParaRPr lang="uk-UA"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r>
                        <a:rPr lang="uk-UA" sz="1200" b="1" kern="1200" dirty="0" smtClean="0">
                          <a:solidFill>
                            <a:schemeClr val="tx1"/>
                          </a:solidFill>
                          <a:latin typeface="+mn-lt"/>
                          <a:ea typeface="+mn-ea"/>
                          <a:cs typeface="+mn-cs"/>
                        </a:rPr>
                        <a:t>Сума податкової пільги, що залишилась </a:t>
                      </a:r>
                    </a:p>
                    <a:p>
                      <a:pPr algn="ctr"/>
                      <a:r>
                        <a:rPr lang="uk-UA" sz="1200" b="1" kern="1200" dirty="0" smtClean="0">
                          <a:solidFill>
                            <a:schemeClr val="tx1"/>
                          </a:solidFill>
                          <a:latin typeface="+mn-lt"/>
                          <a:ea typeface="+mn-ea"/>
                          <a:cs typeface="+mn-cs"/>
                        </a:rPr>
                        <a:t>невикористаною на кінець звітного періоду,</a:t>
                      </a:r>
                    </a:p>
                    <a:p>
                      <a:pPr algn="ctr"/>
                      <a:r>
                        <a:rPr lang="uk-UA" sz="1200" b="1" kern="1200" dirty="0" smtClean="0">
                          <a:solidFill>
                            <a:schemeClr val="tx1"/>
                          </a:solidFill>
                          <a:latin typeface="+mn-lt"/>
                          <a:ea typeface="+mn-ea"/>
                          <a:cs typeface="+mn-cs"/>
                        </a:rPr>
                        <a:t>гривень </a:t>
                      </a:r>
                      <a:endParaRPr lang="uk-UA"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06286">
                <a:tc vMerge="1">
                  <a:txBody>
                    <a:bodyPr/>
                    <a:lstStyle/>
                    <a:p>
                      <a:pPr algn="ctr"/>
                      <a:endParaRPr lang="uk-U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lang="uk-U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lang="uk-U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uk-UA" sz="1200" b="1" kern="1200" dirty="0" smtClean="0">
                          <a:solidFill>
                            <a:schemeClr val="dk1"/>
                          </a:solidFill>
                          <a:latin typeface="+mn-lt"/>
                          <a:ea typeface="+mn-ea"/>
                          <a:cs typeface="+mn-cs"/>
                        </a:rPr>
                        <a:t>число, місяць, рік початку</a:t>
                      </a:r>
                      <a:r>
                        <a:rPr lang="uk-UA" sz="1200" b="1" kern="1200" baseline="30000" dirty="0" smtClean="0">
                          <a:solidFill>
                            <a:schemeClr val="dk1"/>
                          </a:solidFill>
                          <a:latin typeface="+mn-lt"/>
                          <a:ea typeface="+mn-ea"/>
                          <a:cs typeface="+mn-cs"/>
                        </a:rPr>
                        <a:t>3</a:t>
                      </a:r>
                      <a:endParaRPr lang="uk-UA"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uk-UA" sz="1200" b="1" kern="1200" dirty="0" smtClean="0">
                          <a:solidFill>
                            <a:schemeClr val="dk1"/>
                          </a:solidFill>
                          <a:latin typeface="+mn-lt"/>
                          <a:ea typeface="+mn-ea"/>
                          <a:cs typeface="+mn-cs"/>
                        </a:rPr>
                        <a:t>число, місяць, рік закінчення</a:t>
                      </a:r>
                      <a:r>
                        <a:rPr lang="uk-UA" sz="1200" b="1" kern="1200" baseline="30000" dirty="0" smtClean="0">
                          <a:solidFill>
                            <a:schemeClr val="dk1"/>
                          </a:solidFill>
                          <a:latin typeface="+mn-lt"/>
                          <a:ea typeface="+mn-ea"/>
                          <a:cs typeface="+mn-cs"/>
                        </a:rPr>
                        <a:t>3</a:t>
                      </a:r>
                      <a:endParaRPr lang="uk-UA"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lang="uk-U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lang="uk-U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lang="uk-U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5205">
                <a:tc>
                  <a:txBody>
                    <a:bodyPr/>
                    <a:lstStyle/>
                    <a:p>
                      <a:pPr algn="ctr"/>
                      <a:r>
                        <a:rPr lang="uk-UA" sz="1200" dirty="0" smtClean="0">
                          <a:solidFill>
                            <a:schemeClr val="tx1"/>
                          </a:solidFill>
                        </a:rPr>
                        <a:t>1</a:t>
                      </a:r>
                      <a:endParaRPr lang="uk-UA"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uk-UA" sz="1200" dirty="0" smtClean="0">
                          <a:solidFill>
                            <a:schemeClr val="tx1"/>
                          </a:solidFill>
                        </a:rPr>
                        <a:t>2</a:t>
                      </a:r>
                      <a:endParaRPr lang="uk-UA"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uk-UA" sz="1200" dirty="0" smtClean="0">
                          <a:solidFill>
                            <a:schemeClr val="tx1"/>
                          </a:solidFill>
                        </a:rPr>
                        <a:t>3</a:t>
                      </a:r>
                      <a:endParaRPr lang="uk-UA"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uk-UA" sz="1200" dirty="0" smtClean="0">
                          <a:solidFill>
                            <a:schemeClr val="tx1"/>
                          </a:solidFill>
                        </a:rPr>
                        <a:t>4</a:t>
                      </a:r>
                      <a:endParaRPr lang="uk-UA"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uk-UA" sz="1200" dirty="0" smtClean="0">
                          <a:solidFill>
                            <a:schemeClr val="tx1"/>
                          </a:solidFill>
                        </a:rPr>
                        <a:t>5</a:t>
                      </a:r>
                      <a:endParaRPr lang="uk-UA"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uk-UA" sz="1200" dirty="0" smtClean="0">
                          <a:solidFill>
                            <a:schemeClr val="tx1"/>
                          </a:solidFill>
                        </a:rPr>
                        <a:t>6</a:t>
                      </a:r>
                      <a:endParaRPr lang="uk-UA"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uk-UA" sz="1200" dirty="0" smtClean="0">
                          <a:solidFill>
                            <a:schemeClr val="tx1"/>
                          </a:solidFill>
                        </a:rPr>
                        <a:t>7</a:t>
                      </a:r>
                      <a:endParaRPr lang="uk-UA"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uk-UA" sz="1200" dirty="0" smtClean="0">
                          <a:solidFill>
                            <a:schemeClr val="tx1"/>
                          </a:solidFill>
                        </a:rPr>
                        <a:t>8</a:t>
                      </a:r>
                      <a:endParaRPr lang="uk-UA"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0" name="TextBox 9"/>
          <p:cNvSpPr txBox="1"/>
          <p:nvPr/>
        </p:nvSpPr>
        <p:spPr>
          <a:xfrm>
            <a:off x="7532914" y="5939246"/>
            <a:ext cx="3884024" cy="461665"/>
          </a:xfrm>
          <a:prstGeom prst="rect">
            <a:avLst/>
          </a:prstGeom>
          <a:noFill/>
          <a:ln w="19050">
            <a:solidFill>
              <a:srgbClr val="FF0000"/>
            </a:solidFill>
          </a:ln>
        </p:spPr>
        <p:txBody>
          <a:bodyPr wrap="square" rtlCol="0">
            <a:spAutoFit/>
          </a:bodyPr>
          <a:lstStyle/>
          <a:p>
            <a:pPr algn="ctr"/>
            <a:r>
              <a:rPr lang="uk-UA" sz="1200" dirty="0" smtClean="0"/>
              <a:t>Заповнюється обсяг пільг, якщо у графі  8  </a:t>
            </a:r>
            <a:r>
              <a:rPr lang="uk-UA" sz="1200" dirty="0" smtClean="0">
                <a:latin typeface="Times New Roman" pitchFamily="18" charset="0"/>
                <a:cs typeface="Times New Roman" pitchFamily="18" charset="0"/>
              </a:rPr>
              <a:t>«Ознака цільового призначення» Д</a:t>
            </a:r>
            <a:r>
              <a:rPr lang="uk-UA" sz="1200" dirty="0" smtClean="0"/>
              <a:t>овідника пільг  </a:t>
            </a:r>
            <a:r>
              <a:rPr lang="uk-UA" sz="1200" b="1" dirty="0" smtClean="0">
                <a:solidFill>
                  <a:srgbClr val="FF0000"/>
                </a:solidFill>
              </a:rPr>
              <a:t>зазначена </a:t>
            </a:r>
            <a:r>
              <a:rPr lang="uk-UA" sz="1200" b="1" dirty="0" smtClean="0">
                <a:solidFill>
                  <a:srgbClr val="FF0000"/>
                </a:solidFill>
                <a:latin typeface="Times New Roman" pitchFamily="18" charset="0"/>
                <a:cs typeface="Times New Roman" pitchFamily="18" charset="0"/>
              </a:rPr>
              <a:t>«1»</a:t>
            </a:r>
            <a:r>
              <a:rPr lang="uk-UA" sz="1200" dirty="0" smtClean="0"/>
              <a:t> </a:t>
            </a:r>
            <a:endParaRPr lang="uk-UA" sz="1200" dirty="0"/>
          </a:p>
        </p:txBody>
      </p:sp>
      <p:cxnSp>
        <p:nvCxnSpPr>
          <p:cNvPr id="13" name="Прямая со стрелкой 12"/>
          <p:cNvCxnSpPr/>
          <p:nvPr/>
        </p:nvCxnSpPr>
        <p:spPr>
          <a:xfrm flipH="1" flipV="1">
            <a:off x="8203474" y="5651863"/>
            <a:ext cx="8710" cy="269969"/>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8" name="Прямая со стрелкой 17"/>
          <p:cNvCxnSpPr>
            <a:stCxn id="10" idx="0"/>
            <a:endCxn id="10" idx="0"/>
          </p:cNvCxnSpPr>
          <p:nvPr/>
        </p:nvCxnSpPr>
        <p:spPr>
          <a:xfrm>
            <a:off x="9474926" y="5939246"/>
            <a:ext cx="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p:cNvCxnSpPr/>
          <p:nvPr/>
        </p:nvCxnSpPr>
        <p:spPr>
          <a:xfrm flipH="1" flipV="1">
            <a:off x="9318171" y="5660571"/>
            <a:ext cx="8709" cy="27867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3" name="Прямая со стрелкой 22"/>
          <p:cNvCxnSpPr/>
          <p:nvPr/>
        </p:nvCxnSpPr>
        <p:spPr>
          <a:xfrm flipH="1" flipV="1">
            <a:off x="10807337" y="5651863"/>
            <a:ext cx="17418" cy="287384"/>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11" name="Рисунок 10">
            <a:extLst>
              <a:ext uri="{FF2B5EF4-FFF2-40B4-BE49-F238E27FC236}">
                <a16:creationId xmlns="" xmlns:a16="http://schemas.microsoft.com/office/drawing/2014/main" xmlns:lc="http://schemas.openxmlformats.org/drawingml/2006/lockedCanvas" id="{104572C2-6766-47C8-810B-3EE1641891DC}"/>
              </a:ext>
            </a:extLst>
          </p:cNvPr>
          <p:cNvPicPr>
            <a:picLocks noChangeAspect="1"/>
          </p:cNvPicPr>
          <p:nvPr/>
        </p:nvPicPr>
        <p:blipFill>
          <a:blip r:embed="rId2"/>
          <a:srcRect/>
          <a:stretch>
            <a:fillRect/>
          </a:stretch>
        </p:blipFill>
        <p:spPr bwMode="auto">
          <a:xfrm>
            <a:off x="251520" y="188640"/>
            <a:ext cx="4233394" cy="5785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469E175D-BC32-442C-9364-2486C040A902}"/>
              </a:ext>
            </a:extLst>
          </p:cNvPr>
          <p:cNvSpPr>
            <a:spLocks noGrp="1"/>
          </p:cNvSpPr>
          <p:nvPr>
            <p:ph idx="1"/>
          </p:nvPr>
        </p:nvSpPr>
        <p:spPr>
          <a:xfrm>
            <a:off x="296781" y="823865"/>
            <a:ext cx="11708114" cy="5884753"/>
          </a:xfrm>
        </p:spPr>
        <p:txBody>
          <a:bodyPr>
            <a:normAutofit fontScale="25000" lnSpcReduction="20000"/>
          </a:bodyPr>
          <a:lstStyle/>
          <a:p>
            <a:pPr algn="ctr">
              <a:buNone/>
            </a:pPr>
            <a:r>
              <a:rPr lang="uk-UA" sz="8000" b="1" dirty="0" smtClean="0">
                <a:latin typeface="Times New Roman" pitchFamily="18" charset="0"/>
                <a:cs typeface="Times New Roman" pitchFamily="18" charset="0"/>
              </a:rPr>
              <a:t>Додаток ПН</a:t>
            </a:r>
            <a:endParaRPr lang="uk-UA" sz="8000" dirty="0" smtClean="0">
              <a:latin typeface="Times New Roman" pitchFamily="18" charset="0"/>
              <a:cs typeface="Times New Roman" pitchFamily="18" charset="0"/>
            </a:endParaRPr>
          </a:p>
          <a:p>
            <a:pPr algn="just">
              <a:lnSpc>
                <a:spcPct val="100000"/>
              </a:lnSpc>
              <a:spcBef>
                <a:spcPts val="0"/>
              </a:spcBef>
              <a:buNone/>
            </a:pPr>
            <a:r>
              <a:rPr lang="uk-UA" sz="8000" dirty="0" smtClean="0">
                <a:latin typeface="Times New Roman" pitchFamily="18" charset="0"/>
                <a:cs typeface="Times New Roman" pitchFamily="18" charset="0"/>
              </a:rPr>
              <a:t>Додаток ПН подається до Декларації платниками, </a:t>
            </a:r>
            <a:r>
              <a:rPr lang="uk-UA" sz="8000" b="1" dirty="0" smtClean="0">
                <a:latin typeface="Times New Roman" pitchFamily="18" charset="0"/>
                <a:cs typeface="Times New Roman" pitchFamily="18" charset="0"/>
              </a:rPr>
              <a:t>які у звітному періоді виплачували доходи </a:t>
            </a:r>
          </a:p>
          <a:p>
            <a:pPr algn="just">
              <a:lnSpc>
                <a:spcPct val="100000"/>
              </a:lnSpc>
              <a:spcBef>
                <a:spcPts val="0"/>
              </a:spcBef>
              <a:buNone/>
            </a:pPr>
            <a:r>
              <a:rPr lang="uk-UA" sz="8000" b="1" dirty="0" smtClean="0">
                <a:latin typeface="Times New Roman" pitchFamily="18" charset="0"/>
                <a:cs typeface="Times New Roman" pitchFamily="18" charset="0"/>
              </a:rPr>
              <a:t>нерезидентам.</a:t>
            </a:r>
            <a:r>
              <a:rPr lang="uk-UA" sz="8000" dirty="0" smtClean="0">
                <a:latin typeface="Times New Roman" pitchFamily="18" charset="0"/>
                <a:cs typeface="Times New Roman" pitchFamily="18" charset="0"/>
              </a:rPr>
              <a:t> При цьому Додаток ПН заповнюється по кожному нерезиденту, якому виплачувалися </a:t>
            </a:r>
          </a:p>
          <a:p>
            <a:pPr algn="just">
              <a:lnSpc>
                <a:spcPct val="100000"/>
              </a:lnSpc>
              <a:spcBef>
                <a:spcPts val="0"/>
              </a:spcBef>
              <a:buNone/>
            </a:pPr>
            <a:r>
              <a:rPr lang="uk-UA" sz="8000" dirty="0" smtClean="0">
                <a:latin typeface="Times New Roman" pitchFamily="18" charset="0"/>
                <a:cs typeface="Times New Roman" pitchFamily="18" charset="0"/>
              </a:rPr>
              <a:t>доходи.</a:t>
            </a:r>
          </a:p>
          <a:p>
            <a:pPr>
              <a:lnSpc>
                <a:spcPct val="100000"/>
              </a:lnSpc>
              <a:spcBef>
                <a:spcPts val="0"/>
              </a:spcBef>
              <a:buNone/>
            </a:pPr>
            <a:endParaRPr lang="ru-RU" sz="1300" dirty="0" smtClean="0">
              <a:latin typeface="Times New Roman" pitchFamily="18" charset="0"/>
              <a:cs typeface="Times New Roman" pitchFamily="18" charset="0"/>
            </a:endParaRPr>
          </a:p>
          <a:p>
            <a:pPr>
              <a:lnSpc>
                <a:spcPct val="100000"/>
              </a:lnSpc>
              <a:spcBef>
                <a:spcPts val="0"/>
              </a:spcBef>
              <a:buNone/>
            </a:pPr>
            <a:r>
              <a:rPr lang="ru-RU" sz="4000" dirty="0" smtClean="0">
                <a:latin typeface="Times New Roman" pitchFamily="18" charset="0"/>
                <a:cs typeface="Times New Roman" pitchFamily="18" charset="0"/>
              </a:rPr>
              <a:t>«</a:t>
            </a:r>
            <a:r>
              <a:rPr lang="ru-RU" sz="5600" dirty="0" smtClean="0">
                <a:latin typeface="Times New Roman" pitchFamily="18" charset="0"/>
                <a:cs typeface="Times New Roman" pitchFamily="18" charset="0"/>
              </a:rPr>
              <a:t>Таблица2 </a:t>
            </a:r>
            <a:r>
              <a:rPr lang="uk-UA" sz="5600" b="1" dirty="0" smtClean="0">
                <a:latin typeface="Times New Roman" pitchFamily="18" charset="0"/>
                <a:cs typeface="Times New Roman" pitchFamily="18" charset="0"/>
              </a:rPr>
              <a:t>Розрахунок прибутку від операцій з безпроцентними (дисконтними) облігаціями чи казначейськими зобов'язаннями (рядок 18 таблиці 1) </a:t>
            </a:r>
            <a:r>
              <a:rPr lang="ru-RU" sz="5600" dirty="0" smtClean="0">
                <a:latin typeface="Times New Roman" pitchFamily="18" charset="0"/>
                <a:cs typeface="Times New Roman" pitchFamily="18" charset="0"/>
              </a:rPr>
              <a:t>»</a:t>
            </a:r>
          </a:p>
          <a:p>
            <a:pPr>
              <a:lnSpc>
                <a:spcPct val="100000"/>
              </a:lnSpc>
              <a:spcBef>
                <a:spcPts val="0"/>
              </a:spcBef>
              <a:buNone/>
            </a:pPr>
            <a:r>
              <a:rPr lang="ru-RU" sz="4000" dirty="0" smtClean="0">
                <a:latin typeface="Times New Roman" pitchFamily="18" charset="0"/>
                <a:cs typeface="Times New Roman" pitchFamily="18" charset="0"/>
              </a:rPr>
              <a:t>__________ </a:t>
            </a:r>
          </a:p>
          <a:p>
            <a:pPr marL="0" indent="0">
              <a:lnSpc>
                <a:spcPct val="120000"/>
              </a:lnSpc>
              <a:spcBef>
                <a:spcPts val="0"/>
              </a:spcBef>
              <a:buNone/>
            </a:pPr>
            <a:r>
              <a:rPr lang="uk-UA" sz="4000" baseline="30000" dirty="0" smtClean="0"/>
              <a:t>1 </a:t>
            </a:r>
            <a:r>
              <a:rPr lang="uk-UA" sz="4000" dirty="0" smtClean="0"/>
              <a:t>Повне найменування нерезидента, місцезнаходження нерезидента, що зазначені у контракті/договорі.</a:t>
            </a:r>
            <a:endParaRPr lang="ru-RU" sz="4000" dirty="0" smtClean="0"/>
          </a:p>
          <a:p>
            <a:pPr marL="0" indent="0">
              <a:lnSpc>
                <a:spcPct val="120000"/>
              </a:lnSpc>
              <a:spcBef>
                <a:spcPts val="0"/>
              </a:spcBef>
              <a:buNone/>
            </a:pPr>
            <a:r>
              <a:rPr lang="uk-UA" sz="4000" dirty="0" smtClean="0"/>
              <a:t>Назва країни резиденції нерезидента, код країни резиденції – відповідно до Переліку кодів країн світу для статистичних цілей, затвердженого наказом Державної служби статистики України від 8 січня 2020 року № 32, або назва вільної економічної зони.</a:t>
            </a:r>
            <a:endParaRPr lang="ru-RU" sz="4000" dirty="0" smtClean="0"/>
          </a:p>
          <a:p>
            <a:pPr marL="0" indent="0">
              <a:lnSpc>
                <a:spcPct val="120000"/>
              </a:lnSpc>
              <a:spcBef>
                <a:spcPts val="0"/>
              </a:spcBef>
              <a:buNone/>
            </a:pPr>
            <a:r>
              <a:rPr lang="uk-UA" sz="4000" baseline="30000" dirty="0" smtClean="0"/>
              <a:t>2 </a:t>
            </a:r>
            <a:r>
              <a:rPr lang="uk-UA" sz="4000" dirty="0" smtClean="0"/>
              <a:t>У разі наявності офшорного статусу відповідно до підпункту 14.1.122</a:t>
            </a:r>
            <a:r>
              <a:rPr lang="uk-UA" sz="4000" baseline="30000" dirty="0" smtClean="0"/>
              <a:t>1</a:t>
            </a:r>
            <a:r>
              <a:rPr lang="uk-UA" sz="4000" dirty="0" smtClean="0"/>
              <a:t> пункту 14.1 статті 14 розділу І Податкового кодексу України.</a:t>
            </a:r>
            <a:endParaRPr lang="ru-RU" sz="4000" dirty="0" smtClean="0"/>
          </a:p>
          <a:p>
            <a:pPr marL="0" indent="0">
              <a:lnSpc>
                <a:spcPct val="120000"/>
              </a:lnSpc>
              <a:spcBef>
                <a:spcPts val="0"/>
              </a:spcBef>
              <a:buNone/>
            </a:pPr>
            <a:r>
              <a:rPr lang="uk-UA" sz="4000" baseline="30000" dirty="0" smtClean="0"/>
              <a:t>3 </a:t>
            </a:r>
            <a:r>
              <a:rPr lang="uk-UA" sz="4000" dirty="0" smtClean="0"/>
              <a:t>Зазначається у разі, якщо нерезидент є утворенням без статусу юридичної особи відповідно до законодавства іноземної держави (території). Інформація зазначається на підставі контракту/договору, реєстраційних даних нерезидента тощо.  </a:t>
            </a:r>
            <a:endParaRPr lang="ru-RU" sz="4000" dirty="0" smtClean="0"/>
          </a:p>
          <a:p>
            <a:pPr marL="0" indent="0">
              <a:lnSpc>
                <a:spcPct val="120000"/>
              </a:lnSpc>
              <a:spcBef>
                <a:spcPts val="0"/>
              </a:spcBef>
              <a:buNone/>
            </a:pPr>
            <a:r>
              <a:rPr lang="uk-UA" sz="4000" baseline="30000" dirty="0" smtClean="0"/>
              <a:t>4 </a:t>
            </a:r>
            <a:r>
              <a:rPr lang="uk-UA" sz="4000" dirty="0" smtClean="0"/>
              <a:t>Зазначаються дані про нерезидента, який є </a:t>
            </a:r>
            <a:r>
              <a:rPr lang="uk-UA" sz="4000" dirty="0" err="1" smtClean="0"/>
              <a:t>бенефіціаром</a:t>
            </a:r>
            <a:r>
              <a:rPr lang="uk-UA" sz="4000" dirty="0" smtClean="0"/>
              <a:t> (фактичним) </a:t>
            </a:r>
            <a:r>
              <a:rPr lang="uk-UA" sz="4000" dirty="0" err="1" smtClean="0"/>
              <a:t>отримувачем</a:t>
            </a:r>
            <a:r>
              <a:rPr lang="uk-UA" sz="4000" dirty="0" smtClean="0"/>
              <a:t> (власником) доходу із джерелом походження з України, у разі застосування відповідно до статті 103 глави 10 розділу ІІ Податкового кодексу України положення міжнародного договору України з країною, резидентом якої є відповідний </a:t>
            </a:r>
            <a:r>
              <a:rPr lang="uk-UA" sz="4000" dirty="0" err="1" smtClean="0"/>
              <a:t>бенефіціарний</a:t>
            </a:r>
            <a:r>
              <a:rPr lang="uk-UA" sz="4000" dirty="0" smtClean="0"/>
              <a:t> (фактичний) </a:t>
            </a:r>
            <a:r>
              <a:rPr lang="uk-UA" sz="4000" dirty="0" err="1" smtClean="0"/>
              <a:t>отримувач</a:t>
            </a:r>
            <a:r>
              <a:rPr lang="uk-UA" sz="4000" dirty="0" smtClean="0"/>
              <a:t> (власник) такого доходу.</a:t>
            </a:r>
            <a:endParaRPr lang="ru-RU" sz="4000" dirty="0" smtClean="0"/>
          </a:p>
          <a:p>
            <a:pPr marL="0" indent="0">
              <a:lnSpc>
                <a:spcPct val="120000"/>
              </a:lnSpc>
              <a:spcBef>
                <a:spcPts val="0"/>
              </a:spcBef>
              <a:buNone/>
            </a:pPr>
            <a:r>
              <a:rPr lang="ru-RU" sz="4000" baseline="30000" dirty="0" smtClean="0"/>
              <a:t>5 </a:t>
            </a:r>
            <a:r>
              <a:rPr lang="uk-UA" sz="4000" dirty="0" smtClean="0"/>
              <a:t>Додаток заповнюється окремо по кожному нерезиденту, якому виплачуються доходи.</a:t>
            </a:r>
            <a:endParaRPr lang="ru-RU" sz="4000" dirty="0" smtClean="0"/>
          </a:p>
          <a:p>
            <a:pPr>
              <a:lnSpc>
                <a:spcPct val="120000"/>
              </a:lnSpc>
              <a:spcBef>
                <a:spcPts val="0"/>
              </a:spcBef>
              <a:buNone/>
            </a:pPr>
            <a:r>
              <a:rPr lang="uk-UA" sz="7200" baseline="30000" dirty="0" smtClean="0"/>
              <a:t>6 </a:t>
            </a:r>
            <a:r>
              <a:rPr lang="uk-UA" sz="7200" dirty="0" smtClean="0">
                <a:latin typeface="Times New Roman" pitchFamily="18" charset="0"/>
                <a:cs typeface="Times New Roman" pitchFamily="18" charset="0"/>
              </a:rPr>
              <a:t>У разі застосування міжнародного договору вказати його назву та норму, за якою застосовується передбачена договором ставка податку (порядок застосування  міжнародного договору України про уникнення подвійного оподаткування відповідно до статті 103 глави 10  розділу ІІ Податкового кодексу України)</a:t>
            </a:r>
            <a:r>
              <a:rPr lang="uk-UA" sz="7200" dirty="0" err="1" smtClean="0">
                <a:latin typeface="Times New Roman" pitchFamily="18" charset="0"/>
                <a:cs typeface="Times New Roman" pitchFamily="18" charset="0"/>
              </a:rPr>
              <a:t>.</a:t>
            </a:r>
            <a:r>
              <a:rPr lang="uk-UA" sz="7200" u="sng" dirty="0" err="1" smtClean="0">
                <a:solidFill>
                  <a:srgbClr val="FF0000"/>
                </a:solidFill>
                <a:latin typeface="Times New Roman" pitchFamily="18" charset="0"/>
                <a:cs typeface="Times New Roman" pitchFamily="18" charset="0"/>
              </a:rPr>
              <a:t>зазначення</a:t>
            </a:r>
            <a:r>
              <a:rPr lang="uk-UA" sz="7200" u="sng" dirty="0" smtClean="0">
                <a:solidFill>
                  <a:srgbClr val="FF0000"/>
                </a:solidFill>
                <a:latin typeface="Times New Roman" pitchFamily="18" charset="0"/>
                <a:cs typeface="Times New Roman" pitchFamily="18" charset="0"/>
              </a:rPr>
              <a:t> норми міжнародного договору, згідно якого застосовується ставка податку </a:t>
            </a:r>
            <a:r>
              <a:rPr lang="uk-UA" sz="7200" i="1" u="sng" dirty="0" smtClean="0">
                <a:latin typeface="Times New Roman" pitchFamily="18" charset="0"/>
                <a:cs typeface="Times New Roman" pitchFamily="18" charset="0"/>
              </a:rPr>
              <a:t>(наприклад</a:t>
            </a:r>
            <a:r>
              <a:rPr lang="uk-UA" sz="7200" i="1" u="sng" dirty="0" smtClean="0">
                <a:solidFill>
                  <a:srgbClr val="0070C0"/>
                </a:solidFill>
                <a:latin typeface="Times New Roman" pitchFamily="18" charset="0"/>
                <a:cs typeface="Times New Roman" pitchFamily="18" charset="0"/>
              </a:rPr>
              <a:t>,</a:t>
            </a:r>
            <a:r>
              <a:rPr lang="ru-RU" sz="7200" i="1" u="sng" dirty="0" smtClean="0">
                <a:solidFill>
                  <a:srgbClr val="0070C0"/>
                </a:solidFill>
                <a:latin typeface="Times New Roman" pitchFamily="18" charset="0"/>
                <a:cs typeface="Times New Roman" pitchFamily="18" charset="0"/>
              </a:rPr>
              <a:t> </a:t>
            </a:r>
            <a:r>
              <a:rPr lang="ru-RU" sz="7200" i="1" u="sng" dirty="0" err="1" smtClean="0">
                <a:solidFill>
                  <a:srgbClr val="0070C0"/>
                </a:solidFill>
                <a:latin typeface="Times New Roman" pitchFamily="18" charset="0"/>
                <a:cs typeface="Times New Roman" pitchFamily="18" charset="0"/>
              </a:rPr>
              <a:t>Конвенція</a:t>
            </a:r>
            <a:r>
              <a:rPr lang="ru-RU" sz="7200" i="1" u="sng" dirty="0" smtClean="0">
                <a:solidFill>
                  <a:srgbClr val="0070C0"/>
                </a:solidFill>
                <a:latin typeface="Times New Roman" pitchFamily="18" charset="0"/>
                <a:cs typeface="Times New Roman" pitchFamily="18" charset="0"/>
              </a:rPr>
              <a:t> </a:t>
            </a:r>
            <a:r>
              <a:rPr lang="ru-RU" sz="7200" i="1" u="sng" dirty="0" err="1" smtClean="0">
                <a:solidFill>
                  <a:srgbClr val="0070C0"/>
                </a:solidFill>
                <a:latin typeface="Times New Roman" pitchFamily="18" charset="0"/>
                <a:cs typeface="Times New Roman" pitchFamily="18" charset="0"/>
              </a:rPr>
              <a:t>між</a:t>
            </a:r>
            <a:r>
              <a:rPr lang="ru-RU" sz="7200" i="1" u="sng" dirty="0" smtClean="0">
                <a:solidFill>
                  <a:srgbClr val="0070C0"/>
                </a:solidFill>
                <a:latin typeface="Times New Roman" pitchFamily="18" charset="0"/>
                <a:cs typeface="Times New Roman" pitchFamily="18" charset="0"/>
              </a:rPr>
              <a:t> Урядом </a:t>
            </a:r>
            <a:r>
              <a:rPr lang="ru-RU" sz="7200" i="1" u="sng" dirty="0" err="1" smtClean="0">
                <a:solidFill>
                  <a:srgbClr val="0070C0"/>
                </a:solidFill>
                <a:latin typeface="Times New Roman" pitchFamily="18" charset="0"/>
                <a:cs typeface="Times New Roman" pitchFamily="18" charset="0"/>
              </a:rPr>
              <a:t>України</a:t>
            </a:r>
            <a:r>
              <a:rPr lang="ru-RU" sz="7200" i="1" u="sng" dirty="0" smtClean="0">
                <a:solidFill>
                  <a:srgbClr val="0070C0"/>
                </a:solidFill>
                <a:latin typeface="Times New Roman" pitchFamily="18" charset="0"/>
                <a:cs typeface="Times New Roman" pitchFamily="18" charset="0"/>
              </a:rPr>
              <a:t> </a:t>
            </a:r>
            <a:r>
              <a:rPr lang="ru-RU" sz="7200" i="1" u="sng" dirty="0" err="1" smtClean="0">
                <a:solidFill>
                  <a:srgbClr val="0070C0"/>
                </a:solidFill>
                <a:latin typeface="Times New Roman" pitchFamily="18" charset="0"/>
                <a:cs typeface="Times New Roman" pitchFamily="18" charset="0"/>
              </a:rPr>
              <a:t>і</a:t>
            </a:r>
            <a:r>
              <a:rPr lang="ru-RU" sz="7200" i="1" u="sng" dirty="0" smtClean="0">
                <a:solidFill>
                  <a:srgbClr val="0070C0"/>
                </a:solidFill>
                <a:latin typeface="Times New Roman" pitchFamily="18" charset="0"/>
                <a:cs typeface="Times New Roman" pitchFamily="18" charset="0"/>
              </a:rPr>
              <a:t> Урядом </a:t>
            </a:r>
            <a:r>
              <a:rPr lang="ru-RU" sz="7200" i="1" u="sng" dirty="0" err="1" smtClean="0">
                <a:solidFill>
                  <a:srgbClr val="0070C0"/>
                </a:solidFill>
                <a:latin typeface="Times New Roman" pitchFamily="18" charset="0"/>
                <a:cs typeface="Times New Roman" pitchFamily="18" charset="0"/>
              </a:rPr>
              <a:t>Республіки</a:t>
            </a:r>
            <a:r>
              <a:rPr lang="ru-RU" sz="7200" i="1" u="sng" dirty="0" smtClean="0">
                <a:solidFill>
                  <a:srgbClr val="0070C0"/>
                </a:solidFill>
                <a:latin typeface="Times New Roman" pitchFamily="18" charset="0"/>
                <a:cs typeface="Times New Roman" pitchFamily="18" charset="0"/>
              </a:rPr>
              <a:t> Молдова про </a:t>
            </a:r>
            <a:r>
              <a:rPr lang="ru-RU" sz="7200" i="1" u="sng" dirty="0" err="1" smtClean="0">
                <a:solidFill>
                  <a:srgbClr val="0070C0"/>
                </a:solidFill>
                <a:latin typeface="Times New Roman" pitchFamily="18" charset="0"/>
                <a:cs typeface="Times New Roman" pitchFamily="18" charset="0"/>
              </a:rPr>
              <a:t>уникнення</a:t>
            </a:r>
            <a:r>
              <a:rPr lang="ru-RU" sz="7200" i="1" u="sng" dirty="0" smtClean="0">
                <a:solidFill>
                  <a:srgbClr val="0070C0"/>
                </a:solidFill>
                <a:latin typeface="Times New Roman" pitchFamily="18" charset="0"/>
                <a:cs typeface="Times New Roman" pitchFamily="18" charset="0"/>
              </a:rPr>
              <a:t> </a:t>
            </a:r>
            <a:r>
              <a:rPr lang="ru-RU" sz="7200" i="1" u="sng" dirty="0" err="1" smtClean="0">
                <a:solidFill>
                  <a:srgbClr val="0070C0"/>
                </a:solidFill>
                <a:latin typeface="Times New Roman" pitchFamily="18" charset="0"/>
                <a:cs typeface="Times New Roman" pitchFamily="18" charset="0"/>
              </a:rPr>
              <a:t>подвійного</a:t>
            </a:r>
            <a:r>
              <a:rPr lang="ru-RU" sz="7200" i="1" u="sng" dirty="0" smtClean="0">
                <a:solidFill>
                  <a:srgbClr val="0070C0"/>
                </a:solidFill>
                <a:latin typeface="Times New Roman" pitchFamily="18" charset="0"/>
                <a:cs typeface="Times New Roman" pitchFamily="18" charset="0"/>
              </a:rPr>
              <a:t> </a:t>
            </a:r>
            <a:r>
              <a:rPr lang="ru-RU" sz="7200" i="1" u="sng" dirty="0" err="1" smtClean="0">
                <a:solidFill>
                  <a:srgbClr val="0070C0"/>
                </a:solidFill>
                <a:latin typeface="Times New Roman" pitchFamily="18" charset="0"/>
                <a:cs typeface="Times New Roman" pitchFamily="18" charset="0"/>
              </a:rPr>
              <a:t>оподаткування</a:t>
            </a:r>
            <a:r>
              <a:rPr lang="ru-RU" sz="7200" i="1" u="sng" dirty="0" smtClean="0">
                <a:solidFill>
                  <a:srgbClr val="0070C0"/>
                </a:solidFill>
                <a:latin typeface="Times New Roman" pitchFamily="18" charset="0"/>
                <a:cs typeface="Times New Roman" pitchFamily="18" charset="0"/>
              </a:rPr>
              <a:t> </a:t>
            </a:r>
            <a:r>
              <a:rPr lang="ru-RU" sz="7200" i="1" u="sng" dirty="0" err="1" smtClean="0">
                <a:solidFill>
                  <a:srgbClr val="0070C0"/>
                </a:solidFill>
                <a:latin typeface="Times New Roman" pitchFamily="18" charset="0"/>
                <a:cs typeface="Times New Roman" pitchFamily="18" charset="0"/>
              </a:rPr>
              <a:t>доходів</a:t>
            </a:r>
            <a:r>
              <a:rPr lang="uk-UA" sz="7200" i="1" u="sng" dirty="0" smtClean="0">
                <a:solidFill>
                  <a:srgbClr val="0070C0"/>
                </a:solidFill>
                <a:latin typeface="Times New Roman" pitchFamily="18" charset="0"/>
                <a:cs typeface="Times New Roman" pitchFamily="18" charset="0"/>
              </a:rPr>
              <a:t> …) </a:t>
            </a:r>
            <a:endParaRPr lang="ru-RU" sz="7200" i="1" u="sng" dirty="0" smtClean="0">
              <a:solidFill>
                <a:srgbClr val="0070C0"/>
              </a:solidFill>
              <a:latin typeface="Times New Roman" pitchFamily="18" charset="0"/>
              <a:cs typeface="Times New Roman" pitchFamily="18" charset="0"/>
            </a:endParaRPr>
          </a:p>
          <a:p>
            <a:pPr>
              <a:lnSpc>
                <a:spcPct val="120000"/>
              </a:lnSpc>
              <a:spcBef>
                <a:spcPts val="0"/>
              </a:spcBef>
              <a:buNone/>
            </a:pPr>
            <a:r>
              <a:rPr lang="uk-UA" sz="4000" baseline="30000" dirty="0" smtClean="0"/>
              <a:t>7 </a:t>
            </a:r>
            <a:r>
              <a:rPr lang="uk-UA" sz="4000" dirty="0" smtClean="0"/>
              <a:t>Значення графи 8 рядка 3</a:t>
            </a:r>
            <a:r>
              <a:rPr lang="ru-RU" sz="4000" dirty="0" smtClean="0"/>
              <a:t>3</a:t>
            </a:r>
            <a:r>
              <a:rPr lang="uk-UA" sz="4000" dirty="0" smtClean="0"/>
              <a:t> таблиці 1 переноситься до рядка 23 ПН Податкової декларації з податку на прибуток підприємств.</a:t>
            </a:r>
            <a:endParaRPr lang="ru-RU" sz="4000" dirty="0" smtClean="0"/>
          </a:p>
          <a:p>
            <a:pPr>
              <a:lnSpc>
                <a:spcPct val="120000"/>
              </a:lnSpc>
              <a:spcBef>
                <a:spcPts val="0"/>
              </a:spcBef>
              <a:buNone/>
            </a:pPr>
            <a:r>
              <a:rPr lang="uk-UA" sz="4000" baseline="30000" dirty="0" smtClean="0"/>
              <a:t>8 </a:t>
            </a:r>
            <a:r>
              <a:rPr lang="uk-UA" sz="4000" dirty="0" smtClean="0"/>
              <a:t>Значення рядка 18 графи 3 таблиці 1 відповідає сумі рядка 18 графи 5 таблиці 2. Значення рядка 18 графи 6 таблиці 1 відповідає сумі рядка 18 графи 6 таблиці 2.</a:t>
            </a:r>
            <a:endParaRPr lang="ru-RU" sz="4000" dirty="0" smtClean="0"/>
          </a:p>
          <a:p>
            <a:pPr>
              <a:lnSpc>
                <a:spcPct val="120000"/>
              </a:lnSpc>
              <a:spcBef>
                <a:spcPts val="0"/>
              </a:spcBef>
              <a:buNone/>
            </a:pPr>
            <a:r>
              <a:rPr lang="uk-UA" sz="2000" dirty="0" smtClean="0"/>
              <a:t> </a:t>
            </a:r>
            <a:r>
              <a:rPr lang="uk-UA" sz="8000" dirty="0" smtClean="0">
                <a:latin typeface="Times New Roman" pitchFamily="18" charset="0"/>
                <a:cs typeface="Times New Roman" pitchFamily="18" charset="0"/>
              </a:rPr>
              <a:t>Платник податку застосував меншу ставку податку або повне звільнення, він повинен надати Додаток ПП</a:t>
            </a:r>
          </a:p>
          <a:p>
            <a:pPr algn="just">
              <a:lnSpc>
                <a:spcPct val="100000"/>
              </a:lnSpc>
              <a:spcBef>
                <a:spcPts val="0"/>
              </a:spcBef>
              <a:buNone/>
            </a:pPr>
            <a:r>
              <a:rPr lang="uk-UA" sz="8000" dirty="0" smtClean="0">
                <a:latin typeface="Times New Roman" pitchFamily="18" charset="0"/>
                <a:cs typeface="Times New Roman" pitchFamily="18" charset="0"/>
              </a:rPr>
              <a:t>«Інформація про суми податкових пільг» та відобразити суму податку, не сплаченого до бюджету у</a:t>
            </a:r>
          </a:p>
          <a:p>
            <a:pPr algn="just">
              <a:lnSpc>
                <a:spcPct val="100000"/>
              </a:lnSpc>
              <a:spcBef>
                <a:spcPts val="0"/>
              </a:spcBef>
              <a:buNone/>
            </a:pPr>
            <a:r>
              <a:rPr lang="uk-UA" sz="8000" dirty="0" smtClean="0">
                <a:latin typeface="Times New Roman" pitchFamily="18" charset="0"/>
                <a:cs typeface="Times New Roman" pitchFamily="18" charset="0"/>
              </a:rPr>
              <a:t>зв'язку з отриманням податкової пільги, тобто різницю між податком, визначеного за ставкою податку </a:t>
            </a:r>
          </a:p>
          <a:p>
            <a:pPr algn="just">
              <a:lnSpc>
                <a:spcPct val="100000"/>
              </a:lnSpc>
              <a:spcBef>
                <a:spcPts val="0"/>
              </a:spcBef>
              <a:buNone/>
            </a:pPr>
            <a:r>
              <a:rPr lang="uk-UA" sz="8000" dirty="0" smtClean="0">
                <a:latin typeface="Times New Roman" pitchFamily="18" charset="0"/>
                <a:cs typeface="Times New Roman" pitchFamily="18" charset="0"/>
              </a:rPr>
              <a:t>гідно з міжнародним договором та податком, визначеним за ставкою податку згідно з Кодексом (0, 4, 5,</a:t>
            </a:r>
          </a:p>
          <a:p>
            <a:pPr algn="just">
              <a:lnSpc>
                <a:spcPct val="100000"/>
              </a:lnSpc>
              <a:spcBef>
                <a:spcPts val="0"/>
              </a:spcBef>
              <a:buNone/>
            </a:pPr>
            <a:r>
              <a:rPr lang="uk-UA" sz="8000" dirty="0" smtClean="0">
                <a:latin typeface="Times New Roman" pitchFamily="18" charset="0"/>
                <a:cs typeface="Times New Roman" pitchFamily="18" charset="0"/>
              </a:rPr>
              <a:t>6, 12, 15, 18 відсотків до доходів нерезидентів).</a:t>
            </a:r>
            <a:endParaRPr lang="uk-UA" sz="8000" dirty="0">
              <a:latin typeface="Times New Roman" pitchFamily="18" charset="0"/>
              <a:cs typeface="Times New Roman" pitchFamily="18" charset="0"/>
            </a:endParaRPr>
          </a:p>
        </p:txBody>
      </p:sp>
      <p:pic>
        <p:nvPicPr>
          <p:cNvPr id="5" name="Рисунок 4">
            <a:extLst>
              <a:ext uri="{FF2B5EF4-FFF2-40B4-BE49-F238E27FC236}">
                <a16:creationId xmlns="" xmlns:a16="http://schemas.microsoft.com/office/drawing/2014/main" xmlns:lc="http://schemas.openxmlformats.org/drawingml/2006/lockedCanvas" id="{104572C2-6766-47C8-810B-3EE1641891DC}"/>
              </a:ext>
            </a:extLst>
          </p:cNvPr>
          <p:cNvPicPr>
            <a:picLocks noChangeAspect="1"/>
          </p:cNvPicPr>
          <p:nvPr/>
        </p:nvPicPr>
        <p:blipFill>
          <a:blip r:embed="rId2"/>
          <a:srcRect/>
          <a:stretch>
            <a:fillRect/>
          </a:stretch>
        </p:blipFill>
        <p:spPr bwMode="auto">
          <a:xfrm>
            <a:off x="251520" y="188640"/>
            <a:ext cx="4233394" cy="578563"/>
          </a:xfrm>
          <a:prstGeom prst="rect">
            <a:avLst/>
          </a:prstGeom>
          <a:noFill/>
          <a:ln w="9525">
            <a:noFill/>
            <a:miter lim="800000"/>
            <a:headEnd/>
            <a:tailEnd/>
          </a:ln>
        </p:spPr>
      </p:pic>
    </p:spTree>
    <p:extLst>
      <p:ext uri="{BB962C8B-B14F-4D97-AF65-F5344CB8AC3E}">
        <p14:creationId xmlns:p14="http://schemas.microsoft.com/office/powerpoint/2010/main" val="25894090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469E175D-BC32-442C-9364-2486C040A902}"/>
              </a:ext>
            </a:extLst>
          </p:cNvPr>
          <p:cNvSpPr>
            <a:spLocks noGrp="1"/>
          </p:cNvSpPr>
          <p:nvPr>
            <p:ph idx="1"/>
          </p:nvPr>
        </p:nvSpPr>
        <p:spPr>
          <a:xfrm>
            <a:off x="278674" y="1029784"/>
            <a:ext cx="11708114" cy="5568923"/>
          </a:xfrm>
        </p:spPr>
        <p:txBody>
          <a:bodyPr>
            <a:normAutofit/>
          </a:bodyPr>
          <a:lstStyle/>
          <a:p>
            <a:pPr algn="ctr">
              <a:buNone/>
            </a:pPr>
            <a:r>
              <a:rPr lang="uk-UA" sz="3200" b="1" dirty="0" smtClean="0"/>
              <a:t>Виправлення помилок у декларації з податку на прибуток: загальні правила</a:t>
            </a:r>
            <a:endParaRPr lang="uk-UA" sz="3200" dirty="0" smtClean="0"/>
          </a:p>
          <a:p>
            <a:pPr algn="ctr">
              <a:buNone/>
            </a:pPr>
            <a:r>
              <a:rPr lang="uk-UA" dirty="0" smtClean="0"/>
              <a:t>Помилки, допущені у декларації з податку на прибуток (далі - декларація), можуть спричинити такі небажані наслідки, як переплата або недоплата податку до бюджету, донарахування податкових зобов’язань за результатами податкової перевірки, штрафні санкції, недостовірність фінансової звітності тощо. </a:t>
            </a:r>
          </a:p>
          <a:p>
            <a:pPr>
              <a:buNone/>
            </a:pPr>
            <a:endParaRPr lang="uk-UA" sz="1400" dirty="0" smtClean="0"/>
          </a:p>
          <a:p>
            <a:pPr lvl="0"/>
            <a:r>
              <a:rPr lang="uk-UA" sz="2400" u="sng" dirty="0" smtClean="0">
                <a:hlinkClick r:id="" action="ppaction://hlinkfile"/>
              </a:rPr>
              <a:t>Види помилок</a:t>
            </a:r>
            <a:endParaRPr lang="uk-UA" sz="2400" dirty="0" smtClean="0"/>
          </a:p>
          <a:p>
            <a:pPr lvl="0"/>
            <a:r>
              <a:rPr lang="uk-UA" sz="2400" u="sng" dirty="0" smtClean="0">
                <a:hlinkClick r:id="" action="ppaction://hlinkfile"/>
              </a:rPr>
              <a:t>Способи виправлення помилок у декларації</a:t>
            </a:r>
            <a:endParaRPr lang="uk-UA" sz="2400" dirty="0" smtClean="0"/>
          </a:p>
          <a:p>
            <a:pPr lvl="0"/>
            <a:r>
              <a:rPr lang="uk-UA" sz="2400" u="sng" dirty="0" smtClean="0">
                <a:hlinkClick r:id="" action="ppaction://hlinkfile"/>
              </a:rPr>
              <a:t>Особливості нарахування штрафів та пені при виправленні помилок</a:t>
            </a:r>
            <a:endParaRPr lang="uk-UA" sz="2400" dirty="0" smtClean="0"/>
          </a:p>
          <a:p>
            <a:pPr lvl="0"/>
            <a:r>
              <a:rPr lang="uk-UA" sz="2400" u="sng" dirty="0" smtClean="0">
                <a:hlinkClick r:id="" action="ppaction://hlinkfile"/>
              </a:rPr>
              <a:t>Строк давності для виправлення помилок у декларації</a:t>
            </a:r>
            <a:endParaRPr lang="uk-UA" sz="2400" dirty="0" smtClean="0"/>
          </a:p>
          <a:p>
            <a:pPr algn="just">
              <a:buNone/>
            </a:pPr>
            <a:endParaRPr lang="uk-UA" sz="2500" dirty="0">
              <a:solidFill>
                <a:srgbClr val="002060"/>
              </a:solidFill>
              <a:latin typeface="Times New Roman" pitchFamily="18" charset="0"/>
              <a:cs typeface="Times New Roman" pitchFamily="18" charset="0"/>
            </a:endParaRPr>
          </a:p>
        </p:txBody>
      </p:sp>
      <p:pic>
        <p:nvPicPr>
          <p:cNvPr id="5" name="Рисунок 4">
            <a:extLst>
              <a:ext uri="{FF2B5EF4-FFF2-40B4-BE49-F238E27FC236}">
                <a16:creationId xmlns="" xmlns:a16="http://schemas.microsoft.com/office/drawing/2014/main" xmlns:lc="http://schemas.openxmlformats.org/drawingml/2006/lockedCanvas" id="{104572C2-6766-47C8-810B-3EE1641891DC}"/>
              </a:ext>
            </a:extLst>
          </p:cNvPr>
          <p:cNvPicPr>
            <a:picLocks noChangeAspect="1"/>
          </p:cNvPicPr>
          <p:nvPr/>
        </p:nvPicPr>
        <p:blipFill>
          <a:blip r:embed="rId2"/>
          <a:srcRect/>
          <a:stretch>
            <a:fillRect/>
          </a:stretch>
        </p:blipFill>
        <p:spPr bwMode="auto">
          <a:xfrm>
            <a:off x="251520" y="188640"/>
            <a:ext cx="4233394" cy="578563"/>
          </a:xfrm>
          <a:prstGeom prst="rect">
            <a:avLst/>
          </a:prstGeom>
          <a:noFill/>
          <a:ln w="9525">
            <a:noFill/>
            <a:miter lim="800000"/>
            <a:headEnd/>
            <a:tailEnd/>
          </a:ln>
        </p:spPr>
      </p:pic>
    </p:spTree>
    <p:extLst>
      <p:ext uri="{BB962C8B-B14F-4D97-AF65-F5344CB8AC3E}">
        <p14:creationId xmlns:p14="http://schemas.microsoft.com/office/powerpoint/2010/main" val="25894090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469E175D-BC32-442C-9364-2486C040A902}"/>
              </a:ext>
            </a:extLst>
          </p:cNvPr>
          <p:cNvSpPr>
            <a:spLocks noGrp="1"/>
          </p:cNvSpPr>
          <p:nvPr>
            <p:ph idx="1"/>
          </p:nvPr>
        </p:nvSpPr>
        <p:spPr>
          <a:xfrm>
            <a:off x="278674" y="1029784"/>
            <a:ext cx="11708114" cy="5568923"/>
          </a:xfrm>
        </p:spPr>
        <p:txBody>
          <a:bodyPr>
            <a:normAutofit/>
          </a:bodyPr>
          <a:lstStyle/>
          <a:p>
            <a:pPr>
              <a:buNone/>
            </a:pPr>
            <a:r>
              <a:rPr lang="uk-UA" sz="2400" b="1" dirty="0" smtClean="0"/>
              <a:t>	Види помилок - </a:t>
            </a:r>
            <a:r>
              <a:rPr lang="uk-UA" sz="2400" i="1" dirty="0" smtClean="0"/>
              <a:t>різновиди помилок у декларації з податку на прибуток залежать від причин, які призвели до їх виникнення. Можна виділити дві основні причини помилок у декларації</a:t>
            </a:r>
            <a:r>
              <a:rPr lang="uk-UA" sz="2400" b="1" dirty="0" smtClean="0"/>
              <a:t>:</a:t>
            </a:r>
          </a:p>
          <a:p>
            <a:pPr>
              <a:buNone/>
            </a:pPr>
            <a:r>
              <a:rPr lang="uk-UA" sz="2400" b="1" dirty="0" smtClean="0"/>
              <a:t>	</a:t>
            </a:r>
          </a:p>
          <a:p>
            <a:pPr>
              <a:buNone/>
            </a:pPr>
            <a:r>
              <a:rPr lang="uk-UA" sz="2400" b="1" dirty="0" smtClean="0"/>
              <a:t>	1. Помилка, допущена в бухгалтерському обліку і, відповідно, у фінансовій звітності. </a:t>
            </a:r>
          </a:p>
          <a:p>
            <a:pPr>
              <a:buNone/>
            </a:pPr>
            <a:r>
              <a:rPr lang="uk-UA" sz="2400" b="1" dirty="0" smtClean="0"/>
              <a:t>	</a:t>
            </a:r>
            <a:r>
              <a:rPr lang="uk-UA" sz="2400" dirty="0" smtClean="0">
                <a:solidFill>
                  <a:srgbClr val="0070C0"/>
                </a:solidFill>
              </a:rPr>
              <a:t>Помилка в бухгалтерському обліку обов’язково призведе до помилки в декларації.</a:t>
            </a:r>
          </a:p>
          <a:p>
            <a:pPr>
              <a:buNone/>
            </a:pPr>
            <a:endParaRPr lang="uk-UA" sz="2400" dirty="0" smtClean="0"/>
          </a:p>
          <a:p>
            <a:pPr>
              <a:buNone/>
            </a:pPr>
            <a:r>
              <a:rPr lang="uk-UA" sz="2400" dirty="0" smtClean="0"/>
              <a:t> </a:t>
            </a:r>
          </a:p>
          <a:p>
            <a:pPr>
              <a:buNone/>
            </a:pPr>
            <a:r>
              <a:rPr lang="uk-UA" sz="2400" b="1" dirty="0" smtClean="0"/>
              <a:t>	2. Помилка, допущена безпосередньо під час заповнення форми декларації – її основної частини та / або додатків.</a:t>
            </a:r>
            <a:endParaRPr lang="uk-UA" sz="2400" dirty="0" smtClean="0"/>
          </a:p>
          <a:p>
            <a:pPr algn="just">
              <a:buNone/>
            </a:pPr>
            <a:endParaRPr lang="uk-UA" sz="2500" dirty="0">
              <a:solidFill>
                <a:srgbClr val="002060"/>
              </a:solidFill>
              <a:latin typeface="Times New Roman" pitchFamily="18" charset="0"/>
              <a:cs typeface="Times New Roman" pitchFamily="18" charset="0"/>
            </a:endParaRPr>
          </a:p>
        </p:txBody>
      </p:sp>
      <p:pic>
        <p:nvPicPr>
          <p:cNvPr id="5" name="Рисунок 4">
            <a:extLst>
              <a:ext uri="{FF2B5EF4-FFF2-40B4-BE49-F238E27FC236}">
                <a16:creationId xmlns="" xmlns:a16="http://schemas.microsoft.com/office/drawing/2014/main" xmlns:lc="http://schemas.openxmlformats.org/drawingml/2006/lockedCanvas" id="{104572C2-6766-47C8-810B-3EE1641891DC}"/>
              </a:ext>
            </a:extLst>
          </p:cNvPr>
          <p:cNvPicPr>
            <a:picLocks noChangeAspect="1"/>
          </p:cNvPicPr>
          <p:nvPr/>
        </p:nvPicPr>
        <p:blipFill>
          <a:blip r:embed="rId2"/>
          <a:srcRect/>
          <a:stretch>
            <a:fillRect/>
          </a:stretch>
        </p:blipFill>
        <p:spPr bwMode="auto">
          <a:xfrm>
            <a:off x="251520" y="188640"/>
            <a:ext cx="4233394" cy="578563"/>
          </a:xfrm>
          <a:prstGeom prst="rect">
            <a:avLst/>
          </a:prstGeom>
          <a:noFill/>
          <a:ln w="9525">
            <a:noFill/>
            <a:miter lim="800000"/>
            <a:headEnd/>
            <a:tailEnd/>
          </a:ln>
        </p:spPr>
      </p:pic>
    </p:spTree>
    <p:extLst>
      <p:ext uri="{BB962C8B-B14F-4D97-AF65-F5344CB8AC3E}">
        <p14:creationId xmlns:p14="http://schemas.microsoft.com/office/powerpoint/2010/main" val="2589409092"/>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2407</TotalTime>
  <Words>1901</Words>
  <Application>Microsoft Office PowerPoint</Application>
  <PresentationFormat>Широкоэкранный</PresentationFormat>
  <Paragraphs>320</Paragraphs>
  <Slides>24</Slides>
  <Notes>2</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24</vt:i4>
      </vt:variant>
    </vt:vector>
  </HeadingPairs>
  <TitlesOfParts>
    <vt:vector size="31" baseType="lpstr">
      <vt:lpstr>Arial</vt:lpstr>
      <vt:lpstr>Calibri</vt:lpstr>
      <vt:lpstr>Calibri Light</vt:lpstr>
      <vt:lpstr>e-Ukraine Bold</vt:lpstr>
      <vt:lpstr>e-Ukraine Regular</vt:lpstr>
      <vt:lpstr>Times New Roman</vt:lpstr>
      <vt:lpstr>Тема Office</vt:lpstr>
      <vt:lpstr>   Деякі питання заповнення Податкової декларації  з податку на прибуток підприємств.  Самостійне виправлення помилок </vt:lpstr>
      <vt:lpstr>Презентация PowerPoint</vt:lpstr>
      <vt:lpstr>    </vt:lpstr>
      <vt:lpstr>Для платників податку, у яких річний дохід від будь-якої діяльності (за вирахуванням непрямих податків), визначений за правилами бухгалтерського обліку, за останній річний звітний період не перевищує 40 млн грн, об’єкт оподаткування може визначатися без коригування фінансового результату до оподаткування на всі різниці (крім від’ємного значення об’єкта оподаткування минулих податкових (звітних) років та коригувань, визначених підпунктом 140.4.8 пункту 140.4, підпунктом 140.5.16 пункту 140.5, пунктом 140.6 статті 140 цього Кодексу), визначені відповідно до положень цього розділу.  Платники податку, у яких річний дохід від будь-якої діяльності, за останній річний звітний період перевищує 40 млн грн зобов’язанні визначати об’єкт оподаткування шляхом коригування (збільшення або зменшення) фінансового результату до оподаткування (прибутку або збитку), визначеного у фінансовій звітності підприємства.   Таким чином, Додаток РІ «Різниці» до податкової декларації з податку на прибуток підприємства цих платників є невід’ємною частиною такої декларації.</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Шорстова Тетяна Іванівна</dc:creator>
  <cp:lastModifiedBy>Кугут Олександр Сергійович</cp:lastModifiedBy>
  <cp:revision>235</cp:revision>
  <dcterms:created xsi:type="dcterms:W3CDTF">2024-12-02T12:22:54Z</dcterms:created>
  <dcterms:modified xsi:type="dcterms:W3CDTF">2025-12-09T12:00:13Z</dcterms:modified>
</cp:coreProperties>
</file>