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0" r:id="rId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0819" y="2230853"/>
            <a:ext cx="4544695" cy="4048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F71B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217520" y="1794764"/>
            <a:ext cx="3192145" cy="3804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F71B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10472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473" y="439419"/>
            <a:ext cx="5173345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jp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8886" y="2897124"/>
            <a:ext cx="5446395" cy="20434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70"/>
              </a:spcBef>
            </a:pPr>
            <a:r>
              <a:rPr sz="4400" spc="600" dirty="0">
                <a:solidFill>
                  <a:srgbClr val="000000"/>
                </a:solidFill>
                <a:latin typeface="Trebuchet MS"/>
                <a:cs typeface="Trebuchet MS"/>
              </a:rPr>
              <a:t>ОФІС </a:t>
            </a:r>
            <a:r>
              <a:rPr sz="4400" spc="580" dirty="0">
                <a:solidFill>
                  <a:srgbClr val="000000"/>
                </a:solidFill>
                <a:latin typeface="Trebuchet MS"/>
                <a:cs typeface="Trebuchet MS"/>
              </a:rPr>
              <a:t>ПОДАТКОВИХ </a:t>
            </a:r>
            <a:r>
              <a:rPr sz="4400" spc="525" dirty="0">
                <a:solidFill>
                  <a:srgbClr val="000000"/>
                </a:solidFill>
                <a:latin typeface="Trebuchet MS"/>
                <a:cs typeface="Trebuchet MS"/>
              </a:rPr>
              <a:t>КОНСУЛЬТАНТІВ</a:t>
            </a:r>
            <a:endParaRPr sz="4400" dirty="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0287" y="1676400"/>
            <a:ext cx="652272" cy="880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15" y="294574"/>
            <a:ext cx="3698961" cy="505525"/>
          </a:xfrm>
          <a:prstGeom prst="rect">
            <a:avLst/>
          </a:prstGeom>
        </p:spPr>
      </p:pic>
      <p:sp>
        <p:nvSpPr>
          <p:cNvPr id="6" name="object 2"/>
          <p:cNvSpPr txBox="1">
            <a:spLocks/>
          </p:cNvSpPr>
          <p:nvPr/>
        </p:nvSpPr>
        <p:spPr>
          <a:xfrm>
            <a:off x="7772400" y="5105400"/>
            <a:ext cx="4419600" cy="68608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  <a:latin typeface="Trebuchet MS" panose="020B0603020202020204" pitchFamily="34" charset="0"/>
              </a:rPr>
              <a:t>м. Одеса, </a:t>
            </a:r>
          </a:p>
          <a:p>
            <a:pPr algn="ctr"/>
            <a:r>
              <a:rPr lang="ru-RU" dirty="0" err="1">
                <a:solidFill>
                  <a:schemeClr val="tx1"/>
                </a:solidFill>
                <a:latin typeface="Trebuchet MS" panose="020B0603020202020204" pitchFamily="34" charset="0"/>
              </a:rPr>
              <a:t>площа</a:t>
            </a:r>
            <a:r>
              <a:rPr lang="ru-RU" dirty="0">
                <a:solidFill>
                  <a:schemeClr val="tx1"/>
                </a:solidFill>
                <a:latin typeface="Trebuchet MS" panose="020B0603020202020204" pitchFamily="34" charset="0"/>
              </a:rPr>
              <a:t> Бориса </a:t>
            </a:r>
            <a:r>
              <a:rPr lang="ru-RU" dirty="0" err="1">
                <a:solidFill>
                  <a:schemeClr val="tx1"/>
                </a:solidFill>
                <a:latin typeface="Trebuchet MS" panose="020B0603020202020204" pitchFamily="34" charset="0"/>
              </a:rPr>
              <a:t>Дерев’янка</a:t>
            </a:r>
            <a:r>
              <a:rPr lang="ru-RU" dirty="0">
                <a:solidFill>
                  <a:schemeClr val="tx1"/>
                </a:solidFill>
                <a:latin typeface="Trebuchet MS" panose="020B0603020202020204" pitchFamily="34" charset="0"/>
              </a:rPr>
              <a:t>,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1" cy="6857999"/>
            <a:chOff x="0" y="0"/>
            <a:chExt cx="12192001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0454" y="382248"/>
              <a:ext cx="10721545" cy="64757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5071"/>
              <a:ext cx="12185904" cy="6516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6736" y="24383"/>
              <a:ext cx="6574535" cy="66903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2001" cy="67563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0" y="6681599"/>
              <a:ext cx="12184499" cy="1764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09600" y="622124"/>
            <a:ext cx="5311896" cy="14574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lang="uk-UA" sz="1800" spc="145" dirty="0" smtClean="0">
                <a:latin typeface="Verdana"/>
                <a:cs typeface="Verdana"/>
              </a:rPr>
              <a:t>Офіс податкових консультан</a:t>
            </a:r>
            <a:r>
              <a:rPr lang="uk-UA" spc="145" dirty="0" smtClean="0">
                <a:latin typeface="Verdana"/>
                <a:cs typeface="Verdana"/>
              </a:rPr>
              <a:t>тів </a:t>
            </a:r>
          </a:p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lang="uk-UA" spc="145" dirty="0" smtClean="0">
                <a:latin typeface="Verdana"/>
                <a:cs typeface="Verdana"/>
              </a:rPr>
              <a:t>–</a:t>
            </a:r>
            <a:r>
              <a:rPr lang="uk-UA" spc="145" dirty="0">
                <a:latin typeface="Verdana"/>
                <a:cs typeface="Verdana"/>
              </a:rPr>
              <a:t> </a:t>
            </a:r>
            <a:r>
              <a:rPr lang="uk-UA" spc="145" dirty="0" smtClean="0">
                <a:latin typeface="Verdana"/>
                <a:cs typeface="Verdana"/>
              </a:rPr>
              <a:t>ц</a:t>
            </a:r>
            <a:r>
              <a:rPr lang="uk-UA" sz="1800" spc="145" dirty="0" smtClean="0">
                <a:latin typeface="Verdana"/>
                <a:cs typeface="Verdana"/>
              </a:rPr>
              <a:t>е новий сервіс Державної </a:t>
            </a:r>
          </a:p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lang="uk-UA" sz="1800" spc="145" dirty="0" smtClean="0">
                <a:latin typeface="Verdana"/>
                <a:cs typeface="Verdana"/>
              </a:rPr>
              <a:t>податкової служби України</a:t>
            </a:r>
            <a:r>
              <a:rPr lang="en-US" sz="1800" spc="145" dirty="0" smtClean="0">
                <a:latin typeface="Verdana"/>
                <a:cs typeface="Verdana"/>
              </a:rPr>
              <a:t>, </a:t>
            </a:r>
            <a:endParaRPr lang="uk-UA" sz="1800" spc="145" dirty="0" smtClean="0">
              <a:latin typeface="Verdana"/>
              <a:cs typeface="Verdana"/>
            </a:endParaRPr>
          </a:p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lang="ru-RU" sz="1800" spc="145" dirty="0" err="1" smtClean="0">
                <a:latin typeface="Verdana"/>
                <a:cs typeface="Verdana"/>
              </a:rPr>
              <a:t>створений</a:t>
            </a:r>
            <a:r>
              <a:rPr lang="ru-RU" sz="1800" spc="145" dirty="0" smtClean="0">
                <a:latin typeface="Verdana"/>
                <a:cs typeface="Verdana"/>
              </a:rPr>
              <a:t> для п</a:t>
            </a:r>
            <a:r>
              <a:rPr lang="uk-UA" sz="1800" spc="145" dirty="0" err="1" smtClean="0">
                <a:latin typeface="Verdana"/>
                <a:cs typeface="Verdana"/>
              </a:rPr>
              <a:t>ідтримки</a:t>
            </a:r>
            <a:r>
              <a:rPr lang="uk-UA" sz="1800" spc="145" dirty="0" smtClean="0">
                <a:latin typeface="Verdana"/>
                <a:cs typeface="Verdana"/>
              </a:rPr>
              <a:t> </a:t>
            </a:r>
          </a:p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lang="uk-UA" sz="1800" spc="145" dirty="0" smtClean="0">
                <a:latin typeface="Verdana"/>
                <a:cs typeface="Verdana"/>
              </a:rPr>
              <a:t>бізнесу та громадян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87671" y="2371644"/>
            <a:ext cx="6259830" cy="3209925"/>
          </a:xfrm>
          <a:custGeom>
            <a:avLst/>
            <a:gdLst/>
            <a:ahLst/>
            <a:cxnLst/>
            <a:rect l="l" t="t" r="r" b="b"/>
            <a:pathLst>
              <a:path w="6259830" h="3209925">
                <a:moveTo>
                  <a:pt x="6090667" y="0"/>
                </a:moveTo>
                <a:lnTo>
                  <a:pt x="169097" y="0"/>
                </a:lnTo>
                <a:lnTo>
                  <a:pt x="124144" y="6040"/>
                </a:lnTo>
                <a:lnTo>
                  <a:pt x="83750" y="23086"/>
                </a:lnTo>
                <a:lnTo>
                  <a:pt x="49527" y="49527"/>
                </a:lnTo>
                <a:lnTo>
                  <a:pt x="23086" y="83750"/>
                </a:lnTo>
                <a:lnTo>
                  <a:pt x="6040" y="124144"/>
                </a:lnTo>
                <a:lnTo>
                  <a:pt x="0" y="169096"/>
                </a:lnTo>
                <a:lnTo>
                  <a:pt x="0" y="3040250"/>
                </a:lnTo>
                <a:lnTo>
                  <a:pt x="6040" y="3085203"/>
                </a:lnTo>
                <a:lnTo>
                  <a:pt x="23086" y="3125597"/>
                </a:lnTo>
                <a:lnTo>
                  <a:pt x="49527" y="3159820"/>
                </a:lnTo>
                <a:lnTo>
                  <a:pt x="83750" y="3186261"/>
                </a:lnTo>
                <a:lnTo>
                  <a:pt x="124144" y="3203308"/>
                </a:lnTo>
                <a:lnTo>
                  <a:pt x="169097" y="3209348"/>
                </a:lnTo>
                <a:lnTo>
                  <a:pt x="6090667" y="3209348"/>
                </a:lnTo>
                <a:lnTo>
                  <a:pt x="6135619" y="3203308"/>
                </a:lnTo>
                <a:lnTo>
                  <a:pt x="6176013" y="3186261"/>
                </a:lnTo>
                <a:lnTo>
                  <a:pt x="6210236" y="3159820"/>
                </a:lnTo>
                <a:lnTo>
                  <a:pt x="6236677" y="3125597"/>
                </a:lnTo>
                <a:lnTo>
                  <a:pt x="6253723" y="3085203"/>
                </a:lnTo>
                <a:lnTo>
                  <a:pt x="6259763" y="3040250"/>
                </a:lnTo>
                <a:lnTo>
                  <a:pt x="6259763" y="169096"/>
                </a:lnTo>
                <a:lnTo>
                  <a:pt x="6253723" y="124144"/>
                </a:lnTo>
                <a:lnTo>
                  <a:pt x="6236677" y="83750"/>
                </a:lnTo>
                <a:lnTo>
                  <a:pt x="6210236" y="49527"/>
                </a:lnTo>
                <a:lnTo>
                  <a:pt x="6176013" y="23086"/>
                </a:lnTo>
                <a:lnTo>
                  <a:pt x="6135619" y="6040"/>
                </a:lnTo>
                <a:lnTo>
                  <a:pt x="6090667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32746" y="2888996"/>
            <a:ext cx="5121910" cy="54867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110" dirty="0" err="1" smtClean="0">
                <a:latin typeface="Verdana"/>
                <a:cs typeface="Verdana"/>
              </a:rPr>
              <a:t>сучасний</a:t>
            </a:r>
            <a:r>
              <a:rPr sz="1800" spc="-45" dirty="0" smtClean="0">
                <a:latin typeface="Verdana"/>
                <a:cs typeface="Verdana"/>
              </a:rPr>
              <a:t> </a:t>
            </a:r>
            <a:r>
              <a:rPr sz="1800" spc="125" dirty="0">
                <a:latin typeface="Verdana"/>
                <a:cs typeface="Verdana"/>
              </a:rPr>
              <a:t>сервіс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spc="105" dirty="0">
                <a:latin typeface="Verdana"/>
                <a:cs typeface="Verdana"/>
              </a:rPr>
              <a:t>податкового </a:t>
            </a:r>
            <a:r>
              <a:rPr sz="1800" spc="85" dirty="0">
                <a:latin typeface="Verdana"/>
                <a:cs typeface="Verdana"/>
              </a:rPr>
              <a:t>консультування,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25" dirty="0">
                <a:latin typeface="Verdana"/>
                <a:cs typeface="Verdana"/>
              </a:rPr>
              <a:t>що: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2746" y="3666235"/>
            <a:ext cx="5348605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110" dirty="0">
                <a:latin typeface="Verdana"/>
                <a:cs typeface="Verdana"/>
              </a:rPr>
              <a:t>надає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120" dirty="0">
                <a:latin typeface="Verdana"/>
                <a:cs typeface="Verdana"/>
              </a:rPr>
              <a:t>зрозумілі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70" dirty="0">
                <a:latin typeface="Verdana"/>
                <a:cs typeface="Verdana"/>
              </a:rPr>
              <a:t>та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150" dirty="0">
                <a:latin typeface="Verdana"/>
                <a:cs typeface="Verdana"/>
              </a:rPr>
              <a:t>професійні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125" dirty="0">
                <a:latin typeface="Verdana"/>
                <a:cs typeface="Verdana"/>
              </a:rPr>
              <a:t>поради</a:t>
            </a:r>
            <a:endParaRPr sz="1800" dirty="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1825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150" dirty="0">
                <a:latin typeface="Verdana"/>
                <a:cs typeface="Verdana"/>
              </a:rPr>
              <a:t>зменшує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100" dirty="0">
                <a:latin typeface="Verdana"/>
                <a:cs typeface="Verdana"/>
              </a:rPr>
              <a:t>кількість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135" dirty="0">
                <a:latin typeface="Verdana"/>
                <a:cs typeface="Verdana"/>
              </a:rPr>
              <a:t>порушень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і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125" dirty="0">
                <a:latin typeface="Verdana"/>
                <a:cs typeface="Verdana"/>
              </a:rPr>
              <a:t>спорів</a:t>
            </a:r>
            <a:endParaRPr sz="1800" dirty="0">
              <a:latin typeface="Verdana"/>
              <a:cs typeface="Verdana"/>
            </a:endParaRPr>
          </a:p>
          <a:p>
            <a:pPr marL="298450" marR="996315" indent="-285750">
              <a:lnSpc>
                <a:spcPct val="101099"/>
              </a:lnSpc>
              <a:spcBef>
                <a:spcPts val="1725"/>
              </a:spcBef>
              <a:buFont typeface="Arial MT"/>
              <a:buChar char="•"/>
              <a:tabLst>
                <a:tab pos="298450" algn="l"/>
              </a:tabLst>
            </a:pPr>
            <a:r>
              <a:rPr sz="1800" spc="125" dirty="0">
                <a:latin typeface="Verdana"/>
                <a:cs typeface="Verdana"/>
              </a:rPr>
              <a:t>підвищує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110" dirty="0">
                <a:latin typeface="Verdana"/>
                <a:cs typeface="Verdana"/>
              </a:rPr>
              <a:t>довіру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140" dirty="0">
                <a:latin typeface="Verdana"/>
                <a:cs typeface="Verdana"/>
              </a:rPr>
              <a:t>до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114" dirty="0">
                <a:latin typeface="Verdana"/>
                <a:cs typeface="Verdana"/>
              </a:rPr>
              <a:t>Державної податкової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spc="135" dirty="0">
                <a:latin typeface="Verdana"/>
                <a:cs typeface="Verdana"/>
              </a:rPr>
              <a:t>служби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21667" y="2201123"/>
            <a:ext cx="3110652" cy="49174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483555" y="2297684"/>
            <a:ext cx="2339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Стратегічна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мета: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40935" y="3697223"/>
            <a:ext cx="323088" cy="32308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40935" y="4187952"/>
            <a:ext cx="323088" cy="32308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40935" y="4696967"/>
            <a:ext cx="323088" cy="3230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15" y="294574"/>
            <a:ext cx="3698961" cy="50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86839"/>
            <a:ext cx="12192000" cy="5471160"/>
            <a:chOff x="0" y="1386839"/>
            <a:chExt cx="12192000" cy="5471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07894"/>
              <a:ext cx="9356271" cy="36501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2695" y="1386839"/>
              <a:ext cx="2325624" cy="53096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07895"/>
              <a:ext cx="12192001" cy="346440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" y="373800"/>
            <a:ext cx="6008914" cy="5231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КОНЦЕПЦІЯ</a:t>
            </a:r>
            <a:r>
              <a:rPr spc="-120" dirty="0"/>
              <a:t> </a:t>
            </a:r>
            <a:r>
              <a:rPr spc="-20" dirty="0"/>
              <a:t>ТА</a:t>
            </a:r>
            <a:r>
              <a:rPr spc="-110" dirty="0"/>
              <a:t> </a:t>
            </a:r>
            <a:r>
              <a:rPr spc="-25" dirty="0"/>
              <a:t>ФОРМАТ</a:t>
            </a:r>
            <a:r>
              <a:rPr spc="-114" dirty="0"/>
              <a:t> </a:t>
            </a:r>
            <a:r>
              <a:rPr spc="-10" dirty="0"/>
              <a:t>РОБОТИ</a:t>
            </a: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50" y="6681599"/>
            <a:ext cx="12184499" cy="176400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22982" y="4178300"/>
            <a:ext cx="1875789" cy="900430"/>
          </a:xfrm>
          <a:custGeom>
            <a:avLst/>
            <a:gdLst/>
            <a:ahLst/>
            <a:cxnLst/>
            <a:rect l="l" t="t" r="r" b="b"/>
            <a:pathLst>
              <a:path w="1875789" h="900429">
                <a:moveTo>
                  <a:pt x="1747880" y="0"/>
                </a:moveTo>
                <a:lnTo>
                  <a:pt x="127718" y="0"/>
                </a:lnTo>
                <a:lnTo>
                  <a:pt x="78004" y="10036"/>
                </a:lnTo>
                <a:lnTo>
                  <a:pt x="37407" y="37408"/>
                </a:lnTo>
                <a:lnTo>
                  <a:pt x="10036" y="78004"/>
                </a:lnTo>
                <a:lnTo>
                  <a:pt x="0" y="127718"/>
                </a:lnTo>
                <a:lnTo>
                  <a:pt x="0" y="772280"/>
                </a:lnTo>
                <a:lnTo>
                  <a:pt x="10036" y="821994"/>
                </a:lnTo>
                <a:lnTo>
                  <a:pt x="37407" y="862591"/>
                </a:lnTo>
                <a:lnTo>
                  <a:pt x="78004" y="889962"/>
                </a:lnTo>
                <a:lnTo>
                  <a:pt x="127718" y="899999"/>
                </a:lnTo>
                <a:lnTo>
                  <a:pt x="1747880" y="899999"/>
                </a:lnTo>
                <a:lnTo>
                  <a:pt x="1797594" y="889962"/>
                </a:lnTo>
                <a:lnTo>
                  <a:pt x="1838191" y="862591"/>
                </a:lnTo>
                <a:lnTo>
                  <a:pt x="1865562" y="821994"/>
                </a:lnTo>
                <a:lnTo>
                  <a:pt x="1875599" y="772280"/>
                </a:lnTo>
                <a:lnTo>
                  <a:pt x="1875599" y="127718"/>
                </a:lnTo>
                <a:lnTo>
                  <a:pt x="1865562" y="78004"/>
                </a:lnTo>
                <a:lnTo>
                  <a:pt x="1838191" y="37408"/>
                </a:lnTo>
                <a:lnTo>
                  <a:pt x="1797594" y="10036"/>
                </a:lnTo>
                <a:lnTo>
                  <a:pt x="1747880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51814" y="4322650"/>
            <a:ext cx="62865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5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4864" y="4293108"/>
            <a:ext cx="1300480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65" dirty="0">
                <a:latin typeface="Verdana"/>
                <a:cs typeface="Verdana"/>
              </a:rPr>
              <a:t>усні консультації фахівців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572" y="3506723"/>
            <a:ext cx="4014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90" dirty="0">
                <a:latin typeface="Verdana"/>
                <a:cs typeface="Verdana"/>
              </a:rPr>
              <a:t>Можливості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140" dirty="0">
                <a:latin typeface="Verdana"/>
                <a:cs typeface="Verdana"/>
              </a:rPr>
              <a:t>для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платників: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4376" y="4172877"/>
            <a:ext cx="1902460" cy="900430"/>
          </a:xfrm>
          <a:custGeom>
            <a:avLst/>
            <a:gdLst/>
            <a:ahLst/>
            <a:cxnLst/>
            <a:rect l="l" t="t" r="r" b="b"/>
            <a:pathLst>
              <a:path w="1902460" h="900429">
                <a:moveTo>
                  <a:pt x="1770498" y="0"/>
                </a:moveTo>
                <a:lnTo>
                  <a:pt x="131453" y="0"/>
                </a:lnTo>
                <a:lnTo>
                  <a:pt x="80286" y="10330"/>
                </a:lnTo>
                <a:lnTo>
                  <a:pt x="38502" y="38501"/>
                </a:lnTo>
                <a:lnTo>
                  <a:pt x="10330" y="80285"/>
                </a:lnTo>
                <a:lnTo>
                  <a:pt x="0" y="131453"/>
                </a:lnTo>
                <a:lnTo>
                  <a:pt x="0" y="768545"/>
                </a:lnTo>
                <a:lnTo>
                  <a:pt x="10330" y="819713"/>
                </a:lnTo>
                <a:lnTo>
                  <a:pt x="38502" y="861497"/>
                </a:lnTo>
                <a:lnTo>
                  <a:pt x="80286" y="889669"/>
                </a:lnTo>
                <a:lnTo>
                  <a:pt x="131453" y="899999"/>
                </a:lnTo>
                <a:lnTo>
                  <a:pt x="1770498" y="899999"/>
                </a:lnTo>
                <a:lnTo>
                  <a:pt x="1821665" y="889669"/>
                </a:lnTo>
                <a:lnTo>
                  <a:pt x="1863449" y="861497"/>
                </a:lnTo>
                <a:lnTo>
                  <a:pt x="1891621" y="819713"/>
                </a:lnTo>
                <a:lnTo>
                  <a:pt x="1901952" y="768545"/>
                </a:lnTo>
                <a:lnTo>
                  <a:pt x="1901952" y="131453"/>
                </a:lnTo>
                <a:lnTo>
                  <a:pt x="1891621" y="80285"/>
                </a:lnTo>
                <a:lnTo>
                  <a:pt x="1863449" y="38501"/>
                </a:lnTo>
                <a:lnTo>
                  <a:pt x="1821665" y="10330"/>
                </a:lnTo>
                <a:lnTo>
                  <a:pt x="1770498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81603" y="4290060"/>
            <a:ext cx="149796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7180" marR="5080" indent="-284480" algn="just">
              <a:lnSpc>
                <a:spcPct val="101400"/>
              </a:lnSpc>
              <a:spcBef>
                <a:spcPts val="75"/>
              </a:spcBef>
              <a:buFont typeface="Arial MT"/>
              <a:buChar char="•"/>
              <a:tabLst>
                <a:tab pos="298450" algn="l"/>
              </a:tabLst>
            </a:pPr>
            <a:r>
              <a:rPr sz="1400" spc="55" dirty="0">
                <a:latin typeface="Verdana"/>
                <a:cs typeface="Verdana"/>
              </a:rPr>
              <a:t>планування 	</a:t>
            </a:r>
            <a:r>
              <a:rPr sz="1400" spc="70" dirty="0">
                <a:latin typeface="Verdana"/>
                <a:cs typeface="Verdana"/>
              </a:rPr>
              <a:t>податкових 	</a:t>
            </a:r>
            <a:r>
              <a:rPr sz="1400" spc="45" dirty="0">
                <a:latin typeface="Verdana"/>
                <a:cs typeface="Verdana"/>
              </a:rPr>
              <a:t>зобов’язань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2982" y="5211093"/>
            <a:ext cx="2146300" cy="900430"/>
          </a:xfrm>
          <a:custGeom>
            <a:avLst/>
            <a:gdLst/>
            <a:ahLst/>
            <a:cxnLst/>
            <a:rect l="l" t="t" r="r" b="b"/>
            <a:pathLst>
              <a:path w="2146300" h="900429">
                <a:moveTo>
                  <a:pt x="2023058" y="0"/>
                </a:moveTo>
                <a:lnTo>
                  <a:pt x="122732" y="0"/>
                </a:lnTo>
                <a:lnTo>
                  <a:pt x="74959" y="9644"/>
                </a:lnTo>
                <a:lnTo>
                  <a:pt x="35947" y="35947"/>
                </a:lnTo>
                <a:lnTo>
                  <a:pt x="9644" y="74959"/>
                </a:lnTo>
                <a:lnTo>
                  <a:pt x="0" y="122732"/>
                </a:lnTo>
                <a:lnTo>
                  <a:pt x="0" y="777266"/>
                </a:lnTo>
                <a:lnTo>
                  <a:pt x="9644" y="825039"/>
                </a:lnTo>
                <a:lnTo>
                  <a:pt x="35947" y="864051"/>
                </a:lnTo>
                <a:lnTo>
                  <a:pt x="74959" y="890354"/>
                </a:lnTo>
                <a:lnTo>
                  <a:pt x="122732" y="899999"/>
                </a:lnTo>
                <a:lnTo>
                  <a:pt x="2023058" y="899999"/>
                </a:lnTo>
                <a:lnTo>
                  <a:pt x="2070832" y="890354"/>
                </a:lnTo>
                <a:lnTo>
                  <a:pt x="2109844" y="864051"/>
                </a:lnTo>
                <a:lnTo>
                  <a:pt x="2136146" y="825039"/>
                </a:lnTo>
                <a:lnTo>
                  <a:pt x="2145791" y="777266"/>
                </a:lnTo>
                <a:lnTo>
                  <a:pt x="2145791" y="122732"/>
                </a:lnTo>
                <a:lnTo>
                  <a:pt x="2136146" y="74959"/>
                </a:lnTo>
                <a:lnTo>
                  <a:pt x="2109844" y="35947"/>
                </a:lnTo>
                <a:lnTo>
                  <a:pt x="2070832" y="9644"/>
                </a:lnTo>
                <a:lnTo>
                  <a:pt x="2023058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50353" y="5355922"/>
            <a:ext cx="62865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5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3403" y="5326379"/>
            <a:ext cx="1508760" cy="6686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400" spc="75" dirty="0">
                <a:latin typeface="Verdana"/>
                <a:cs typeface="Verdana"/>
              </a:rPr>
              <a:t>зрозуміле </a:t>
            </a:r>
            <a:r>
              <a:rPr sz="1400" spc="60" dirty="0">
                <a:latin typeface="Verdana"/>
                <a:cs typeface="Verdana"/>
              </a:rPr>
              <a:t>застосування законодавства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24056" y="5222312"/>
            <a:ext cx="2139950" cy="900430"/>
          </a:xfrm>
          <a:custGeom>
            <a:avLst/>
            <a:gdLst/>
            <a:ahLst/>
            <a:cxnLst/>
            <a:rect l="l" t="t" r="r" b="b"/>
            <a:pathLst>
              <a:path w="2139950" h="900429">
                <a:moveTo>
                  <a:pt x="2055360" y="0"/>
                </a:moveTo>
                <a:lnTo>
                  <a:pt x="84204" y="0"/>
                </a:lnTo>
                <a:lnTo>
                  <a:pt x="51428" y="6617"/>
                </a:lnTo>
                <a:lnTo>
                  <a:pt x="24663" y="24663"/>
                </a:lnTo>
                <a:lnTo>
                  <a:pt x="6617" y="51428"/>
                </a:lnTo>
                <a:lnTo>
                  <a:pt x="0" y="84204"/>
                </a:lnTo>
                <a:lnTo>
                  <a:pt x="0" y="815795"/>
                </a:lnTo>
                <a:lnTo>
                  <a:pt x="6617" y="848572"/>
                </a:lnTo>
                <a:lnTo>
                  <a:pt x="24663" y="875337"/>
                </a:lnTo>
                <a:lnTo>
                  <a:pt x="51428" y="893383"/>
                </a:lnTo>
                <a:lnTo>
                  <a:pt x="84204" y="900000"/>
                </a:lnTo>
                <a:lnTo>
                  <a:pt x="2055360" y="900000"/>
                </a:lnTo>
                <a:lnTo>
                  <a:pt x="2088136" y="893383"/>
                </a:lnTo>
                <a:lnTo>
                  <a:pt x="2114902" y="875337"/>
                </a:lnTo>
                <a:lnTo>
                  <a:pt x="2132947" y="848572"/>
                </a:lnTo>
                <a:lnTo>
                  <a:pt x="2139565" y="815795"/>
                </a:lnTo>
                <a:lnTo>
                  <a:pt x="2139565" y="84204"/>
                </a:lnTo>
                <a:lnTo>
                  <a:pt x="2132947" y="51428"/>
                </a:lnTo>
                <a:lnTo>
                  <a:pt x="2114902" y="24663"/>
                </a:lnTo>
                <a:lnTo>
                  <a:pt x="2088136" y="6617"/>
                </a:lnTo>
                <a:lnTo>
                  <a:pt x="2055360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140144" y="5355922"/>
            <a:ext cx="62865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5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13194" y="5326379"/>
            <a:ext cx="1436370" cy="6686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400" spc="80" dirty="0">
                <a:latin typeface="Verdana"/>
                <a:cs typeface="Verdana"/>
              </a:rPr>
              <a:t>підготовка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spc="85" dirty="0">
                <a:latin typeface="Verdana"/>
                <a:cs typeface="Verdana"/>
              </a:rPr>
              <a:t>до </a:t>
            </a:r>
            <a:r>
              <a:rPr sz="1400" spc="80" dirty="0">
                <a:latin typeface="Verdana"/>
                <a:cs typeface="Verdana"/>
              </a:rPr>
              <a:t>перевірок</a:t>
            </a:r>
            <a:r>
              <a:rPr sz="1400" spc="-20" dirty="0">
                <a:latin typeface="Verdana"/>
                <a:cs typeface="Verdana"/>
              </a:rPr>
              <a:t> </a:t>
            </a:r>
            <a:r>
              <a:rPr sz="1400" spc="35" dirty="0">
                <a:latin typeface="Verdana"/>
                <a:cs typeface="Verdana"/>
              </a:rPr>
              <a:t>без </a:t>
            </a:r>
            <a:r>
              <a:rPr sz="1400" spc="95" dirty="0">
                <a:latin typeface="Verdana"/>
                <a:cs typeface="Verdana"/>
              </a:rPr>
              <a:t>стресу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71144" y="4285488"/>
            <a:ext cx="283845" cy="280670"/>
            <a:chOff x="771144" y="4285488"/>
            <a:chExt cx="283845" cy="28067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079" y="4320978"/>
              <a:ext cx="210373" cy="2103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1144" y="4285488"/>
              <a:ext cx="283463" cy="28041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2816351" y="4245864"/>
            <a:ext cx="280670" cy="280670"/>
            <a:chOff x="2816351" y="4245864"/>
            <a:chExt cx="280670" cy="280670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51443" y="4280695"/>
              <a:ext cx="210374" cy="2103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16351" y="4245864"/>
              <a:ext cx="280415" cy="280416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49808" y="5324855"/>
            <a:ext cx="283845" cy="283845"/>
            <a:chOff x="749808" y="5324855"/>
            <a:chExt cx="283845" cy="283845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664" y="5360814"/>
              <a:ext cx="210373" cy="2103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808" y="5324855"/>
              <a:ext cx="283464" cy="28346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3057144" y="5306567"/>
            <a:ext cx="280670" cy="280670"/>
            <a:chOff x="3057144" y="5306567"/>
            <a:chExt cx="280670" cy="280670"/>
          </a:xfrm>
        </p:grpSpPr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92075" y="5342233"/>
              <a:ext cx="210374" cy="21037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57144" y="5306567"/>
              <a:ext cx="280416" cy="280416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737552" y="1314195"/>
            <a:ext cx="4385945" cy="139636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400" spc="50" dirty="0">
                <a:solidFill>
                  <a:srgbClr val="25AA72"/>
                </a:solidFill>
                <a:latin typeface="Verdana"/>
                <a:cs typeface="Verdana"/>
              </a:rPr>
              <a:t>Суть: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99400"/>
              </a:lnSpc>
              <a:spcBef>
                <a:spcPts val="635"/>
              </a:spcBef>
            </a:pPr>
            <a:r>
              <a:rPr sz="1800" spc="140" dirty="0">
                <a:latin typeface="Verdana"/>
                <a:cs typeface="Verdana"/>
              </a:rPr>
              <a:t>сервіс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135" dirty="0">
                <a:latin typeface="Verdana"/>
                <a:cs typeface="Verdana"/>
              </a:rPr>
              <a:t>нового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120" dirty="0">
                <a:latin typeface="Verdana"/>
                <a:cs typeface="Verdana"/>
              </a:rPr>
              <a:t>покоління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-50" dirty="0">
                <a:latin typeface="Verdana"/>
                <a:cs typeface="Verdana"/>
              </a:rPr>
              <a:t>– </a:t>
            </a:r>
            <a:r>
              <a:rPr sz="1800" spc="150" dirty="0">
                <a:latin typeface="Verdana"/>
                <a:cs typeface="Verdana"/>
              </a:rPr>
              <a:t>допомагає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100" dirty="0">
                <a:latin typeface="Verdana"/>
                <a:cs typeface="Verdana"/>
              </a:rPr>
              <a:t>уникати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130" dirty="0">
                <a:latin typeface="Verdana"/>
                <a:cs typeface="Verdana"/>
              </a:rPr>
              <a:t>проблем,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-50" dirty="0">
                <a:latin typeface="Verdana"/>
                <a:cs typeface="Verdana"/>
              </a:rPr>
              <a:t>а </a:t>
            </a:r>
            <a:r>
              <a:rPr sz="1800" spc="125" dirty="0">
                <a:latin typeface="Verdana"/>
                <a:cs typeface="Verdana"/>
              </a:rPr>
              <a:t>не</a:t>
            </a:r>
            <a:r>
              <a:rPr sz="1800" spc="-40" dirty="0">
                <a:latin typeface="Verdana"/>
                <a:cs typeface="Verdana"/>
              </a:rPr>
              <a:t> </a:t>
            </a:r>
            <a:r>
              <a:rPr sz="1800" spc="110" dirty="0">
                <a:latin typeface="Verdana"/>
                <a:cs typeface="Verdana"/>
              </a:rPr>
              <a:t>вирішувати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їх</a:t>
            </a:r>
            <a:r>
              <a:rPr sz="1800" spc="-35" dirty="0">
                <a:latin typeface="Verdana"/>
                <a:cs typeface="Verdana"/>
              </a:rPr>
              <a:t> </a:t>
            </a:r>
            <a:r>
              <a:rPr sz="1800" spc="114" dirty="0">
                <a:latin typeface="Verdana"/>
                <a:cs typeface="Verdana"/>
              </a:rPr>
              <a:t>після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110" dirty="0">
                <a:latin typeface="Verdana"/>
                <a:cs typeface="Verdana"/>
              </a:rPr>
              <a:t>перевірок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70983" y="1314195"/>
            <a:ext cx="3399154" cy="139636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400" spc="120" dirty="0">
                <a:solidFill>
                  <a:srgbClr val="25AA72"/>
                </a:solidFill>
                <a:latin typeface="Verdana"/>
                <a:cs typeface="Verdana"/>
              </a:rPr>
              <a:t>Місія: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99400"/>
              </a:lnSpc>
              <a:spcBef>
                <a:spcPts val="635"/>
              </a:spcBef>
            </a:pPr>
            <a:r>
              <a:rPr sz="1800" spc="130" dirty="0">
                <a:latin typeface="Verdana"/>
                <a:cs typeface="Verdana"/>
              </a:rPr>
              <a:t>створення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spc="114" dirty="0">
                <a:latin typeface="Verdana"/>
                <a:cs typeface="Verdana"/>
              </a:rPr>
              <a:t>безпечного </a:t>
            </a:r>
            <a:r>
              <a:rPr sz="1800" spc="125" dirty="0">
                <a:latin typeface="Verdana"/>
                <a:cs typeface="Verdana"/>
              </a:rPr>
              <a:t>податкового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135" dirty="0">
                <a:latin typeface="Verdana"/>
                <a:cs typeface="Verdana"/>
              </a:rPr>
              <a:t>середовища </a:t>
            </a:r>
            <a:r>
              <a:rPr sz="1800" spc="110" dirty="0">
                <a:latin typeface="Verdana"/>
                <a:cs typeface="Verdana"/>
              </a:rPr>
              <a:t>для</a:t>
            </a:r>
            <a:r>
              <a:rPr sz="1800" spc="-35" dirty="0">
                <a:latin typeface="Verdana"/>
                <a:cs typeface="Verdana"/>
              </a:rPr>
              <a:t> </a:t>
            </a:r>
            <a:r>
              <a:rPr sz="1800" spc="105" dirty="0">
                <a:latin typeface="Verdana"/>
                <a:cs typeface="Verdana"/>
              </a:rPr>
              <a:t>всіх</a:t>
            </a:r>
            <a:r>
              <a:rPr sz="1800" spc="-35" dirty="0">
                <a:latin typeface="Verdana"/>
                <a:cs typeface="Verdana"/>
              </a:rPr>
              <a:t> </a:t>
            </a:r>
            <a:r>
              <a:rPr sz="1800" spc="95" dirty="0">
                <a:latin typeface="Verdana"/>
                <a:cs typeface="Verdana"/>
              </a:rPr>
              <a:t>платників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904309" y="4172877"/>
            <a:ext cx="2476500" cy="640080"/>
          </a:xfrm>
          <a:custGeom>
            <a:avLst/>
            <a:gdLst/>
            <a:ahLst/>
            <a:cxnLst/>
            <a:rect l="l" t="t" r="r" b="b"/>
            <a:pathLst>
              <a:path w="2476500" h="640079">
                <a:moveTo>
                  <a:pt x="2382847" y="0"/>
                </a:moveTo>
                <a:lnTo>
                  <a:pt x="93442" y="0"/>
                </a:lnTo>
                <a:lnTo>
                  <a:pt x="57070" y="7343"/>
                </a:lnTo>
                <a:lnTo>
                  <a:pt x="27368" y="27368"/>
                </a:lnTo>
                <a:lnTo>
                  <a:pt x="7343" y="57070"/>
                </a:lnTo>
                <a:lnTo>
                  <a:pt x="0" y="93442"/>
                </a:lnTo>
                <a:lnTo>
                  <a:pt x="0" y="546310"/>
                </a:lnTo>
                <a:lnTo>
                  <a:pt x="7343" y="582683"/>
                </a:lnTo>
                <a:lnTo>
                  <a:pt x="27368" y="612385"/>
                </a:lnTo>
                <a:lnTo>
                  <a:pt x="57070" y="632411"/>
                </a:lnTo>
                <a:lnTo>
                  <a:pt x="93442" y="639754"/>
                </a:lnTo>
                <a:lnTo>
                  <a:pt x="2382847" y="639754"/>
                </a:lnTo>
                <a:lnTo>
                  <a:pt x="2419220" y="632411"/>
                </a:lnTo>
                <a:lnTo>
                  <a:pt x="2448922" y="612385"/>
                </a:lnTo>
                <a:lnTo>
                  <a:pt x="2468948" y="582683"/>
                </a:lnTo>
                <a:lnTo>
                  <a:pt x="2476291" y="546310"/>
                </a:lnTo>
                <a:lnTo>
                  <a:pt x="2476291" y="93442"/>
                </a:lnTo>
                <a:lnTo>
                  <a:pt x="2468948" y="57070"/>
                </a:lnTo>
                <a:lnTo>
                  <a:pt x="2448922" y="27368"/>
                </a:lnTo>
                <a:lnTo>
                  <a:pt x="2419220" y="7343"/>
                </a:lnTo>
                <a:lnTo>
                  <a:pt x="2382847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850803" y="3506723"/>
            <a:ext cx="2367280" cy="1226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15" dirty="0">
                <a:solidFill>
                  <a:srgbClr val="0F71B9"/>
                </a:solidFill>
                <a:latin typeface="Verdana"/>
                <a:cs typeface="Verdana"/>
              </a:rPr>
              <a:t>Формат</a:t>
            </a:r>
            <a:r>
              <a:rPr sz="2000" spc="-70" dirty="0">
                <a:solidFill>
                  <a:srgbClr val="0F71B9"/>
                </a:solidFill>
                <a:latin typeface="Verdana"/>
                <a:cs typeface="Verdana"/>
              </a:rPr>
              <a:t> </a:t>
            </a:r>
            <a:r>
              <a:rPr sz="2000" spc="80" dirty="0">
                <a:solidFill>
                  <a:srgbClr val="0F71B9"/>
                </a:solidFill>
                <a:latin typeface="Verdana"/>
                <a:cs typeface="Verdana"/>
              </a:rPr>
              <a:t>роботи: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215"/>
              </a:spcBef>
            </a:pPr>
            <a:endParaRPr sz="2000">
              <a:latin typeface="Verdana"/>
              <a:cs typeface="Verdana"/>
            </a:endParaRPr>
          </a:p>
          <a:p>
            <a:pPr marL="457834" marR="59055" indent="-285750">
              <a:lnSpc>
                <a:spcPct val="101400"/>
              </a:lnSpc>
              <a:buFont typeface="Arial MT"/>
              <a:buChar char="•"/>
              <a:tabLst>
                <a:tab pos="457834" algn="l"/>
              </a:tabLst>
            </a:pPr>
            <a:r>
              <a:rPr sz="1400" spc="65" dirty="0">
                <a:latin typeface="Verdana"/>
                <a:cs typeface="Verdana"/>
              </a:rPr>
              <a:t>персоналізований </a:t>
            </a:r>
            <a:r>
              <a:rPr sz="1400" spc="75" dirty="0">
                <a:latin typeface="Verdana"/>
                <a:cs typeface="Verdana"/>
              </a:rPr>
              <a:t>підхід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904311" y="4941168"/>
            <a:ext cx="1700530" cy="900430"/>
          </a:xfrm>
          <a:custGeom>
            <a:avLst/>
            <a:gdLst/>
            <a:ahLst/>
            <a:cxnLst/>
            <a:rect l="l" t="t" r="r" b="b"/>
            <a:pathLst>
              <a:path w="1700529" h="900429">
                <a:moveTo>
                  <a:pt x="1568893" y="0"/>
                </a:moveTo>
                <a:lnTo>
                  <a:pt x="131452" y="0"/>
                </a:lnTo>
                <a:lnTo>
                  <a:pt x="80285" y="10330"/>
                </a:lnTo>
                <a:lnTo>
                  <a:pt x="38501" y="38501"/>
                </a:lnTo>
                <a:lnTo>
                  <a:pt x="10330" y="80285"/>
                </a:lnTo>
                <a:lnTo>
                  <a:pt x="0" y="131452"/>
                </a:lnTo>
                <a:lnTo>
                  <a:pt x="0" y="768545"/>
                </a:lnTo>
                <a:lnTo>
                  <a:pt x="10330" y="819713"/>
                </a:lnTo>
                <a:lnTo>
                  <a:pt x="38501" y="861497"/>
                </a:lnTo>
                <a:lnTo>
                  <a:pt x="80285" y="889669"/>
                </a:lnTo>
                <a:lnTo>
                  <a:pt x="131452" y="899999"/>
                </a:lnTo>
                <a:lnTo>
                  <a:pt x="1568893" y="899999"/>
                </a:lnTo>
                <a:lnTo>
                  <a:pt x="1620060" y="889669"/>
                </a:lnTo>
                <a:lnTo>
                  <a:pt x="1661845" y="861497"/>
                </a:lnTo>
                <a:lnTo>
                  <a:pt x="1690016" y="819713"/>
                </a:lnTo>
                <a:lnTo>
                  <a:pt x="1700347" y="768545"/>
                </a:lnTo>
                <a:lnTo>
                  <a:pt x="1700347" y="131452"/>
                </a:lnTo>
                <a:lnTo>
                  <a:pt x="1690016" y="80285"/>
                </a:lnTo>
                <a:lnTo>
                  <a:pt x="1661845" y="38501"/>
                </a:lnTo>
                <a:lnTo>
                  <a:pt x="1620060" y="10330"/>
                </a:lnTo>
                <a:lnTo>
                  <a:pt x="1568893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021537" y="5058155"/>
            <a:ext cx="1460500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8450" marR="5080" indent="-285750">
              <a:lnSpc>
                <a:spcPct val="101400"/>
              </a:lnSpc>
              <a:spcBef>
                <a:spcPts val="75"/>
              </a:spcBef>
              <a:buFont typeface="Arial MT"/>
              <a:buChar char="•"/>
              <a:tabLst>
                <a:tab pos="298450" algn="l"/>
              </a:tabLst>
            </a:pPr>
            <a:r>
              <a:rPr sz="1400" spc="40" dirty="0">
                <a:latin typeface="Verdana"/>
                <a:cs typeface="Verdana"/>
              </a:rPr>
              <a:t>аналіз </a:t>
            </a:r>
            <a:r>
              <a:rPr sz="1400" spc="85" dirty="0">
                <a:latin typeface="Verdana"/>
                <a:cs typeface="Verdana"/>
              </a:rPr>
              <a:t>документів </a:t>
            </a:r>
            <a:r>
              <a:rPr sz="1400" spc="55" dirty="0">
                <a:latin typeface="Verdana"/>
                <a:cs typeface="Verdana"/>
              </a:rPr>
              <a:t>і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spc="70" dirty="0">
                <a:latin typeface="Verdana"/>
                <a:cs typeface="Verdana"/>
              </a:rPr>
              <a:t>операцій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749152" y="4959531"/>
            <a:ext cx="1946910" cy="900430"/>
          </a:xfrm>
          <a:custGeom>
            <a:avLst/>
            <a:gdLst/>
            <a:ahLst/>
            <a:cxnLst/>
            <a:rect l="l" t="t" r="r" b="b"/>
            <a:pathLst>
              <a:path w="1946909" h="900429">
                <a:moveTo>
                  <a:pt x="1815448" y="0"/>
                </a:moveTo>
                <a:lnTo>
                  <a:pt x="131455" y="0"/>
                </a:lnTo>
                <a:lnTo>
                  <a:pt x="80286" y="10330"/>
                </a:lnTo>
                <a:lnTo>
                  <a:pt x="38502" y="38502"/>
                </a:lnTo>
                <a:lnTo>
                  <a:pt x="10330" y="80286"/>
                </a:lnTo>
                <a:lnTo>
                  <a:pt x="0" y="131455"/>
                </a:lnTo>
                <a:lnTo>
                  <a:pt x="0" y="768545"/>
                </a:lnTo>
                <a:lnTo>
                  <a:pt x="10330" y="819713"/>
                </a:lnTo>
                <a:lnTo>
                  <a:pt x="38502" y="861498"/>
                </a:lnTo>
                <a:lnTo>
                  <a:pt x="80286" y="889669"/>
                </a:lnTo>
                <a:lnTo>
                  <a:pt x="131455" y="900000"/>
                </a:lnTo>
                <a:lnTo>
                  <a:pt x="1815448" y="900000"/>
                </a:lnTo>
                <a:lnTo>
                  <a:pt x="1866616" y="889669"/>
                </a:lnTo>
                <a:lnTo>
                  <a:pt x="1908400" y="861498"/>
                </a:lnTo>
                <a:lnTo>
                  <a:pt x="1936572" y="819713"/>
                </a:lnTo>
                <a:lnTo>
                  <a:pt x="1946902" y="768545"/>
                </a:lnTo>
                <a:lnTo>
                  <a:pt x="1946902" y="131455"/>
                </a:lnTo>
                <a:lnTo>
                  <a:pt x="1936572" y="80286"/>
                </a:lnTo>
                <a:lnTo>
                  <a:pt x="1908400" y="38502"/>
                </a:lnTo>
                <a:lnTo>
                  <a:pt x="1866616" y="10330"/>
                </a:lnTo>
                <a:lnTo>
                  <a:pt x="1815448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866379" y="5076444"/>
            <a:ext cx="168338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8450" marR="5080" indent="-285750">
              <a:lnSpc>
                <a:spcPct val="101400"/>
              </a:lnSpc>
              <a:spcBef>
                <a:spcPts val="75"/>
              </a:spcBef>
              <a:buFont typeface="Arial MT"/>
              <a:buChar char="•"/>
              <a:tabLst>
                <a:tab pos="298450" algn="l"/>
              </a:tabLst>
            </a:pPr>
            <a:r>
              <a:rPr sz="1400" spc="60" dirty="0">
                <a:latin typeface="Verdana"/>
                <a:cs typeface="Verdana"/>
              </a:rPr>
              <a:t>індивідуальні </a:t>
            </a:r>
            <a:r>
              <a:rPr sz="1400" spc="65" dirty="0">
                <a:latin typeface="Verdana"/>
                <a:cs typeface="Verdana"/>
              </a:rPr>
              <a:t>зустрічі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02482" y="4280694"/>
            <a:ext cx="210374" cy="210374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967471" y="4245864"/>
            <a:ext cx="280416" cy="28041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02482" y="5047450"/>
            <a:ext cx="210374" cy="210374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67471" y="5010911"/>
            <a:ext cx="280416" cy="28346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874691" y="5047450"/>
            <a:ext cx="210372" cy="21037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838943" y="5010911"/>
            <a:ext cx="280416" cy="28346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15" y="294574"/>
            <a:ext cx="3698961" cy="50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79782"/>
              <a:ext cx="10940714" cy="57687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73879"/>
              <a:ext cx="12188952" cy="21153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6072"/>
              <a:ext cx="12188952" cy="21153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4344" y="0"/>
              <a:ext cx="3660648" cy="68031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73800"/>
              <a:ext cx="4086807" cy="52318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373800"/>
            <a:ext cx="4086860" cy="52324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44805" algn="ctr">
              <a:lnSpc>
                <a:spcPct val="100000"/>
              </a:lnSpc>
              <a:spcBef>
                <a:spcPts val="615"/>
              </a:spcBef>
            </a:pPr>
            <a:r>
              <a:rPr spc="-70" dirty="0"/>
              <a:t>ПРИНЦИПИ </a:t>
            </a:r>
            <a:r>
              <a:rPr spc="-10" dirty="0"/>
              <a:t>РОБОТИ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3750" y="1125414"/>
            <a:ext cx="12184499" cy="5732585"/>
            <a:chOff x="3750" y="1125414"/>
            <a:chExt cx="12184499" cy="573258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0" y="6681599"/>
              <a:ext cx="12184499" cy="1764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8813" y="1125414"/>
              <a:ext cx="2534285" cy="2507615"/>
            </a:xfrm>
            <a:custGeom>
              <a:avLst/>
              <a:gdLst/>
              <a:ahLst/>
              <a:cxnLst/>
              <a:rect l="l" t="t" r="r" b="b"/>
              <a:pathLst>
                <a:path w="2534285" h="2507615">
                  <a:moveTo>
                    <a:pt x="2401735" y="0"/>
                  </a:moveTo>
                  <a:lnTo>
                    <a:pt x="132100" y="0"/>
                  </a:lnTo>
                  <a:lnTo>
                    <a:pt x="90346" y="6734"/>
                  </a:lnTo>
                  <a:lnTo>
                    <a:pt x="54083" y="25487"/>
                  </a:lnTo>
                  <a:lnTo>
                    <a:pt x="25487" y="54083"/>
                  </a:lnTo>
                  <a:lnTo>
                    <a:pt x="6734" y="90346"/>
                  </a:lnTo>
                  <a:lnTo>
                    <a:pt x="0" y="132100"/>
                  </a:lnTo>
                  <a:lnTo>
                    <a:pt x="0" y="2375032"/>
                  </a:lnTo>
                  <a:lnTo>
                    <a:pt x="6734" y="2416786"/>
                  </a:lnTo>
                  <a:lnTo>
                    <a:pt x="25487" y="2453049"/>
                  </a:lnTo>
                  <a:lnTo>
                    <a:pt x="54083" y="2481645"/>
                  </a:lnTo>
                  <a:lnTo>
                    <a:pt x="90346" y="2500399"/>
                  </a:lnTo>
                  <a:lnTo>
                    <a:pt x="132100" y="2507133"/>
                  </a:lnTo>
                  <a:lnTo>
                    <a:pt x="2401735" y="2507133"/>
                  </a:lnTo>
                  <a:lnTo>
                    <a:pt x="2443490" y="2500399"/>
                  </a:lnTo>
                  <a:lnTo>
                    <a:pt x="2479753" y="2481645"/>
                  </a:lnTo>
                  <a:lnTo>
                    <a:pt x="2508349" y="2453049"/>
                  </a:lnTo>
                  <a:lnTo>
                    <a:pt x="2527102" y="2416786"/>
                  </a:lnTo>
                  <a:lnTo>
                    <a:pt x="2533837" y="2375032"/>
                  </a:lnTo>
                  <a:lnTo>
                    <a:pt x="2533837" y="132100"/>
                  </a:lnTo>
                  <a:lnTo>
                    <a:pt x="2527102" y="90346"/>
                  </a:lnTo>
                  <a:lnTo>
                    <a:pt x="2508349" y="54083"/>
                  </a:lnTo>
                  <a:lnTo>
                    <a:pt x="2479753" y="25487"/>
                  </a:lnTo>
                  <a:lnTo>
                    <a:pt x="2443490" y="6734"/>
                  </a:lnTo>
                  <a:lnTo>
                    <a:pt x="2401735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288" y="1222248"/>
              <a:ext cx="579119" cy="5791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58813" y="3983294"/>
              <a:ext cx="5053330" cy="2517775"/>
            </a:xfrm>
            <a:custGeom>
              <a:avLst/>
              <a:gdLst/>
              <a:ahLst/>
              <a:cxnLst/>
              <a:rect l="l" t="t" r="r" b="b"/>
              <a:pathLst>
                <a:path w="5053330" h="2517775">
                  <a:moveTo>
                    <a:pt x="4920396" y="0"/>
                  </a:moveTo>
                  <a:lnTo>
                    <a:pt x="132659" y="0"/>
                  </a:lnTo>
                  <a:lnTo>
                    <a:pt x="90728" y="6762"/>
                  </a:lnTo>
                  <a:lnTo>
                    <a:pt x="54312" y="25595"/>
                  </a:lnTo>
                  <a:lnTo>
                    <a:pt x="25595" y="54312"/>
                  </a:lnTo>
                  <a:lnTo>
                    <a:pt x="6763" y="90728"/>
                  </a:lnTo>
                  <a:lnTo>
                    <a:pt x="0" y="132659"/>
                  </a:lnTo>
                  <a:lnTo>
                    <a:pt x="0" y="2385054"/>
                  </a:lnTo>
                  <a:lnTo>
                    <a:pt x="6763" y="2426985"/>
                  </a:lnTo>
                  <a:lnTo>
                    <a:pt x="25595" y="2463401"/>
                  </a:lnTo>
                  <a:lnTo>
                    <a:pt x="54312" y="2492118"/>
                  </a:lnTo>
                  <a:lnTo>
                    <a:pt x="90728" y="2510950"/>
                  </a:lnTo>
                  <a:lnTo>
                    <a:pt x="132659" y="2517713"/>
                  </a:lnTo>
                  <a:lnTo>
                    <a:pt x="4920396" y="2517713"/>
                  </a:lnTo>
                  <a:lnTo>
                    <a:pt x="4962326" y="2510950"/>
                  </a:lnTo>
                  <a:lnTo>
                    <a:pt x="4998742" y="2492118"/>
                  </a:lnTo>
                  <a:lnTo>
                    <a:pt x="5027459" y="2463401"/>
                  </a:lnTo>
                  <a:lnTo>
                    <a:pt x="5046292" y="2426985"/>
                  </a:lnTo>
                  <a:lnTo>
                    <a:pt x="5053055" y="2385054"/>
                  </a:lnTo>
                  <a:lnTo>
                    <a:pt x="5053055" y="132659"/>
                  </a:lnTo>
                  <a:lnTo>
                    <a:pt x="5046292" y="90728"/>
                  </a:lnTo>
                  <a:lnTo>
                    <a:pt x="5027459" y="54312"/>
                  </a:lnTo>
                  <a:lnTo>
                    <a:pt x="4998742" y="25595"/>
                  </a:lnTo>
                  <a:lnTo>
                    <a:pt x="4962326" y="6762"/>
                  </a:lnTo>
                  <a:lnTo>
                    <a:pt x="4920396" y="0"/>
                  </a:lnTo>
                  <a:close/>
                </a:path>
              </a:pathLst>
            </a:custGeom>
            <a:solidFill>
              <a:srgbClr val="FFFFFF">
                <a:alpha val="870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0664" y="4981864"/>
              <a:ext cx="768350" cy="393700"/>
            </a:xfrm>
            <a:custGeom>
              <a:avLst/>
              <a:gdLst/>
              <a:ahLst/>
              <a:cxnLst/>
              <a:rect l="l" t="t" r="r" b="b"/>
              <a:pathLst>
                <a:path w="768350" h="393700">
                  <a:moveTo>
                    <a:pt x="571039" y="0"/>
                  </a:moveTo>
                  <a:lnTo>
                    <a:pt x="196850" y="0"/>
                  </a:lnTo>
                  <a:lnTo>
                    <a:pt x="151714" y="5198"/>
                  </a:lnTo>
                  <a:lnTo>
                    <a:pt x="110280" y="20008"/>
                  </a:lnTo>
                  <a:lnTo>
                    <a:pt x="73730" y="43245"/>
                  </a:lnTo>
                  <a:lnTo>
                    <a:pt x="43245" y="73730"/>
                  </a:lnTo>
                  <a:lnTo>
                    <a:pt x="20008" y="110280"/>
                  </a:lnTo>
                  <a:lnTo>
                    <a:pt x="5198" y="151714"/>
                  </a:lnTo>
                  <a:lnTo>
                    <a:pt x="0" y="196848"/>
                  </a:lnTo>
                  <a:lnTo>
                    <a:pt x="5198" y="241985"/>
                  </a:lnTo>
                  <a:lnTo>
                    <a:pt x="20008" y="283419"/>
                  </a:lnTo>
                  <a:lnTo>
                    <a:pt x="43245" y="319969"/>
                  </a:lnTo>
                  <a:lnTo>
                    <a:pt x="73730" y="350454"/>
                  </a:lnTo>
                  <a:lnTo>
                    <a:pt x="110280" y="373691"/>
                  </a:lnTo>
                  <a:lnTo>
                    <a:pt x="151714" y="388501"/>
                  </a:lnTo>
                  <a:lnTo>
                    <a:pt x="196850" y="393700"/>
                  </a:lnTo>
                  <a:lnTo>
                    <a:pt x="571037" y="393700"/>
                  </a:lnTo>
                  <a:lnTo>
                    <a:pt x="616173" y="388501"/>
                  </a:lnTo>
                  <a:lnTo>
                    <a:pt x="657607" y="373691"/>
                  </a:lnTo>
                  <a:lnTo>
                    <a:pt x="694157" y="350454"/>
                  </a:lnTo>
                  <a:lnTo>
                    <a:pt x="724642" y="319969"/>
                  </a:lnTo>
                  <a:lnTo>
                    <a:pt x="747879" y="283419"/>
                  </a:lnTo>
                  <a:lnTo>
                    <a:pt x="762688" y="241985"/>
                  </a:lnTo>
                  <a:lnTo>
                    <a:pt x="767887" y="196850"/>
                  </a:lnTo>
                  <a:lnTo>
                    <a:pt x="762690" y="151714"/>
                  </a:lnTo>
                  <a:lnTo>
                    <a:pt x="747881" y="110280"/>
                  </a:lnTo>
                  <a:lnTo>
                    <a:pt x="724643" y="73730"/>
                  </a:lnTo>
                  <a:lnTo>
                    <a:pt x="694158" y="43245"/>
                  </a:lnTo>
                  <a:lnTo>
                    <a:pt x="657608" y="20008"/>
                  </a:lnTo>
                  <a:lnTo>
                    <a:pt x="616174" y="5198"/>
                  </a:lnTo>
                  <a:lnTo>
                    <a:pt x="571039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0664" y="4981864"/>
              <a:ext cx="768350" cy="393700"/>
            </a:xfrm>
            <a:custGeom>
              <a:avLst/>
              <a:gdLst/>
              <a:ahLst/>
              <a:cxnLst/>
              <a:rect l="l" t="t" r="r" b="b"/>
              <a:pathLst>
                <a:path w="768350" h="393700">
                  <a:moveTo>
                    <a:pt x="0" y="196850"/>
                  </a:moveTo>
                  <a:lnTo>
                    <a:pt x="5198" y="151714"/>
                  </a:lnTo>
                  <a:lnTo>
                    <a:pt x="20008" y="110280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571038" y="0"/>
                  </a:lnTo>
                  <a:lnTo>
                    <a:pt x="616174" y="5198"/>
                  </a:lnTo>
                  <a:lnTo>
                    <a:pt x="657608" y="20008"/>
                  </a:lnTo>
                  <a:lnTo>
                    <a:pt x="694158" y="43245"/>
                  </a:lnTo>
                  <a:lnTo>
                    <a:pt x="724643" y="73730"/>
                  </a:lnTo>
                  <a:lnTo>
                    <a:pt x="747880" y="110280"/>
                  </a:lnTo>
                  <a:lnTo>
                    <a:pt x="762689" y="151714"/>
                  </a:lnTo>
                  <a:lnTo>
                    <a:pt x="767888" y="196850"/>
                  </a:lnTo>
                  <a:lnTo>
                    <a:pt x="762689" y="241986"/>
                  </a:lnTo>
                  <a:lnTo>
                    <a:pt x="747879" y="283420"/>
                  </a:lnTo>
                  <a:lnTo>
                    <a:pt x="724642" y="319970"/>
                  </a:lnTo>
                  <a:lnTo>
                    <a:pt x="694157" y="350454"/>
                  </a:lnTo>
                  <a:lnTo>
                    <a:pt x="657607" y="373692"/>
                  </a:lnTo>
                  <a:lnTo>
                    <a:pt x="616173" y="388501"/>
                  </a:lnTo>
                  <a:lnTo>
                    <a:pt x="571037" y="393700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9"/>
                  </a:lnTo>
                  <a:lnTo>
                    <a:pt x="5198" y="241985"/>
                  </a:lnTo>
                  <a:lnTo>
                    <a:pt x="0" y="196849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47177" y="4981864"/>
              <a:ext cx="1217295" cy="393700"/>
            </a:xfrm>
            <a:custGeom>
              <a:avLst/>
              <a:gdLst/>
              <a:ahLst/>
              <a:cxnLst/>
              <a:rect l="l" t="t" r="r" b="b"/>
              <a:pathLst>
                <a:path w="1217295" h="393700">
                  <a:moveTo>
                    <a:pt x="1020411" y="0"/>
                  </a:moveTo>
                  <a:lnTo>
                    <a:pt x="196851" y="0"/>
                  </a:lnTo>
                  <a:lnTo>
                    <a:pt x="151714" y="5198"/>
                  </a:lnTo>
                  <a:lnTo>
                    <a:pt x="110280" y="20008"/>
                  </a:lnTo>
                  <a:lnTo>
                    <a:pt x="73730" y="43245"/>
                  </a:lnTo>
                  <a:lnTo>
                    <a:pt x="43245" y="73730"/>
                  </a:lnTo>
                  <a:lnTo>
                    <a:pt x="20008" y="110280"/>
                  </a:lnTo>
                  <a:lnTo>
                    <a:pt x="5198" y="151714"/>
                  </a:lnTo>
                  <a:lnTo>
                    <a:pt x="0" y="196848"/>
                  </a:lnTo>
                  <a:lnTo>
                    <a:pt x="5198" y="241984"/>
                  </a:lnTo>
                  <a:lnTo>
                    <a:pt x="20008" y="283418"/>
                  </a:lnTo>
                  <a:lnTo>
                    <a:pt x="43245" y="319968"/>
                  </a:lnTo>
                  <a:lnTo>
                    <a:pt x="73730" y="350453"/>
                  </a:lnTo>
                  <a:lnTo>
                    <a:pt x="110280" y="373691"/>
                  </a:lnTo>
                  <a:lnTo>
                    <a:pt x="151714" y="388500"/>
                  </a:lnTo>
                  <a:lnTo>
                    <a:pt x="196851" y="393700"/>
                  </a:lnTo>
                  <a:lnTo>
                    <a:pt x="1020410" y="393701"/>
                  </a:lnTo>
                  <a:lnTo>
                    <a:pt x="1065546" y="388502"/>
                  </a:lnTo>
                  <a:lnTo>
                    <a:pt x="1106980" y="373692"/>
                  </a:lnTo>
                  <a:lnTo>
                    <a:pt x="1143530" y="350454"/>
                  </a:lnTo>
                  <a:lnTo>
                    <a:pt x="1174014" y="319970"/>
                  </a:lnTo>
                  <a:lnTo>
                    <a:pt x="1197252" y="283419"/>
                  </a:lnTo>
                  <a:lnTo>
                    <a:pt x="1212061" y="241985"/>
                  </a:lnTo>
                  <a:lnTo>
                    <a:pt x="1217260" y="196850"/>
                  </a:lnTo>
                  <a:lnTo>
                    <a:pt x="1212063" y="151714"/>
                  </a:lnTo>
                  <a:lnTo>
                    <a:pt x="1197253" y="110280"/>
                  </a:lnTo>
                  <a:lnTo>
                    <a:pt x="1174016" y="73730"/>
                  </a:lnTo>
                  <a:lnTo>
                    <a:pt x="1143531" y="43245"/>
                  </a:lnTo>
                  <a:lnTo>
                    <a:pt x="1106981" y="20008"/>
                  </a:lnTo>
                  <a:lnTo>
                    <a:pt x="1065547" y="5198"/>
                  </a:lnTo>
                  <a:lnTo>
                    <a:pt x="1020411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47177" y="4981864"/>
              <a:ext cx="1217295" cy="393700"/>
            </a:xfrm>
            <a:custGeom>
              <a:avLst/>
              <a:gdLst/>
              <a:ahLst/>
              <a:cxnLst/>
              <a:rect l="l" t="t" r="r" b="b"/>
              <a:pathLst>
                <a:path w="1217295" h="393700">
                  <a:moveTo>
                    <a:pt x="0" y="196850"/>
                  </a:moveTo>
                  <a:lnTo>
                    <a:pt x="5198" y="151714"/>
                  </a:lnTo>
                  <a:lnTo>
                    <a:pt x="20008" y="110280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1020411" y="0"/>
                  </a:lnTo>
                  <a:lnTo>
                    <a:pt x="1065546" y="5198"/>
                  </a:lnTo>
                  <a:lnTo>
                    <a:pt x="1106980" y="20008"/>
                  </a:lnTo>
                  <a:lnTo>
                    <a:pt x="1143530" y="43245"/>
                  </a:lnTo>
                  <a:lnTo>
                    <a:pt x="1174015" y="73730"/>
                  </a:lnTo>
                  <a:lnTo>
                    <a:pt x="1197252" y="110280"/>
                  </a:lnTo>
                  <a:lnTo>
                    <a:pt x="1212062" y="151714"/>
                  </a:lnTo>
                  <a:lnTo>
                    <a:pt x="1217261" y="196850"/>
                  </a:lnTo>
                  <a:lnTo>
                    <a:pt x="1212061" y="241986"/>
                  </a:lnTo>
                  <a:lnTo>
                    <a:pt x="1197251" y="283420"/>
                  </a:lnTo>
                  <a:lnTo>
                    <a:pt x="1174014" y="319970"/>
                  </a:lnTo>
                  <a:lnTo>
                    <a:pt x="1143529" y="350455"/>
                  </a:lnTo>
                  <a:lnTo>
                    <a:pt x="1106979" y="373693"/>
                  </a:lnTo>
                  <a:lnTo>
                    <a:pt x="1065545" y="388502"/>
                  </a:lnTo>
                  <a:lnTo>
                    <a:pt x="1020410" y="393701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9"/>
                  </a:lnTo>
                  <a:lnTo>
                    <a:pt x="5198" y="241985"/>
                  </a:lnTo>
                  <a:lnTo>
                    <a:pt x="0" y="196849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43321" y="4981864"/>
              <a:ext cx="2297430" cy="393700"/>
            </a:xfrm>
            <a:custGeom>
              <a:avLst/>
              <a:gdLst/>
              <a:ahLst/>
              <a:cxnLst/>
              <a:rect l="l" t="t" r="r" b="b"/>
              <a:pathLst>
                <a:path w="2297429" h="393700">
                  <a:moveTo>
                    <a:pt x="2100538" y="0"/>
                  </a:moveTo>
                  <a:lnTo>
                    <a:pt x="196851" y="0"/>
                  </a:lnTo>
                  <a:lnTo>
                    <a:pt x="151714" y="5198"/>
                  </a:lnTo>
                  <a:lnTo>
                    <a:pt x="110280" y="20008"/>
                  </a:lnTo>
                  <a:lnTo>
                    <a:pt x="73730" y="43245"/>
                  </a:lnTo>
                  <a:lnTo>
                    <a:pt x="43245" y="73730"/>
                  </a:lnTo>
                  <a:lnTo>
                    <a:pt x="20008" y="110280"/>
                  </a:lnTo>
                  <a:lnTo>
                    <a:pt x="5198" y="151714"/>
                  </a:lnTo>
                  <a:lnTo>
                    <a:pt x="0" y="196848"/>
                  </a:lnTo>
                  <a:lnTo>
                    <a:pt x="5198" y="241984"/>
                  </a:lnTo>
                  <a:lnTo>
                    <a:pt x="20008" y="283418"/>
                  </a:lnTo>
                  <a:lnTo>
                    <a:pt x="43245" y="319968"/>
                  </a:lnTo>
                  <a:lnTo>
                    <a:pt x="73730" y="350453"/>
                  </a:lnTo>
                  <a:lnTo>
                    <a:pt x="110280" y="373691"/>
                  </a:lnTo>
                  <a:lnTo>
                    <a:pt x="151714" y="388500"/>
                  </a:lnTo>
                  <a:lnTo>
                    <a:pt x="196851" y="393700"/>
                  </a:lnTo>
                  <a:lnTo>
                    <a:pt x="2100535" y="393702"/>
                  </a:lnTo>
                  <a:lnTo>
                    <a:pt x="2145671" y="388503"/>
                  </a:lnTo>
                  <a:lnTo>
                    <a:pt x="2187105" y="373694"/>
                  </a:lnTo>
                  <a:lnTo>
                    <a:pt x="2223655" y="350456"/>
                  </a:lnTo>
                  <a:lnTo>
                    <a:pt x="2254140" y="319971"/>
                  </a:lnTo>
                  <a:lnTo>
                    <a:pt x="2277378" y="283421"/>
                  </a:lnTo>
                  <a:lnTo>
                    <a:pt x="2292187" y="241987"/>
                  </a:lnTo>
                  <a:lnTo>
                    <a:pt x="2297386" y="196851"/>
                  </a:lnTo>
                  <a:lnTo>
                    <a:pt x="2292190" y="151714"/>
                  </a:lnTo>
                  <a:lnTo>
                    <a:pt x="2277381" y="110280"/>
                  </a:lnTo>
                  <a:lnTo>
                    <a:pt x="2254143" y="73730"/>
                  </a:lnTo>
                  <a:lnTo>
                    <a:pt x="2223658" y="43245"/>
                  </a:lnTo>
                  <a:lnTo>
                    <a:pt x="2187107" y="20008"/>
                  </a:lnTo>
                  <a:lnTo>
                    <a:pt x="2145674" y="5198"/>
                  </a:lnTo>
                  <a:lnTo>
                    <a:pt x="2100538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43321" y="4981864"/>
              <a:ext cx="2297430" cy="393700"/>
            </a:xfrm>
            <a:custGeom>
              <a:avLst/>
              <a:gdLst/>
              <a:ahLst/>
              <a:cxnLst/>
              <a:rect l="l" t="t" r="r" b="b"/>
              <a:pathLst>
                <a:path w="2297429" h="393700">
                  <a:moveTo>
                    <a:pt x="0" y="196851"/>
                  </a:moveTo>
                  <a:lnTo>
                    <a:pt x="5198" y="151715"/>
                  </a:lnTo>
                  <a:lnTo>
                    <a:pt x="20008" y="110281"/>
                  </a:lnTo>
                  <a:lnTo>
                    <a:pt x="43245" y="73730"/>
                  </a:lnTo>
                  <a:lnTo>
                    <a:pt x="73730" y="43246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2100538" y="0"/>
                  </a:lnTo>
                  <a:lnTo>
                    <a:pt x="2145673" y="5198"/>
                  </a:lnTo>
                  <a:lnTo>
                    <a:pt x="2187107" y="20008"/>
                  </a:lnTo>
                  <a:lnTo>
                    <a:pt x="2223657" y="43246"/>
                  </a:lnTo>
                  <a:lnTo>
                    <a:pt x="2254142" y="73730"/>
                  </a:lnTo>
                  <a:lnTo>
                    <a:pt x="2277380" y="110281"/>
                  </a:lnTo>
                  <a:lnTo>
                    <a:pt x="2292190" y="151715"/>
                  </a:lnTo>
                  <a:lnTo>
                    <a:pt x="2297389" y="196851"/>
                  </a:lnTo>
                  <a:lnTo>
                    <a:pt x="2292187" y="241987"/>
                  </a:lnTo>
                  <a:lnTo>
                    <a:pt x="2277377" y="283421"/>
                  </a:lnTo>
                  <a:lnTo>
                    <a:pt x="2254140" y="319971"/>
                  </a:lnTo>
                  <a:lnTo>
                    <a:pt x="2223655" y="350456"/>
                  </a:lnTo>
                  <a:lnTo>
                    <a:pt x="2187105" y="373694"/>
                  </a:lnTo>
                  <a:lnTo>
                    <a:pt x="2145671" y="388503"/>
                  </a:lnTo>
                  <a:lnTo>
                    <a:pt x="2100535" y="393702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3"/>
                  </a:lnTo>
                  <a:lnTo>
                    <a:pt x="43245" y="319969"/>
                  </a:lnTo>
                  <a:lnTo>
                    <a:pt x="20008" y="283418"/>
                  </a:lnTo>
                  <a:lnTo>
                    <a:pt x="5198" y="241984"/>
                  </a:lnTo>
                  <a:lnTo>
                    <a:pt x="0" y="196848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0663" y="5456698"/>
              <a:ext cx="2169160" cy="393700"/>
            </a:xfrm>
            <a:custGeom>
              <a:avLst/>
              <a:gdLst/>
              <a:ahLst/>
              <a:cxnLst/>
              <a:rect l="l" t="t" r="r" b="b"/>
              <a:pathLst>
                <a:path w="2169160" h="393700">
                  <a:moveTo>
                    <a:pt x="1972224" y="0"/>
                  </a:moveTo>
                  <a:lnTo>
                    <a:pt x="196851" y="0"/>
                  </a:lnTo>
                  <a:lnTo>
                    <a:pt x="151714" y="5199"/>
                  </a:lnTo>
                  <a:lnTo>
                    <a:pt x="110280" y="20008"/>
                  </a:lnTo>
                  <a:lnTo>
                    <a:pt x="73730" y="43246"/>
                  </a:lnTo>
                  <a:lnTo>
                    <a:pt x="43245" y="73731"/>
                  </a:lnTo>
                  <a:lnTo>
                    <a:pt x="20008" y="110281"/>
                  </a:lnTo>
                  <a:lnTo>
                    <a:pt x="5198" y="151715"/>
                  </a:lnTo>
                  <a:lnTo>
                    <a:pt x="0" y="196849"/>
                  </a:lnTo>
                  <a:lnTo>
                    <a:pt x="5198" y="241985"/>
                  </a:lnTo>
                  <a:lnTo>
                    <a:pt x="20008" y="283419"/>
                  </a:lnTo>
                  <a:lnTo>
                    <a:pt x="43245" y="319969"/>
                  </a:lnTo>
                  <a:lnTo>
                    <a:pt x="73730" y="350454"/>
                  </a:lnTo>
                  <a:lnTo>
                    <a:pt x="110280" y="373692"/>
                  </a:lnTo>
                  <a:lnTo>
                    <a:pt x="151714" y="388501"/>
                  </a:lnTo>
                  <a:lnTo>
                    <a:pt x="196851" y="393700"/>
                  </a:lnTo>
                  <a:lnTo>
                    <a:pt x="1972222" y="393702"/>
                  </a:lnTo>
                  <a:lnTo>
                    <a:pt x="2017358" y="388503"/>
                  </a:lnTo>
                  <a:lnTo>
                    <a:pt x="2058792" y="373694"/>
                  </a:lnTo>
                  <a:lnTo>
                    <a:pt x="2095342" y="350456"/>
                  </a:lnTo>
                  <a:lnTo>
                    <a:pt x="2125827" y="319972"/>
                  </a:lnTo>
                  <a:lnTo>
                    <a:pt x="2149065" y="283421"/>
                  </a:lnTo>
                  <a:lnTo>
                    <a:pt x="2163874" y="241987"/>
                  </a:lnTo>
                  <a:lnTo>
                    <a:pt x="2169073" y="196851"/>
                  </a:lnTo>
                  <a:lnTo>
                    <a:pt x="2163875" y="151715"/>
                  </a:lnTo>
                  <a:lnTo>
                    <a:pt x="2149066" y="110281"/>
                  </a:lnTo>
                  <a:lnTo>
                    <a:pt x="2125828" y="73731"/>
                  </a:lnTo>
                  <a:lnTo>
                    <a:pt x="2095344" y="43246"/>
                  </a:lnTo>
                  <a:lnTo>
                    <a:pt x="2058794" y="20008"/>
                  </a:lnTo>
                  <a:lnTo>
                    <a:pt x="2017360" y="5199"/>
                  </a:lnTo>
                  <a:lnTo>
                    <a:pt x="1972224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0663" y="5456698"/>
              <a:ext cx="2169160" cy="393700"/>
            </a:xfrm>
            <a:custGeom>
              <a:avLst/>
              <a:gdLst/>
              <a:ahLst/>
              <a:cxnLst/>
              <a:rect l="l" t="t" r="r" b="b"/>
              <a:pathLst>
                <a:path w="2169160" h="393700">
                  <a:moveTo>
                    <a:pt x="0" y="196851"/>
                  </a:moveTo>
                  <a:lnTo>
                    <a:pt x="5198" y="151715"/>
                  </a:lnTo>
                  <a:lnTo>
                    <a:pt x="20008" y="110281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1" y="0"/>
                  </a:lnTo>
                  <a:lnTo>
                    <a:pt x="1972224" y="0"/>
                  </a:lnTo>
                  <a:lnTo>
                    <a:pt x="2017360" y="5198"/>
                  </a:lnTo>
                  <a:lnTo>
                    <a:pt x="2058794" y="20008"/>
                  </a:lnTo>
                  <a:lnTo>
                    <a:pt x="2095344" y="43245"/>
                  </a:lnTo>
                  <a:lnTo>
                    <a:pt x="2125829" y="73730"/>
                  </a:lnTo>
                  <a:lnTo>
                    <a:pt x="2149066" y="110281"/>
                  </a:lnTo>
                  <a:lnTo>
                    <a:pt x="2163876" y="151715"/>
                  </a:lnTo>
                  <a:lnTo>
                    <a:pt x="2169075" y="196851"/>
                  </a:lnTo>
                  <a:lnTo>
                    <a:pt x="2163874" y="241987"/>
                  </a:lnTo>
                  <a:lnTo>
                    <a:pt x="2149064" y="283421"/>
                  </a:lnTo>
                  <a:lnTo>
                    <a:pt x="2125827" y="319971"/>
                  </a:lnTo>
                  <a:lnTo>
                    <a:pt x="2095342" y="350456"/>
                  </a:lnTo>
                  <a:lnTo>
                    <a:pt x="2058792" y="373694"/>
                  </a:lnTo>
                  <a:lnTo>
                    <a:pt x="2017358" y="388503"/>
                  </a:lnTo>
                  <a:lnTo>
                    <a:pt x="1972222" y="393702"/>
                  </a:lnTo>
                  <a:lnTo>
                    <a:pt x="196851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8"/>
                  </a:lnTo>
                  <a:lnTo>
                    <a:pt x="5198" y="241984"/>
                  </a:lnTo>
                  <a:lnTo>
                    <a:pt x="0" y="196848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87338" y="5456698"/>
              <a:ext cx="913130" cy="393700"/>
            </a:xfrm>
            <a:custGeom>
              <a:avLst/>
              <a:gdLst/>
              <a:ahLst/>
              <a:cxnLst/>
              <a:rect l="l" t="t" r="r" b="b"/>
              <a:pathLst>
                <a:path w="913129" h="393700">
                  <a:moveTo>
                    <a:pt x="716276" y="0"/>
                  </a:moveTo>
                  <a:lnTo>
                    <a:pt x="196850" y="0"/>
                  </a:lnTo>
                  <a:lnTo>
                    <a:pt x="151714" y="5198"/>
                  </a:lnTo>
                  <a:lnTo>
                    <a:pt x="110280" y="20008"/>
                  </a:lnTo>
                  <a:lnTo>
                    <a:pt x="73730" y="43245"/>
                  </a:lnTo>
                  <a:lnTo>
                    <a:pt x="43245" y="73730"/>
                  </a:lnTo>
                  <a:lnTo>
                    <a:pt x="20008" y="110280"/>
                  </a:lnTo>
                  <a:lnTo>
                    <a:pt x="5198" y="151714"/>
                  </a:lnTo>
                  <a:lnTo>
                    <a:pt x="0" y="196850"/>
                  </a:lnTo>
                  <a:lnTo>
                    <a:pt x="5198" y="241985"/>
                  </a:lnTo>
                  <a:lnTo>
                    <a:pt x="20008" y="283419"/>
                  </a:lnTo>
                  <a:lnTo>
                    <a:pt x="43245" y="319969"/>
                  </a:lnTo>
                  <a:lnTo>
                    <a:pt x="73730" y="350454"/>
                  </a:lnTo>
                  <a:lnTo>
                    <a:pt x="110280" y="373692"/>
                  </a:lnTo>
                  <a:lnTo>
                    <a:pt x="151714" y="388501"/>
                  </a:lnTo>
                  <a:lnTo>
                    <a:pt x="196850" y="393700"/>
                  </a:lnTo>
                  <a:lnTo>
                    <a:pt x="716274" y="393701"/>
                  </a:lnTo>
                  <a:lnTo>
                    <a:pt x="761410" y="388502"/>
                  </a:lnTo>
                  <a:lnTo>
                    <a:pt x="802844" y="373693"/>
                  </a:lnTo>
                  <a:lnTo>
                    <a:pt x="839394" y="350455"/>
                  </a:lnTo>
                  <a:lnTo>
                    <a:pt x="869879" y="319970"/>
                  </a:lnTo>
                  <a:lnTo>
                    <a:pt x="893116" y="283420"/>
                  </a:lnTo>
                  <a:lnTo>
                    <a:pt x="907925" y="241987"/>
                  </a:lnTo>
                  <a:lnTo>
                    <a:pt x="913124" y="196851"/>
                  </a:lnTo>
                  <a:lnTo>
                    <a:pt x="907927" y="151714"/>
                  </a:lnTo>
                  <a:lnTo>
                    <a:pt x="893118" y="110280"/>
                  </a:lnTo>
                  <a:lnTo>
                    <a:pt x="869880" y="73730"/>
                  </a:lnTo>
                  <a:lnTo>
                    <a:pt x="839395" y="43245"/>
                  </a:lnTo>
                  <a:lnTo>
                    <a:pt x="802845" y="20008"/>
                  </a:lnTo>
                  <a:lnTo>
                    <a:pt x="761412" y="5198"/>
                  </a:lnTo>
                  <a:lnTo>
                    <a:pt x="716276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87338" y="5456698"/>
              <a:ext cx="913130" cy="393700"/>
            </a:xfrm>
            <a:custGeom>
              <a:avLst/>
              <a:gdLst/>
              <a:ahLst/>
              <a:cxnLst/>
              <a:rect l="l" t="t" r="r" b="b"/>
              <a:pathLst>
                <a:path w="913129" h="393700">
                  <a:moveTo>
                    <a:pt x="0" y="196850"/>
                  </a:moveTo>
                  <a:lnTo>
                    <a:pt x="5198" y="151714"/>
                  </a:lnTo>
                  <a:lnTo>
                    <a:pt x="20008" y="110280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716275" y="0"/>
                  </a:lnTo>
                  <a:lnTo>
                    <a:pt x="761411" y="5198"/>
                  </a:lnTo>
                  <a:lnTo>
                    <a:pt x="802845" y="20008"/>
                  </a:lnTo>
                  <a:lnTo>
                    <a:pt x="839395" y="43245"/>
                  </a:lnTo>
                  <a:lnTo>
                    <a:pt x="869880" y="73730"/>
                  </a:lnTo>
                  <a:lnTo>
                    <a:pt x="893117" y="110280"/>
                  </a:lnTo>
                  <a:lnTo>
                    <a:pt x="907927" y="151714"/>
                  </a:lnTo>
                  <a:lnTo>
                    <a:pt x="913126" y="196850"/>
                  </a:lnTo>
                  <a:lnTo>
                    <a:pt x="907926" y="241986"/>
                  </a:lnTo>
                  <a:lnTo>
                    <a:pt x="893116" y="283420"/>
                  </a:lnTo>
                  <a:lnTo>
                    <a:pt x="869879" y="319970"/>
                  </a:lnTo>
                  <a:lnTo>
                    <a:pt x="839394" y="350455"/>
                  </a:lnTo>
                  <a:lnTo>
                    <a:pt x="802844" y="373692"/>
                  </a:lnTo>
                  <a:lnTo>
                    <a:pt x="761410" y="388502"/>
                  </a:lnTo>
                  <a:lnTo>
                    <a:pt x="716274" y="393701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9"/>
                  </a:lnTo>
                  <a:lnTo>
                    <a:pt x="5198" y="241985"/>
                  </a:lnTo>
                  <a:lnTo>
                    <a:pt x="0" y="196849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5450" y="5456698"/>
              <a:ext cx="1372870" cy="393700"/>
            </a:xfrm>
            <a:custGeom>
              <a:avLst/>
              <a:gdLst/>
              <a:ahLst/>
              <a:cxnLst/>
              <a:rect l="l" t="t" r="r" b="b"/>
              <a:pathLst>
                <a:path w="1372870" h="393700">
                  <a:moveTo>
                    <a:pt x="1175457" y="0"/>
                  </a:moveTo>
                  <a:lnTo>
                    <a:pt x="196851" y="0"/>
                  </a:lnTo>
                  <a:lnTo>
                    <a:pt x="151714" y="5199"/>
                  </a:lnTo>
                  <a:lnTo>
                    <a:pt x="110280" y="20008"/>
                  </a:lnTo>
                  <a:lnTo>
                    <a:pt x="73730" y="43246"/>
                  </a:lnTo>
                  <a:lnTo>
                    <a:pt x="43245" y="73731"/>
                  </a:lnTo>
                  <a:lnTo>
                    <a:pt x="20008" y="110281"/>
                  </a:lnTo>
                  <a:lnTo>
                    <a:pt x="5198" y="151715"/>
                  </a:lnTo>
                  <a:lnTo>
                    <a:pt x="0" y="196849"/>
                  </a:lnTo>
                  <a:lnTo>
                    <a:pt x="5198" y="241985"/>
                  </a:lnTo>
                  <a:lnTo>
                    <a:pt x="20008" y="283419"/>
                  </a:lnTo>
                  <a:lnTo>
                    <a:pt x="43245" y="319969"/>
                  </a:lnTo>
                  <a:lnTo>
                    <a:pt x="73730" y="350454"/>
                  </a:lnTo>
                  <a:lnTo>
                    <a:pt x="110280" y="373692"/>
                  </a:lnTo>
                  <a:lnTo>
                    <a:pt x="151714" y="388501"/>
                  </a:lnTo>
                  <a:lnTo>
                    <a:pt x="196851" y="393700"/>
                  </a:lnTo>
                  <a:lnTo>
                    <a:pt x="1175456" y="393701"/>
                  </a:lnTo>
                  <a:lnTo>
                    <a:pt x="1220591" y="388502"/>
                  </a:lnTo>
                  <a:lnTo>
                    <a:pt x="1262025" y="373693"/>
                  </a:lnTo>
                  <a:lnTo>
                    <a:pt x="1298575" y="350456"/>
                  </a:lnTo>
                  <a:lnTo>
                    <a:pt x="1329060" y="319971"/>
                  </a:lnTo>
                  <a:lnTo>
                    <a:pt x="1352298" y="283421"/>
                  </a:lnTo>
                  <a:lnTo>
                    <a:pt x="1367107" y="241987"/>
                  </a:lnTo>
                  <a:lnTo>
                    <a:pt x="1372306" y="196851"/>
                  </a:lnTo>
                  <a:lnTo>
                    <a:pt x="1367108" y="151715"/>
                  </a:lnTo>
                  <a:lnTo>
                    <a:pt x="1352299" y="110281"/>
                  </a:lnTo>
                  <a:lnTo>
                    <a:pt x="1329062" y="73731"/>
                  </a:lnTo>
                  <a:lnTo>
                    <a:pt x="1298577" y="43246"/>
                  </a:lnTo>
                  <a:lnTo>
                    <a:pt x="1262027" y="20008"/>
                  </a:lnTo>
                  <a:lnTo>
                    <a:pt x="1220593" y="5199"/>
                  </a:lnTo>
                  <a:lnTo>
                    <a:pt x="1175457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95450" y="5456698"/>
              <a:ext cx="1372870" cy="393700"/>
            </a:xfrm>
            <a:custGeom>
              <a:avLst/>
              <a:gdLst/>
              <a:ahLst/>
              <a:cxnLst/>
              <a:rect l="l" t="t" r="r" b="b"/>
              <a:pathLst>
                <a:path w="1372870" h="393700">
                  <a:moveTo>
                    <a:pt x="0" y="196850"/>
                  </a:moveTo>
                  <a:lnTo>
                    <a:pt x="5198" y="151714"/>
                  </a:lnTo>
                  <a:lnTo>
                    <a:pt x="20008" y="110280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1175457" y="0"/>
                  </a:lnTo>
                  <a:lnTo>
                    <a:pt x="1220593" y="5198"/>
                  </a:lnTo>
                  <a:lnTo>
                    <a:pt x="1262027" y="20008"/>
                  </a:lnTo>
                  <a:lnTo>
                    <a:pt x="1298577" y="43245"/>
                  </a:lnTo>
                  <a:lnTo>
                    <a:pt x="1329062" y="73730"/>
                  </a:lnTo>
                  <a:lnTo>
                    <a:pt x="1352299" y="110280"/>
                  </a:lnTo>
                  <a:lnTo>
                    <a:pt x="1367109" y="151714"/>
                  </a:lnTo>
                  <a:lnTo>
                    <a:pt x="1372308" y="196850"/>
                  </a:lnTo>
                  <a:lnTo>
                    <a:pt x="1367107" y="241986"/>
                  </a:lnTo>
                  <a:lnTo>
                    <a:pt x="1352297" y="283420"/>
                  </a:lnTo>
                  <a:lnTo>
                    <a:pt x="1329060" y="319970"/>
                  </a:lnTo>
                  <a:lnTo>
                    <a:pt x="1298575" y="350455"/>
                  </a:lnTo>
                  <a:lnTo>
                    <a:pt x="1262025" y="373693"/>
                  </a:lnTo>
                  <a:lnTo>
                    <a:pt x="1220591" y="388502"/>
                  </a:lnTo>
                  <a:lnTo>
                    <a:pt x="1175456" y="393701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9"/>
                  </a:lnTo>
                  <a:lnTo>
                    <a:pt x="5198" y="241985"/>
                  </a:lnTo>
                  <a:lnTo>
                    <a:pt x="0" y="196849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0665" y="5960754"/>
              <a:ext cx="882650" cy="393700"/>
            </a:xfrm>
            <a:custGeom>
              <a:avLst/>
              <a:gdLst/>
              <a:ahLst/>
              <a:cxnLst/>
              <a:rect l="l" t="t" r="r" b="b"/>
              <a:pathLst>
                <a:path w="882650" h="393700">
                  <a:moveTo>
                    <a:pt x="685684" y="0"/>
                  </a:moveTo>
                  <a:lnTo>
                    <a:pt x="196850" y="0"/>
                  </a:lnTo>
                  <a:lnTo>
                    <a:pt x="151714" y="5198"/>
                  </a:lnTo>
                  <a:lnTo>
                    <a:pt x="110280" y="20008"/>
                  </a:lnTo>
                  <a:lnTo>
                    <a:pt x="73730" y="43245"/>
                  </a:lnTo>
                  <a:lnTo>
                    <a:pt x="43245" y="73730"/>
                  </a:lnTo>
                  <a:lnTo>
                    <a:pt x="20007" y="110280"/>
                  </a:lnTo>
                  <a:lnTo>
                    <a:pt x="5198" y="151714"/>
                  </a:lnTo>
                  <a:lnTo>
                    <a:pt x="0" y="196850"/>
                  </a:lnTo>
                  <a:lnTo>
                    <a:pt x="5199" y="241986"/>
                  </a:lnTo>
                  <a:lnTo>
                    <a:pt x="20008" y="283420"/>
                  </a:lnTo>
                  <a:lnTo>
                    <a:pt x="43246" y="319970"/>
                  </a:lnTo>
                  <a:lnTo>
                    <a:pt x="73731" y="350455"/>
                  </a:lnTo>
                  <a:lnTo>
                    <a:pt x="110282" y="373692"/>
                  </a:lnTo>
                  <a:lnTo>
                    <a:pt x="151721" y="388501"/>
                  </a:lnTo>
                  <a:lnTo>
                    <a:pt x="196857" y="393700"/>
                  </a:lnTo>
                  <a:lnTo>
                    <a:pt x="685683" y="393700"/>
                  </a:lnTo>
                  <a:lnTo>
                    <a:pt x="730819" y="388501"/>
                  </a:lnTo>
                  <a:lnTo>
                    <a:pt x="772253" y="373692"/>
                  </a:lnTo>
                  <a:lnTo>
                    <a:pt x="808803" y="350455"/>
                  </a:lnTo>
                  <a:lnTo>
                    <a:pt x="839288" y="319970"/>
                  </a:lnTo>
                  <a:lnTo>
                    <a:pt x="862526" y="283420"/>
                  </a:lnTo>
                  <a:lnTo>
                    <a:pt x="877335" y="241986"/>
                  </a:lnTo>
                  <a:lnTo>
                    <a:pt x="882534" y="196850"/>
                  </a:lnTo>
                  <a:lnTo>
                    <a:pt x="877335" y="151714"/>
                  </a:lnTo>
                  <a:lnTo>
                    <a:pt x="862526" y="110280"/>
                  </a:lnTo>
                  <a:lnTo>
                    <a:pt x="839288" y="73730"/>
                  </a:lnTo>
                  <a:lnTo>
                    <a:pt x="808804" y="43245"/>
                  </a:lnTo>
                  <a:lnTo>
                    <a:pt x="772254" y="20008"/>
                  </a:lnTo>
                  <a:lnTo>
                    <a:pt x="730820" y="5198"/>
                  </a:lnTo>
                  <a:lnTo>
                    <a:pt x="685684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0664" y="5960754"/>
              <a:ext cx="882650" cy="393700"/>
            </a:xfrm>
            <a:custGeom>
              <a:avLst/>
              <a:gdLst/>
              <a:ahLst/>
              <a:cxnLst/>
              <a:rect l="l" t="t" r="r" b="b"/>
              <a:pathLst>
                <a:path w="882650" h="393700">
                  <a:moveTo>
                    <a:pt x="0" y="196850"/>
                  </a:moveTo>
                  <a:lnTo>
                    <a:pt x="5198" y="151714"/>
                  </a:lnTo>
                  <a:lnTo>
                    <a:pt x="20008" y="110280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685684" y="0"/>
                  </a:lnTo>
                  <a:lnTo>
                    <a:pt x="730820" y="5198"/>
                  </a:lnTo>
                  <a:lnTo>
                    <a:pt x="772254" y="20008"/>
                  </a:lnTo>
                  <a:lnTo>
                    <a:pt x="808804" y="43245"/>
                  </a:lnTo>
                  <a:lnTo>
                    <a:pt x="839289" y="73730"/>
                  </a:lnTo>
                  <a:lnTo>
                    <a:pt x="862526" y="110280"/>
                  </a:lnTo>
                  <a:lnTo>
                    <a:pt x="877335" y="151714"/>
                  </a:lnTo>
                  <a:lnTo>
                    <a:pt x="882534" y="196850"/>
                  </a:lnTo>
                  <a:lnTo>
                    <a:pt x="877335" y="241986"/>
                  </a:lnTo>
                  <a:lnTo>
                    <a:pt x="862525" y="283420"/>
                  </a:lnTo>
                  <a:lnTo>
                    <a:pt x="839288" y="319970"/>
                  </a:lnTo>
                  <a:lnTo>
                    <a:pt x="808803" y="350455"/>
                  </a:lnTo>
                  <a:lnTo>
                    <a:pt x="772253" y="373692"/>
                  </a:lnTo>
                  <a:lnTo>
                    <a:pt x="730819" y="388502"/>
                  </a:lnTo>
                  <a:lnTo>
                    <a:pt x="685683" y="393701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9"/>
                  </a:lnTo>
                  <a:lnTo>
                    <a:pt x="5198" y="241985"/>
                  </a:lnTo>
                  <a:lnTo>
                    <a:pt x="0" y="196849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91193" y="5960754"/>
              <a:ext cx="2039620" cy="393700"/>
            </a:xfrm>
            <a:custGeom>
              <a:avLst/>
              <a:gdLst/>
              <a:ahLst/>
              <a:cxnLst/>
              <a:rect l="l" t="t" r="r" b="b"/>
              <a:pathLst>
                <a:path w="2039620" h="393700">
                  <a:moveTo>
                    <a:pt x="1842300" y="0"/>
                  </a:moveTo>
                  <a:lnTo>
                    <a:pt x="196850" y="0"/>
                  </a:lnTo>
                  <a:lnTo>
                    <a:pt x="151714" y="5198"/>
                  </a:lnTo>
                  <a:lnTo>
                    <a:pt x="110280" y="20008"/>
                  </a:lnTo>
                  <a:lnTo>
                    <a:pt x="73730" y="43245"/>
                  </a:lnTo>
                  <a:lnTo>
                    <a:pt x="43245" y="73730"/>
                  </a:lnTo>
                  <a:lnTo>
                    <a:pt x="20008" y="110281"/>
                  </a:lnTo>
                  <a:lnTo>
                    <a:pt x="5198" y="151714"/>
                  </a:lnTo>
                  <a:lnTo>
                    <a:pt x="0" y="196848"/>
                  </a:lnTo>
                  <a:lnTo>
                    <a:pt x="5198" y="241985"/>
                  </a:lnTo>
                  <a:lnTo>
                    <a:pt x="20008" y="283418"/>
                  </a:lnTo>
                  <a:lnTo>
                    <a:pt x="43245" y="319969"/>
                  </a:lnTo>
                  <a:lnTo>
                    <a:pt x="73730" y="350454"/>
                  </a:lnTo>
                  <a:lnTo>
                    <a:pt x="110280" y="373691"/>
                  </a:lnTo>
                  <a:lnTo>
                    <a:pt x="151714" y="388501"/>
                  </a:lnTo>
                  <a:lnTo>
                    <a:pt x="196850" y="393700"/>
                  </a:lnTo>
                  <a:lnTo>
                    <a:pt x="1842297" y="393702"/>
                  </a:lnTo>
                  <a:lnTo>
                    <a:pt x="1887433" y="388503"/>
                  </a:lnTo>
                  <a:lnTo>
                    <a:pt x="1928867" y="373693"/>
                  </a:lnTo>
                  <a:lnTo>
                    <a:pt x="1965417" y="350456"/>
                  </a:lnTo>
                  <a:lnTo>
                    <a:pt x="1995901" y="319971"/>
                  </a:lnTo>
                  <a:lnTo>
                    <a:pt x="2019139" y="283421"/>
                  </a:lnTo>
                  <a:lnTo>
                    <a:pt x="2033948" y="241987"/>
                  </a:lnTo>
                  <a:lnTo>
                    <a:pt x="2039147" y="196851"/>
                  </a:lnTo>
                  <a:lnTo>
                    <a:pt x="2033951" y="151714"/>
                  </a:lnTo>
                  <a:lnTo>
                    <a:pt x="2019142" y="110281"/>
                  </a:lnTo>
                  <a:lnTo>
                    <a:pt x="1995904" y="73730"/>
                  </a:lnTo>
                  <a:lnTo>
                    <a:pt x="1965419" y="43245"/>
                  </a:lnTo>
                  <a:lnTo>
                    <a:pt x="1928869" y="20008"/>
                  </a:lnTo>
                  <a:lnTo>
                    <a:pt x="1887435" y="5198"/>
                  </a:lnTo>
                  <a:lnTo>
                    <a:pt x="1842300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91193" y="5960754"/>
              <a:ext cx="2039620" cy="393700"/>
            </a:xfrm>
            <a:custGeom>
              <a:avLst/>
              <a:gdLst/>
              <a:ahLst/>
              <a:cxnLst/>
              <a:rect l="l" t="t" r="r" b="b"/>
              <a:pathLst>
                <a:path w="2039620" h="393700">
                  <a:moveTo>
                    <a:pt x="0" y="196851"/>
                  </a:moveTo>
                  <a:lnTo>
                    <a:pt x="5198" y="151714"/>
                  </a:lnTo>
                  <a:lnTo>
                    <a:pt x="20008" y="110280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1842300" y="0"/>
                  </a:lnTo>
                  <a:lnTo>
                    <a:pt x="1887435" y="5198"/>
                  </a:lnTo>
                  <a:lnTo>
                    <a:pt x="1928869" y="20008"/>
                  </a:lnTo>
                  <a:lnTo>
                    <a:pt x="1965419" y="43245"/>
                  </a:lnTo>
                  <a:lnTo>
                    <a:pt x="1995904" y="73730"/>
                  </a:lnTo>
                  <a:lnTo>
                    <a:pt x="2019141" y="110280"/>
                  </a:lnTo>
                  <a:lnTo>
                    <a:pt x="2033951" y="151714"/>
                  </a:lnTo>
                  <a:lnTo>
                    <a:pt x="2039150" y="196851"/>
                  </a:lnTo>
                  <a:lnTo>
                    <a:pt x="2033949" y="241987"/>
                  </a:lnTo>
                  <a:lnTo>
                    <a:pt x="2019139" y="283421"/>
                  </a:lnTo>
                  <a:lnTo>
                    <a:pt x="1995902" y="319971"/>
                  </a:lnTo>
                  <a:lnTo>
                    <a:pt x="1965417" y="350456"/>
                  </a:lnTo>
                  <a:lnTo>
                    <a:pt x="1928867" y="373694"/>
                  </a:lnTo>
                  <a:lnTo>
                    <a:pt x="1887433" y="388503"/>
                  </a:lnTo>
                  <a:lnTo>
                    <a:pt x="1842298" y="393702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9"/>
                  </a:lnTo>
                  <a:lnTo>
                    <a:pt x="5198" y="241985"/>
                  </a:lnTo>
                  <a:lnTo>
                    <a:pt x="0" y="196848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951433" y="5960754"/>
              <a:ext cx="1293495" cy="393700"/>
            </a:xfrm>
            <a:custGeom>
              <a:avLst/>
              <a:gdLst/>
              <a:ahLst/>
              <a:cxnLst/>
              <a:rect l="l" t="t" r="r" b="b"/>
              <a:pathLst>
                <a:path w="1293495" h="393700">
                  <a:moveTo>
                    <a:pt x="1096190" y="0"/>
                  </a:moveTo>
                  <a:lnTo>
                    <a:pt x="196851" y="0"/>
                  </a:lnTo>
                  <a:lnTo>
                    <a:pt x="151714" y="5198"/>
                  </a:lnTo>
                  <a:lnTo>
                    <a:pt x="110280" y="20008"/>
                  </a:lnTo>
                  <a:lnTo>
                    <a:pt x="73730" y="43245"/>
                  </a:lnTo>
                  <a:lnTo>
                    <a:pt x="43245" y="73730"/>
                  </a:lnTo>
                  <a:lnTo>
                    <a:pt x="20008" y="110280"/>
                  </a:lnTo>
                  <a:lnTo>
                    <a:pt x="5198" y="151714"/>
                  </a:lnTo>
                  <a:lnTo>
                    <a:pt x="0" y="196849"/>
                  </a:lnTo>
                  <a:lnTo>
                    <a:pt x="5198" y="241985"/>
                  </a:lnTo>
                  <a:lnTo>
                    <a:pt x="20008" y="283419"/>
                  </a:lnTo>
                  <a:lnTo>
                    <a:pt x="43245" y="319969"/>
                  </a:lnTo>
                  <a:lnTo>
                    <a:pt x="73730" y="350454"/>
                  </a:lnTo>
                  <a:lnTo>
                    <a:pt x="110280" y="373691"/>
                  </a:lnTo>
                  <a:lnTo>
                    <a:pt x="151714" y="388501"/>
                  </a:lnTo>
                  <a:lnTo>
                    <a:pt x="196851" y="393700"/>
                  </a:lnTo>
                  <a:lnTo>
                    <a:pt x="1096189" y="393701"/>
                  </a:lnTo>
                  <a:lnTo>
                    <a:pt x="1141324" y="388502"/>
                  </a:lnTo>
                  <a:lnTo>
                    <a:pt x="1182758" y="373693"/>
                  </a:lnTo>
                  <a:lnTo>
                    <a:pt x="1219308" y="350455"/>
                  </a:lnTo>
                  <a:lnTo>
                    <a:pt x="1249793" y="319970"/>
                  </a:lnTo>
                  <a:lnTo>
                    <a:pt x="1273030" y="283420"/>
                  </a:lnTo>
                  <a:lnTo>
                    <a:pt x="1287840" y="241986"/>
                  </a:lnTo>
                  <a:lnTo>
                    <a:pt x="1293039" y="196850"/>
                  </a:lnTo>
                  <a:lnTo>
                    <a:pt x="1287841" y="151714"/>
                  </a:lnTo>
                  <a:lnTo>
                    <a:pt x="1273032" y="110280"/>
                  </a:lnTo>
                  <a:lnTo>
                    <a:pt x="1249794" y="73730"/>
                  </a:lnTo>
                  <a:lnTo>
                    <a:pt x="1219309" y="43245"/>
                  </a:lnTo>
                  <a:lnTo>
                    <a:pt x="1182759" y="20008"/>
                  </a:lnTo>
                  <a:lnTo>
                    <a:pt x="1141326" y="5198"/>
                  </a:lnTo>
                  <a:lnTo>
                    <a:pt x="1096190" y="0"/>
                  </a:lnTo>
                  <a:close/>
                </a:path>
              </a:pathLst>
            </a:custGeom>
            <a:solidFill>
              <a:srgbClr val="FFFFFF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951433" y="5960754"/>
              <a:ext cx="1293495" cy="393700"/>
            </a:xfrm>
            <a:custGeom>
              <a:avLst/>
              <a:gdLst/>
              <a:ahLst/>
              <a:cxnLst/>
              <a:rect l="l" t="t" r="r" b="b"/>
              <a:pathLst>
                <a:path w="1293495" h="393700">
                  <a:moveTo>
                    <a:pt x="0" y="196850"/>
                  </a:moveTo>
                  <a:lnTo>
                    <a:pt x="5198" y="151714"/>
                  </a:lnTo>
                  <a:lnTo>
                    <a:pt x="20008" y="110280"/>
                  </a:lnTo>
                  <a:lnTo>
                    <a:pt x="43245" y="73730"/>
                  </a:lnTo>
                  <a:lnTo>
                    <a:pt x="73730" y="43245"/>
                  </a:lnTo>
                  <a:lnTo>
                    <a:pt x="110280" y="20008"/>
                  </a:lnTo>
                  <a:lnTo>
                    <a:pt x="151714" y="5198"/>
                  </a:lnTo>
                  <a:lnTo>
                    <a:pt x="196850" y="0"/>
                  </a:lnTo>
                  <a:lnTo>
                    <a:pt x="1096190" y="0"/>
                  </a:lnTo>
                  <a:lnTo>
                    <a:pt x="1141325" y="5198"/>
                  </a:lnTo>
                  <a:lnTo>
                    <a:pt x="1182759" y="20008"/>
                  </a:lnTo>
                  <a:lnTo>
                    <a:pt x="1219309" y="43245"/>
                  </a:lnTo>
                  <a:lnTo>
                    <a:pt x="1249794" y="73730"/>
                  </a:lnTo>
                  <a:lnTo>
                    <a:pt x="1273031" y="110280"/>
                  </a:lnTo>
                  <a:lnTo>
                    <a:pt x="1287841" y="151714"/>
                  </a:lnTo>
                  <a:lnTo>
                    <a:pt x="1293040" y="196850"/>
                  </a:lnTo>
                  <a:lnTo>
                    <a:pt x="1287840" y="241986"/>
                  </a:lnTo>
                  <a:lnTo>
                    <a:pt x="1273030" y="283420"/>
                  </a:lnTo>
                  <a:lnTo>
                    <a:pt x="1249793" y="319970"/>
                  </a:lnTo>
                  <a:lnTo>
                    <a:pt x="1219308" y="350455"/>
                  </a:lnTo>
                  <a:lnTo>
                    <a:pt x="1182758" y="373693"/>
                  </a:lnTo>
                  <a:lnTo>
                    <a:pt x="1141324" y="388502"/>
                  </a:lnTo>
                  <a:lnTo>
                    <a:pt x="1096189" y="393701"/>
                  </a:lnTo>
                  <a:lnTo>
                    <a:pt x="196850" y="393700"/>
                  </a:lnTo>
                  <a:lnTo>
                    <a:pt x="151714" y="388501"/>
                  </a:lnTo>
                  <a:lnTo>
                    <a:pt x="110280" y="373691"/>
                  </a:lnTo>
                  <a:lnTo>
                    <a:pt x="73730" y="350454"/>
                  </a:lnTo>
                  <a:lnTo>
                    <a:pt x="43245" y="319969"/>
                  </a:lnTo>
                  <a:lnTo>
                    <a:pt x="20008" y="283419"/>
                  </a:lnTo>
                  <a:lnTo>
                    <a:pt x="5198" y="241985"/>
                  </a:lnTo>
                  <a:lnTo>
                    <a:pt x="0" y="196849"/>
                  </a:lnTo>
                  <a:close/>
                </a:path>
              </a:pathLst>
            </a:custGeom>
            <a:ln w="9525">
              <a:solidFill>
                <a:srgbClr val="18A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02715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Принципи </a:t>
            </a:r>
            <a:r>
              <a:rPr spc="100" dirty="0"/>
              <a:t>роботи:</a:t>
            </a:r>
          </a:p>
          <a:p>
            <a:pPr marL="297815" indent="-285115">
              <a:lnSpc>
                <a:spcPct val="100000"/>
              </a:lnSpc>
              <a:spcBef>
                <a:spcPts val="242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70" dirty="0">
                <a:solidFill>
                  <a:srgbClr val="000000"/>
                </a:solidFill>
              </a:rPr>
              <a:t>Увага.</a:t>
            </a:r>
            <a:r>
              <a:rPr sz="1800" spc="-35" dirty="0">
                <a:solidFill>
                  <a:srgbClr val="000000"/>
                </a:solidFill>
              </a:rPr>
              <a:t> </a:t>
            </a:r>
            <a:r>
              <a:rPr sz="1800" spc="75" dirty="0">
                <a:solidFill>
                  <a:srgbClr val="000000"/>
                </a:solidFill>
              </a:rPr>
              <a:t>Повага.</a:t>
            </a:r>
            <a:r>
              <a:rPr sz="1800" spc="-30" dirty="0">
                <a:solidFill>
                  <a:srgbClr val="000000"/>
                </a:solidFill>
              </a:rPr>
              <a:t> </a:t>
            </a:r>
            <a:r>
              <a:rPr sz="1800" spc="65" dirty="0">
                <a:solidFill>
                  <a:srgbClr val="000000"/>
                </a:solidFill>
              </a:rPr>
              <a:t>Довіра.</a:t>
            </a:r>
            <a:endParaRPr sz="1800"/>
          </a:p>
          <a:p>
            <a:pPr marL="297815" indent="-285115">
              <a:lnSpc>
                <a:spcPts val="2135"/>
              </a:lnSpc>
              <a:spcBef>
                <a:spcPts val="214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120" dirty="0">
                <a:solidFill>
                  <a:srgbClr val="000000"/>
                </a:solidFill>
              </a:rPr>
              <a:t>доступність</a:t>
            </a:r>
            <a:endParaRPr sz="1800"/>
          </a:p>
          <a:p>
            <a:pPr marL="298450">
              <a:lnSpc>
                <a:spcPts val="2135"/>
              </a:lnSpc>
            </a:pPr>
            <a:r>
              <a:rPr sz="1800" spc="110" dirty="0">
                <a:solidFill>
                  <a:srgbClr val="000000"/>
                </a:solidFill>
              </a:rPr>
              <a:t>(безоплатно</a:t>
            </a:r>
            <a:r>
              <a:rPr sz="1800" spc="-10" dirty="0">
                <a:solidFill>
                  <a:srgbClr val="000000"/>
                </a:solidFill>
              </a:rPr>
              <a:t> </a:t>
            </a:r>
            <a:r>
              <a:rPr sz="1800" spc="105" dirty="0">
                <a:solidFill>
                  <a:srgbClr val="000000"/>
                </a:solidFill>
              </a:rPr>
              <a:t>для</a:t>
            </a:r>
            <a:r>
              <a:rPr sz="1800" spc="-5" dirty="0">
                <a:solidFill>
                  <a:srgbClr val="000000"/>
                </a:solidFill>
              </a:rPr>
              <a:t> </a:t>
            </a:r>
            <a:r>
              <a:rPr sz="1800" spc="70" dirty="0">
                <a:solidFill>
                  <a:srgbClr val="000000"/>
                </a:solidFill>
              </a:rPr>
              <a:t>всіх)</a:t>
            </a:r>
            <a:endParaRPr sz="18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/>
          </a:p>
          <a:p>
            <a:pPr marL="297815" indent="-28511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125" dirty="0">
                <a:solidFill>
                  <a:srgbClr val="000000"/>
                </a:solidFill>
              </a:rPr>
              <a:t>неупередженість</a:t>
            </a:r>
            <a:endParaRPr sz="1800"/>
          </a:p>
          <a:p>
            <a:pPr marL="297815" indent="-285115">
              <a:lnSpc>
                <a:spcPct val="100000"/>
              </a:lnSpc>
              <a:spcBef>
                <a:spcPts val="2135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120" dirty="0">
                <a:solidFill>
                  <a:srgbClr val="000000"/>
                </a:solidFill>
              </a:rPr>
              <a:t>конфіденційність</a:t>
            </a:r>
            <a:endParaRPr sz="1800"/>
          </a:p>
          <a:p>
            <a:pPr marL="297815" indent="-28511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297815" algn="l"/>
              </a:tabLst>
            </a:pPr>
            <a:r>
              <a:rPr sz="1800" spc="114" dirty="0">
                <a:solidFill>
                  <a:srgbClr val="000000"/>
                </a:solidFill>
              </a:rPr>
              <a:t>якісний</a:t>
            </a:r>
            <a:r>
              <a:rPr sz="1800" spc="-15" dirty="0">
                <a:solidFill>
                  <a:srgbClr val="000000"/>
                </a:solidFill>
              </a:rPr>
              <a:t> </a:t>
            </a:r>
            <a:r>
              <a:rPr sz="1800" spc="130" dirty="0">
                <a:solidFill>
                  <a:srgbClr val="000000"/>
                </a:solidFill>
              </a:rPr>
              <a:t>сервіс</a:t>
            </a:r>
            <a:endParaRPr sz="1800"/>
          </a:p>
        </p:txBody>
      </p:sp>
      <p:sp>
        <p:nvSpPr>
          <p:cNvPr id="35" name="object 35"/>
          <p:cNvSpPr txBox="1">
            <a:spLocks noGrp="1"/>
          </p:cNvSpPr>
          <p:nvPr>
            <p:ph sz="half" idx="2"/>
          </p:nvPr>
        </p:nvSpPr>
        <p:spPr>
          <a:xfrm>
            <a:off x="750819" y="2230853"/>
            <a:ext cx="5497581" cy="4146263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2609215">
              <a:lnSpc>
                <a:spcPts val="2090"/>
              </a:lnSpc>
              <a:spcBef>
                <a:spcPts val="5"/>
              </a:spcBef>
            </a:pPr>
            <a:r>
              <a:rPr lang="uk-UA" sz="1800" spc="110" dirty="0" smtClean="0">
                <a:solidFill>
                  <a:srgbClr val="000000"/>
                </a:solidFill>
              </a:rPr>
              <a:t>В офісі надають </a:t>
            </a:r>
            <a:r>
              <a:rPr lang="uk-UA" sz="1800" spc="110" dirty="0">
                <a:solidFill>
                  <a:srgbClr val="000000"/>
                </a:solidFill>
              </a:rPr>
              <a:t>к</a:t>
            </a:r>
            <a:r>
              <a:rPr sz="1800" spc="110" dirty="0" err="1" smtClean="0">
                <a:solidFill>
                  <a:srgbClr val="000000"/>
                </a:solidFill>
              </a:rPr>
              <a:t>онсультації</a:t>
            </a:r>
            <a:r>
              <a:rPr sz="1800" spc="110" dirty="0" smtClean="0">
                <a:solidFill>
                  <a:srgbClr val="000000"/>
                </a:solidFill>
              </a:rPr>
              <a:t> </a:t>
            </a:r>
            <a:r>
              <a:rPr sz="1800" spc="60" dirty="0">
                <a:solidFill>
                  <a:srgbClr val="000000"/>
                </a:solidFill>
              </a:rPr>
              <a:t>за</a:t>
            </a:r>
            <a:r>
              <a:rPr sz="1800" spc="-75" dirty="0">
                <a:solidFill>
                  <a:srgbClr val="000000"/>
                </a:solidFill>
              </a:rPr>
              <a:t> </a:t>
            </a:r>
            <a:r>
              <a:rPr sz="1800" spc="105" dirty="0" err="1">
                <a:solidFill>
                  <a:srgbClr val="000000"/>
                </a:solidFill>
              </a:rPr>
              <a:t>напрямами</a:t>
            </a:r>
            <a:r>
              <a:rPr sz="1800" spc="105" dirty="0" smtClean="0">
                <a:solidFill>
                  <a:srgbClr val="000000"/>
                </a:solidFill>
              </a:rPr>
              <a:t>:</a:t>
            </a:r>
            <a:endParaRPr lang="uk-UA" sz="1800" spc="105" dirty="0" smtClean="0">
              <a:solidFill>
                <a:srgbClr val="000000"/>
              </a:solidFill>
            </a:endParaRPr>
          </a:p>
          <a:p>
            <a:pPr marL="12700" marR="2609215">
              <a:lnSpc>
                <a:spcPts val="2090"/>
              </a:lnSpc>
              <a:spcBef>
                <a:spcPts val="5"/>
              </a:spcBef>
            </a:pPr>
            <a:endParaRPr lang="uk-UA" sz="1800" spc="105" dirty="0">
              <a:solidFill>
                <a:srgbClr val="000000"/>
              </a:solidFill>
            </a:endParaRPr>
          </a:p>
          <a:p>
            <a:pPr marL="12700" marR="2609215">
              <a:lnSpc>
                <a:spcPts val="2090"/>
              </a:lnSpc>
              <a:spcBef>
                <a:spcPts val="5"/>
              </a:spcBef>
            </a:pPr>
            <a:endParaRPr lang="uk-UA" sz="1800" spc="105" dirty="0" smtClean="0">
              <a:solidFill>
                <a:srgbClr val="000000"/>
              </a:solidFill>
            </a:endParaRPr>
          </a:p>
          <a:p>
            <a:pPr marL="12700" marR="2609215">
              <a:lnSpc>
                <a:spcPts val="2090"/>
              </a:lnSpc>
              <a:spcBef>
                <a:spcPts val="5"/>
              </a:spcBef>
            </a:pPr>
            <a:endParaRPr lang="uk-UA" sz="1800" spc="105" dirty="0">
              <a:solidFill>
                <a:srgbClr val="000000"/>
              </a:solidFill>
            </a:endParaRPr>
          </a:p>
          <a:p>
            <a:pPr marL="12700" marR="2609215">
              <a:lnSpc>
                <a:spcPts val="2090"/>
              </a:lnSpc>
              <a:spcBef>
                <a:spcPts val="5"/>
              </a:spcBef>
            </a:pPr>
            <a:endParaRPr lang="uk-UA" sz="1800" spc="105" dirty="0" smtClean="0">
              <a:solidFill>
                <a:srgbClr val="000000"/>
              </a:solidFill>
            </a:endParaRPr>
          </a:p>
          <a:p>
            <a:pPr marL="12700" marR="2609215">
              <a:lnSpc>
                <a:spcPts val="2090"/>
              </a:lnSpc>
              <a:spcBef>
                <a:spcPts val="5"/>
              </a:spcBef>
            </a:pPr>
            <a:endParaRPr lang="uk-UA" sz="1800" spc="105" dirty="0">
              <a:solidFill>
                <a:srgbClr val="000000"/>
              </a:solidFill>
            </a:endParaRPr>
          </a:p>
          <a:p>
            <a:pPr marL="12700" marR="2609215">
              <a:lnSpc>
                <a:spcPts val="2090"/>
              </a:lnSpc>
              <a:spcBef>
                <a:spcPts val="5"/>
              </a:spcBef>
            </a:pPr>
            <a:endParaRPr sz="1800" dirty="0"/>
          </a:p>
          <a:p>
            <a:pPr marL="208915" marR="5080">
              <a:lnSpc>
                <a:spcPct val="229999"/>
              </a:lnSpc>
              <a:spcBef>
                <a:spcPts val="580"/>
              </a:spcBef>
              <a:tabLst>
                <a:tab pos="1045210" algn="l"/>
                <a:tab pos="1189355" algn="l"/>
                <a:tab pos="2341245" algn="l"/>
                <a:tab pos="2485390" algn="l"/>
                <a:tab pos="3349625" algn="l"/>
                <a:tab pos="3493135" algn="l"/>
              </a:tabLst>
            </a:pPr>
            <a:r>
              <a:rPr sz="1400" spc="80" dirty="0" smtClean="0">
                <a:solidFill>
                  <a:srgbClr val="000000"/>
                </a:solidFill>
              </a:rPr>
              <a:t>ФОП</a:t>
            </a:r>
            <a:r>
              <a:rPr sz="1400" dirty="0">
                <a:solidFill>
                  <a:srgbClr val="000000"/>
                </a:solidFill>
              </a:rPr>
              <a:t>	</a:t>
            </a:r>
            <a:r>
              <a:rPr sz="1400" spc="90" dirty="0">
                <a:solidFill>
                  <a:srgbClr val="000000"/>
                </a:solidFill>
              </a:rPr>
              <a:t>юрособи</a:t>
            </a:r>
            <a:r>
              <a:rPr sz="1400" dirty="0">
                <a:solidFill>
                  <a:srgbClr val="000000"/>
                </a:solidFill>
              </a:rPr>
              <a:t>	</a:t>
            </a:r>
            <a:r>
              <a:rPr sz="1400" spc="85" dirty="0">
                <a:solidFill>
                  <a:srgbClr val="000000"/>
                </a:solidFill>
              </a:rPr>
              <a:t>електронні</a:t>
            </a:r>
            <a:r>
              <a:rPr sz="1400" spc="-40" dirty="0">
                <a:solidFill>
                  <a:srgbClr val="000000"/>
                </a:solidFill>
              </a:rPr>
              <a:t> </a:t>
            </a:r>
            <a:r>
              <a:rPr sz="1400" spc="80" dirty="0">
                <a:solidFill>
                  <a:srgbClr val="000000"/>
                </a:solidFill>
              </a:rPr>
              <a:t>сервіси податковий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spc="70" dirty="0">
                <a:solidFill>
                  <a:srgbClr val="000000"/>
                </a:solidFill>
              </a:rPr>
              <a:t>аудит</a:t>
            </a:r>
            <a:r>
              <a:rPr sz="1400" dirty="0">
                <a:solidFill>
                  <a:srgbClr val="000000"/>
                </a:solidFill>
              </a:rPr>
              <a:t>		</a:t>
            </a:r>
            <a:r>
              <a:rPr sz="1400" spc="80" dirty="0">
                <a:solidFill>
                  <a:srgbClr val="000000"/>
                </a:solidFill>
              </a:rPr>
              <a:t>спори</a:t>
            </a:r>
            <a:r>
              <a:rPr sz="1400" dirty="0">
                <a:solidFill>
                  <a:srgbClr val="000000"/>
                </a:solidFill>
              </a:rPr>
              <a:t>		</a:t>
            </a:r>
            <a:r>
              <a:rPr sz="1400" spc="95" dirty="0">
                <a:solidFill>
                  <a:srgbClr val="000000"/>
                </a:solidFill>
              </a:rPr>
              <a:t>РРО/ПРРО </a:t>
            </a:r>
            <a:endParaRPr lang="uk-UA" sz="1400" spc="95" dirty="0" smtClean="0">
              <a:solidFill>
                <a:srgbClr val="000000"/>
              </a:solidFill>
            </a:endParaRPr>
          </a:p>
          <a:p>
            <a:pPr marL="208915" marR="5080">
              <a:lnSpc>
                <a:spcPct val="229999"/>
              </a:lnSpc>
              <a:spcBef>
                <a:spcPts val="580"/>
              </a:spcBef>
              <a:tabLst>
                <a:tab pos="1045210" algn="l"/>
                <a:tab pos="1189355" algn="l"/>
                <a:tab pos="2341245" algn="l"/>
                <a:tab pos="2485390" algn="l"/>
                <a:tab pos="3349625" algn="l"/>
                <a:tab pos="3493135" algn="l"/>
              </a:tabLst>
            </a:pPr>
            <a:r>
              <a:rPr sz="1400" spc="45" dirty="0" err="1" smtClean="0">
                <a:solidFill>
                  <a:srgbClr val="000000"/>
                </a:solidFill>
              </a:rPr>
              <a:t>акциз</a:t>
            </a:r>
            <a:r>
              <a:rPr sz="1400" dirty="0">
                <a:solidFill>
                  <a:srgbClr val="000000"/>
                </a:solidFill>
              </a:rPr>
              <a:t>		</a:t>
            </a:r>
            <a:r>
              <a:rPr sz="1400" spc="80" dirty="0">
                <a:solidFill>
                  <a:srgbClr val="000000"/>
                </a:solidFill>
              </a:rPr>
              <a:t>податковий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spc="65" dirty="0">
                <a:solidFill>
                  <a:srgbClr val="000000"/>
                </a:solidFill>
              </a:rPr>
              <a:t>борг</a:t>
            </a:r>
            <a:r>
              <a:rPr sz="1400" dirty="0">
                <a:solidFill>
                  <a:srgbClr val="000000"/>
                </a:solidFill>
              </a:rPr>
              <a:t>	</a:t>
            </a:r>
            <a:r>
              <a:rPr sz="1400" spc="125" dirty="0">
                <a:solidFill>
                  <a:srgbClr val="000000"/>
                </a:solidFill>
              </a:rPr>
              <a:t>ТЦУ</a:t>
            </a:r>
            <a:r>
              <a:rPr sz="1400" spc="-50" dirty="0">
                <a:solidFill>
                  <a:srgbClr val="000000"/>
                </a:solidFill>
              </a:rPr>
              <a:t> </a:t>
            </a:r>
            <a:r>
              <a:rPr sz="1400" spc="95" dirty="0">
                <a:solidFill>
                  <a:srgbClr val="000000"/>
                </a:solidFill>
              </a:rPr>
              <a:t>тощо</a:t>
            </a:r>
            <a:endParaRPr sz="14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15" y="294574"/>
            <a:ext cx="3698961" cy="50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7623" y="0"/>
              <a:ext cx="5291328" cy="68031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0" y="6681599"/>
              <a:ext cx="12184499" cy="176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73800"/>
              <a:ext cx="4584526" cy="52318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ОЧІКУВАНІ</a:t>
            </a:r>
            <a:r>
              <a:rPr spc="-105" dirty="0"/>
              <a:t> </a:t>
            </a:r>
            <a:r>
              <a:rPr spc="-50" dirty="0"/>
              <a:t>РЕЗУЛЬТАТИ</a:t>
            </a:r>
          </a:p>
        </p:txBody>
      </p:sp>
      <p:sp>
        <p:nvSpPr>
          <p:cNvPr id="11" name="object 11"/>
          <p:cNvSpPr/>
          <p:nvPr/>
        </p:nvSpPr>
        <p:spPr>
          <a:xfrm>
            <a:off x="1155413" y="1740872"/>
            <a:ext cx="3725545" cy="1075690"/>
          </a:xfrm>
          <a:custGeom>
            <a:avLst/>
            <a:gdLst/>
            <a:ahLst/>
            <a:cxnLst/>
            <a:rect l="l" t="t" r="r" b="b"/>
            <a:pathLst>
              <a:path w="3725545" h="1075689">
                <a:moveTo>
                  <a:pt x="3649561" y="0"/>
                </a:moveTo>
                <a:lnTo>
                  <a:pt x="75944" y="0"/>
                </a:lnTo>
                <a:lnTo>
                  <a:pt x="46383" y="5968"/>
                </a:lnTo>
                <a:lnTo>
                  <a:pt x="22243" y="22243"/>
                </a:lnTo>
                <a:lnTo>
                  <a:pt x="5968" y="46383"/>
                </a:lnTo>
                <a:lnTo>
                  <a:pt x="0" y="75944"/>
                </a:lnTo>
                <a:lnTo>
                  <a:pt x="0" y="999750"/>
                </a:lnTo>
                <a:lnTo>
                  <a:pt x="5968" y="1029311"/>
                </a:lnTo>
                <a:lnTo>
                  <a:pt x="22243" y="1053451"/>
                </a:lnTo>
                <a:lnTo>
                  <a:pt x="46383" y="1069726"/>
                </a:lnTo>
                <a:lnTo>
                  <a:pt x="75944" y="1075695"/>
                </a:lnTo>
                <a:lnTo>
                  <a:pt x="3649561" y="1075695"/>
                </a:lnTo>
                <a:lnTo>
                  <a:pt x="3679121" y="1069726"/>
                </a:lnTo>
                <a:lnTo>
                  <a:pt x="3703261" y="1053451"/>
                </a:lnTo>
                <a:lnTo>
                  <a:pt x="3719536" y="1029311"/>
                </a:lnTo>
                <a:lnTo>
                  <a:pt x="3725504" y="999750"/>
                </a:lnTo>
                <a:lnTo>
                  <a:pt x="3725504" y="75944"/>
                </a:lnTo>
                <a:lnTo>
                  <a:pt x="3719536" y="46383"/>
                </a:lnTo>
                <a:lnTo>
                  <a:pt x="3703261" y="22243"/>
                </a:lnTo>
                <a:lnTo>
                  <a:pt x="3679121" y="5968"/>
                </a:lnTo>
                <a:lnTo>
                  <a:pt x="3649561" y="0"/>
                </a:lnTo>
                <a:close/>
              </a:path>
            </a:pathLst>
          </a:custGeom>
          <a:solidFill>
            <a:srgbClr val="FFFFFF">
              <a:alpha val="882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60338" y="1906523"/>
            <a:ext cx="3004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підвищення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податкової </a:t>
            </a:r>
            <a:r>
              <a:rPr sz="2000" b="1" dirty="0">
                <a:latin typeface="Arial"/>
                <a:cs typeface="Arial"/>
              </a:rPr>
              <a:t>грамотності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бізнесу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55413" y="1920239"/>
            <a:ext cx="3725545" cy="2788285"/>
            <a:chOff x="1155413" y="1920239"/>
            <a:chExt cx="3725545" cy="278828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2247" y="1920239"/>
              <a:ext cx="323088" cy="3230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55413" y="3038727"/>
              <a:ext cx="3725545" cy="1669414"/>
            </a:xfrm>
            <a:custGeom>
              <a:avLst/>
              <a:gdLst/>
              <a:ahLst/>
              <a:cxnLst/>
              <a:rect l="l" t="t" r="r" b="b"/>
              <a:pathLst>
                <a:path w="3725545" h="1669414">
                  <a:moveTo>
                    <a:pt x="3607661" y="0"/>
                  </a:moveTo>
                  <a:lnTo>
                    <a:pt x="117843" y="0"/>
                  </a:lnTo>
                  <a:lnTo>
                    <a:pt x="71973" y="9260"/>
                  </a:lnTo>
                  <a:lnTo>
                    <a:pt x="34515" y="34515"/>
                  </a:lnTo>
                  <a:lnTo>
                    <a:pt x="9260" y="71974"/>
                  </a:lnTo>
                  <a:lnTo>
                    <a:pt x="0" y="117844"/>
                  </a:lnTo>
                  <a:lnTo>
                    <a:pt x="0" y="1551353"/>
                  </a:lnTo>
                  <a:lnTo>
                    <a:pt x="9260" y="1597223"/>
                  </a:lnTo>
                  <a:lnTo>
                    <a:pt x="34515" y="1634681"/>
                  </a:lnTo>
                  <a:lnTo>
                    <a:pt x="71973" y="1659937"/>
                  </a:lnTo>
                  <a:lnTo>
                    <a:pt x="117843" y="1669197"/>
                  </a:lnTo>
                  <a:lnTo>
                    <a:pt x="3607661" y="1669197"/>
                  </a:lnTo>
                  <a:lnTo>
                    <a:pt x="3653530" y="1659937"/>
                  </a:lnTo>
                  <a:lnTo>
                    <a:pt x="3690988" y="1634681"/>
                  </a:lnTo>
                  <a:lnTo>
                    <a:pt x="3716243" y="1597223"/>
                  </a:lnTo>
                  <a:lnTo>
                    <a:pt x="3725504" y="1551353"/>
                  </a:lnTo>
                  <a:lnTo>
                    <a:pt x="3725504" y="117844"/>
                  </a:lnTo>
                  <a:lnTo>
                    <a:pt x="3716243" y="71974"/>
                  </a:lnTo>
                  <a:lnTo>
                    <a:pt x="3690988" y="34515"/>
                  </a:lnTo>
                  <a:lnTo>
                    <a:pt x="3653530" y="9260"/>
                  </a:lnTo>
                  <a:lnTo>
                    <a:pt x="3607661" y="0"/>
                  </a:lnTo>
                  <a:close/>
                </a:path>
              </a:pathLst>
            </a:custGeom>
            <a:solidFill>
              <a:srgbClr val="FFFFFF">
                <a:alpha val="882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660339" y="3177540"/>
            <a:ext cx="25285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зростання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кількості </a:t>
            </a:r>
            <a:r>
              <a:rPr sz="2000" b="1" dirty="0">
                <a:latin typeface="Arial"/>
                <a:cs typeface="Arial"/>
              </a:rPr>
              <a:t>платників,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які </a:t>
            </a:r>
            <a:r>
              <a:rPr sz="2000" b="1" spc="-10" dirty="0">
                <a:latin typeface="Arial"/>
                <a:cs typeface="Arial"/>
              </a:rPr>
              <a:t>користуються консультаціями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22247" y="1766360"/>
            <a:ext cx="6723380" cy="1748155"/>
            <a:chOff x="1222247" y="1766360"/>
            <a:chExt cx="6723380" cy="174815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2247" y="3191255"/>
              <a:ext cx="323088" cy="3230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71360" y="1766360"/>
              <a:ext cx="2774315" cy="1335405"/>
            </a:xfrm>
            <a:custGeom>
              <a:avLst/>
              <a:gdLst/>
              <a:ahLst/>
              <a:cxnLst/>
              <a:rect l="l" t="t" r="r" b="b"/>
              <a:pathLst>
                <a:path w="2774315" h="1335405">
                  <a:moveTo>
                    <a:pt x="2679771" y="0"/>
                  </a:moveTo>
                  <a:lnTo>
                    <a:pt x="94263" y="0"/>
                  </a:lnTo>
                  <a:lnTo>
                    <a:pt x="57571" y="7407"/>
                  </a:lnTo>
                  <a:lnTo>
                    <a:pt x="27609" y="27609"/>
                  </a:lnTo>
                  <a:lnTo>
                    <a:pt x="7407" y="57572"/>
                  </a:lnTo>
                  <a:lnTo>
                    <a:pt x="0" y="94264"/>
                  </a:lnTo>
                  <a:lnTo>
                    <a:pt x="0" y="1240922"/>
                  </a:lnTo>
                  <a:lnTo>
                    <a:pt x="7407" y="1277614"/>
                  </a:lnTo>
                  <a:lnTo>
                    <a:pt x="27609" y="1307577"/>
                  </a:lnTo>
                  <a:lnTo>
                    <a:pt x="57571" y="1327778"/>
                  </a:lnTo>
                  <a:lnTo>
                    <a:pt x="94263" y="1335186"/>
                  </a:lnTo>
                  <a:lnTo>
                    <a:pt x="2679771" y="1335186"/>
                  </a:lnTo>
                  <a:lnTo>
                    <a:pt x="2716462" y="1327778"/>
                  </a:lnTo>
                  <a:lnTo>
                    <a:pt x="2746425" y="1307577"/>
                  </a:lnTo>
                  <a:lnTo>
                    <a:pt x="2766626" y="1277614"/>
                  </a:lnTo>
                  <a:lnTo>
                    <a:pt x="2774034" y="1240922"/>
                  </a:lnTo>
                  <a:lnTo>
                    <a:pt x="2774034" y="94264"/>
                  </a:lnTo>
                  <a:lnTo>
                    <a:pt x="2766626" y="57572"/>
                  </a:lnTo>
                  <a:lnTo>
                    <a:pt x="2746425" y="27609"/>
                  </a:lnTo>
                  <a:lnTo>
                    <a:pt x="2716462" y="7407"/>
                  </a:lnTo>
                  <a:lnTo>
                    <a:pt x="2679771" y="0"/>
                  </a:lnTo>
                  <a:close/>
                </a:path>
              </a:pathLst>
            </a:custGeom>
            <a:solidFill>
              <a:srgbClr val="FFFFFF">
                <a:alpha val="882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676285" y="1906523"/>
            <a:ext cx="20631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збільшення добровільної </a:t>
            </a:r>
            <a:r>
              <a:rPr sz="2000" b="1" dirty="0">
                <a:latin typeface="Arial"/>
                <a:cs typeface="Arial"/>
              </a:rPr>
              <a:t>сплати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податків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172690" y="1920239"/>
            <a:ext cx="2773045" cy="2738755"/>
            <a:chOff x="5172690" y="1920239"/>
            <a:chExt cx="2773045" cy="273875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9511" y="1920239"/>
              <a:ext cx="323088" cy="3230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72690" y="3292195"/>
              <a:ext cx="2773045" cy="1366520"/>
            </a:xfrm>
            <a:custGeom>
              <a:avLst/>
              <a:gdLst/>
              <a:ahLst/>
              <a:cxnLst/>
              <a:rect l="l" t="t" r="r" b="b"/>
              <a:pathLst>
                <a:path w="2773045" h="1366520">
                  <a:moveTo>
                    <a:pt x="2676279" y="0"/>
                  </a:moveTo>
                  <a:lnTo>
                    <a:pt x="96460" y="0"/>
                  </a:lnTo>
                  <a:lnTo>
                    <a:pt x="58913" y="7580"/>
                  </a:lnTo>
                  <a:lnTo>
                    <a:pt x="28252" y="28253"/>
                  </a:lnTo>
                  <a:lnTo>
                    <a:pt x="7580" y="58914"/>
                  </a:lnTo>
                  <a:lnTo>
                    <a:pt x="0" y="96461"/>
                  </a:lnTo>
                  <a:lnTo>
                    <a:pt x="0" y="1269841"/>
                  </a:lnTo>
                  <a:lnTo>
                    <a:pt x="7580" y="1307388"/>
                  </a:lnTo>
                  <a:lnTo>
                    <a:pt x="28252" y="1338049"/>
                  </a:lnTo>
                  <a:lnTo>
                    <a:pt x="58913" y="1358722"/>
                  </a:lnTo>
                  <a:lnTo>
                    <a:pt x="96460" y="1366302"/>
                  </a:lnTo>
                  <a:lnTo>
                    <a:pt x="2676279" y="1366302"/>
                  </a:lnTo>
                  <a:lnTo>
                    <a:pt x="2713826" y="1358722"/>
                  </a:lnTo>
                  <a:lnTo>
                    <a:pt x="2744487" y="1338049"/>
                  </a:lnTo>
                  <a:lnTo>
                    <a:pt x="2765159" y="1307388"/>
                  </a:lnTo>
                  <a:lnTo>
                    <a:pt x="2772740" y="1269841"/>
                  </a:lnTo>
                  <a:lnTo>
                    <a:pt x="2772740" y="96461"/>
                  </a:lnTo>
                  <a:lnTo>
                    <a:pt x="2765159" y="58914"/>
                  </a:lnTo>
                  <a:lnTo>
                    <a:pt x="2744487" y="28253"/>
                  </a:lnTo>
                  <a:lnTo>
                    <a:pt x="2713826" y="7580"/>
                  </a:lnTo>
                  <a:lnTo>
                    <a:pt x="2676279" y="0"/>
                  </a:lnTo>
                  <a:close/>
                </a:path>
              </a:pathLst>
            </a:custGeom>
            <a:solidFill>
              <a:srgbClr val="FFFFFF">
                <a:alpha val="882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77615" y="3433572"/>
            <a:ext cx="20631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збільшення добровільної </a:t>
            </a:r>
            <a:r>
              <a:rPr sz="2000" b="1" dirty="0">
                <a:latin typeface="Arial"/>
                <a:cs typeface="Arial"/>
              </a:rPr>
              <a:t>сплати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податків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239511" y="1766360"/>
            <a:ext cx="5894070" cy="2001520"/>
            <a:chOff x="5239511" y="1766360"/>
            <a:chExt cx="5894070" cy="2001520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39511" y="3444239"/>
              <a:ext cx="323088" cy="32308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200096" y="1766360"/>
              <a:ext cx="2933700" cy="1026794"/>
            </a:xfrm>
            <a:custGeom>
              <a:avLst/>
              <a:gdLst/>
              <a:ahLst/>
              <a:cxnLst/>
              <a:rect l="l" t="t" r="r" b="b"/>
              <a:pathLst>
                <a:path w="2933700" h="1026794">
                  <a:moveTo>
                    <a:pt x="2860885" y="0"/>
                  </a:moveTo>
                  <a:lnTo>
                    <a:pt x="72453" y="0"/>
                  </a:lnTo>
                  <a:lnTo>
                    <a:pt x="44251" y="5693"/>
                  </a:lnTo>
                  <a:lnTo>
                    <a:pt x="21221" y="21221"/>
                  </a:lnTo>
                  <a:lnTo>
                    <a:pt x="5693" y="44252"/>
                  </a:lnTo>
                  <a:lnTo>
                    <a:pt x="0" y="72454"/>
                  </a:lnTo>
                  <a:lnTo>
                    <a:pt x="0" y="953813"/>
                  </a:lnTo>
                  <a:lnTo>
                    <a:pt x="5693" y="982015"/>
                  </a:lnTo>
                  <a:lnTo>
                    <a:pt x="21221" y="1005046"/>
                  </a:lnTo>
                  <a:lnTo>
                    <a:pt x="44251" y="1020574"/>
                  </a:lnTo>
                  <a:lnTo>
                    <a:pt x="72453" y="1026267"/>
                  </a:lnTo>
                  <a:lnTo>
                    <a:pt x="2860885" y="1026267"/>
                  </a:lnTo>
                  <a:lnTo>
                    <a:pt x="2889088" y="1020574"/>
                  </a:lnTo>
                  <a:lnTo>
                    <a:pt x="2912118" y="1005046"/>
                  </a:lnTo>
                  <a:lnTo>
                    <a:pt x="2927646" y="982015"/>
                  </a:lnTo>
                  <a:lnTo>
                    <a:pt x="2933340" y="953813"/>
                  </a:lnTo>
                  <a:lnTo>
                    <a:pt x="2933340" y="72454"/>
                  </a:lnTo>
                  <a:lnTo>
                    <a:pt x="2927646" y="44252"/>
                  </a:lnTo>
                  <a:lnTo>
                    <a:pt x="2912118" y="21221"/>
                  </a:lnTo>
                  <a:lnTo>
                    <a:pt x="2889088" y="5693"/>
                  </a:lnTo>
                  <a:lnTo>
                    <a:pt x="2860885" y="0"/>
                  </a:lnTo>
                  <a:close/>
                </a:path>
              </a:pathLst>
            </a:custGeom>
            <a:solidFill>
              <a:srgbClr val="FFFFFF">
                <a:alpha val="882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705020" y="1906523"/>
            <a:ext cx="2146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скорочення </a:t>
            </a:r>
            <a:r>
              <a:rPr sz="2000" b="1" dirty="0">
                <a:latin typeface="Arial"/>
                <a:cs typeface="Arial"/>
              </a:rPr>
              <a:t>штрафів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і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спорів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200096" y="1920239"/>
            <a:ext cx="2933700" cy="2108200"/>
            <a:chOff x="8200096" y="1920239"/>
            <a:chExt cx="2933700" cy="2108200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6175" y="1920239"/>
              <a:ext cx="323088" cy="32308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200096" y="2989757"/>
              <a:ext cx="2933700" cy="1038860"/>
            </a:xfrm>
            <a:custGeom>
              <a:avLst/>
              <a:gdLst/>
              <a:ahLst/>
              <a:cxnLst/>
              <a:rect l="l" t="t" r="r" b="b"/>
              <a:pathLst>
                <a:path w="2933700" h="1038860">
                  <a:moveTo>
                    <a:pt x="2860019" y="0"/>
                  </a:moveTo>
                  <a:lnTo>
                    <a:pt x="73319" y="0"/>
                  </a:lnTo>
                  <a:lnTo>
                    <a:pt x="44780" y="5761"/>
                  </a:lnTo>
                  <a:lnTo>
                    <a:pt x="21474" y="21475"/>
                  </a:lnTo>
                  <a:lnTo>
                    <a:pt x="5761" y="44781"/>
                  </a:lnTo>
                  <a:lnTo>
                    <a:pt x="0" y="73320"/>
                  </a:lnTo>
                  <a:lnTo>
                    <a:pt x="0" y="965224"/>
                  </a:lnTo>
                  <a:lnTo>
                    <a:pt x="5761" y="993763"/>
                  </a:lnTo>
                  <a:lnTo>
                    <a:pt x="21474" y="1017069"/>
                  </a:lnTo>
                  <a:lnTo>
                    <a:pt x="44780" y="1032783"/>
                  </a:lnTo>
                  <a:lnTo>
                    <a:pt x="73319" y="1038545"/>
                  </a:lnTo>
                  <a:lnTo>
                    <a:pt x="2860019" y="1038545"/>
                  </a:lnTo>
                  <a:lnTo>
                    <a:pt x="2888559" y="1032783"/>
                  </a:lnTo>
                  <a:lnTo>
                    <a:pt x="2911865" y="1017069"/>
                  </a:lnTo>
                  <a:lnTo>
                    <a:pt x="2927578" y="993763"/>
                  </a:lnTo>
                  <a:lnTo>
                    <a:pt x="2933340" y="965224"/>
                  </a:lnTo>
                  <a:lnTo>
                    <a:pt x="2933340" y="73320"/>
                  </a:lnTo>
                  <a:lnTo>
                    <a:pt x="2927578" y="44781"/>
                  </a:lnTo>
                  <a:lnTo>
                    <a:pt x="2911865" y="21475"/>
                  </a:lnTo>
                  <a:lnTo>
                    <a:pt x="2888559" y="5761"/>
                  </a:lnTo>
                  <a:lnTo>
                    <a:pt x="2860019" y="0"/>
                  </a:lnTo>
                  <a:close/>
                </a:path>
              </a:pathLst>
            </a:custGeom>
            <a:solidFill>
              <a:srgbClr val="FFFFFF">
                <a:alpha val="882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705020" y="3128771"/>
            <a:ext cx="18834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підвищення </a:t>
            </a:r>
            <a:r>
              <a:rPr sz="2000" b="1" dirty="0">
                <a:latin typeface="Arial"/>
                <a:cs typeface="Arial"/>
              </a:rPr>
              <a:t>довіри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ДПС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66176" y="3142488"/>
            <a:ext cx="323088" cy="32308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15" y="294574"/>
            <a:ext cx="3698961" cy="50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3800"/>
              <a:ext cx="2223655" cy="52318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373800"/>
            <a:ext cx="2223770" cy="52324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630555">
              <a:lnSpc>
                <a:spcPct val="100000"/>
              </a:lnSpc>
              <a:spcBef>
                <a:spcPts val="615"/>
              </a:spcBef>
            </a:pPr>
            <a:r>
              <a:rPr spc="-10" dirty="0"/>
              <a:t>МЕРЕЖА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750" y="1055077"/>
            <a:ext cx="12184499" cy="5802922"/>
            <a:chOff x="3750" y="1055077"/>
            <a:chExt cx="12184499" cy="5802922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0" y="6681599"/>
              <a:ext cx="12184499" cy="176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7602" y="1055077"/>
              <a:ext cx="7689606" cy="51420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4973" y="3510533"/>
              <a:ext cx="946117" cy="49155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272448" y="3643748"/>
            <a:ext cx="55372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140" dirty="0">
                <a:solidFill>
                  <a:srgbClr val="FFFFFF"/>
                </a:solidFill>
                <a:latin typeface="Tahoma"/>
                <a:cs typeface="Tahoma"/>
              </a:rPr>
              <a:t>Вінниця</a:t>
            </a:r>
            <a:endParaRPr sz="85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1268" y="1713861"/>
            <a:ext cx="946117" cy="49155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586053" y="1848103"/>
            <a:ext cx="4140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0" dirty="0">
                <a:solidFill>
                  <a:srgbClr val="FFFFFF"/>
                </a:solidFill>
                <a:latin typeface="Tahoma"/>
                <a:cs typeface="Tahoma"/>
              </a:rPr>
              <a:t>Луцьк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60595" y="3438372"/>
            <a:ext cx="946117" cy="49155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192838" y="3573271"/>
            <a:ext cx="477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5" dirty="0">
                <a:solidFill>
                  <a:srgbClr val="FFFFFF"/>
                </a:solidFill>
                <a:latin typeface="Tahoma"/>
                <a:cs typeface="Tahoma"/>
              </a:rPr>
              <a:t>Дніпро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90801" y="1914060"/>
            <a:ext cx="946117" cy="49155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942310" y="2049271"/>
            <a:ext cx="6381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30" dirty="0">
                <a:solidFill>
                  <a:srgbClr val="FFFFFF"/>
                </a:solidFill>
                <a:latin typeface="Tahoma"/>
                <a:cs typeface="Tahoma"/>
              </a:rPr>
              <a:t>Житомир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02164" y="3160974"/>
            <a:ext cx="946116" cy="49155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174310" y="3295903"/>
            <a:ext cx="5969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25" dirty="0">
                <a:solidFill>
                  <a:srgbClr val="FFFFFF"/>
                </a:solidFill>
                <a:latin typeface="Tahoma"/>
                <a:cs typeface="Tahoma"/>
              </a:rPr>
              <a:t>Ужгород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0478" y="3033514"/>
            <a:ext cx="946116" cy="49155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202070" y="3097784"/>
            <a:ext cx="75819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68275">
              <a:lnSpc>
                <a:spcPct val="102200"/>
              </a:lnSpc>
              <a:spcBef>
                <a:spcPts val="75"/>
              </a:spcBef>
            </a:pPr>
            <a:r>
              <a:rPr sz="900" spc="65" dirty="0">
                <a:solidFill>
                  <a:srgbClr val="FFFFFF"/>
                </a:solidFill>
                <a:latin typeface="Tahoma"/>
                <a:cs typeface="Tahoma"/>
              </a:rPr>
              <a:t>Івано- </a:t>
            </a:r>
            <a:r>
              <a:rPr sz="900" spc="100" dirty="0">
                <a:solidFill>
                  <a:srgbClr val="FFFFFF"/>
                </a:solidFill>
                <a:latin typeface="Tahoma"/>
                <a:cs typeface="Tahoma"/>
              </a:rPr>
              <a:t>Франківськ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58703" y="2444785"/>
            <a:ext cx="946117" cy="49155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566580" y="2579623"/>
            <a:ext cx="3251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0" dirty="0">
                <a:solidFill>
                  <a:srgbClr val="FFFFFF"/>
                </a:solidFill>
                <a:latin typeface="Tahoma"/>
                <a:cs typeface="Tahoma"/>
              </a:rPr>
              <a:t>Буча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60449" y="3508242"/>
            <a:ext cx="946116" cy="49155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724667" y="3618992"/>
            <a:ext cx="81915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3370" marR="5080" indent="-281305">
              <a:lnSpc>
                <a:spcPct val="102200"/>
              </a:lnSpc>
              <a:spcBef>
                <a:spcPts val="75"/>
              </a:spcBef>
            </a:pPr>
            <a:r>
              <a:rPr sz="900" spc="105" dirty="0">
                <a:solidFill>
                  <a:srgbClr val="FFFFFF"/>
                </a:solidFill>
                <a:latin typeface="Tahoma"/>
                <a:cs typeface="Tahoma"/>
              </a:rPr>
              <a:t>Кропивниць </a:t>
            </a:r>
            <a:r>
              <a:rPr sz="900" spc="80" dirty="0">
                <a:solidFill>
                  <a:srgbClr val="FFFFFF"/>
                </a:solidFill>
                <a:latin typeface="Tahoma"/>
                <a:cs typeface="Tahoma"/>
              </a:rPr>
              <a:t>кий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52684" y="2321341"/>
            <a:ext cx="946117" cy="491558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038902" y="2454655"/>
            <a:ext cx="3708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solidFill>
                  <a:srgbClr val="FFFFFF"/>
                </a:solidFill>
                <a:latin typeface="Tahoma"/>
                <a:cs typeface="Tahoma"/>
              </a:rPr>
              <a:t>Львів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480182" y="4176869"/>
            <a:ext cx="1846580" cy="782320"/>
            <a:chOff x="6480182" y="4176869"/>
            <a:chExt cx="1846580" cy="78232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0400" y="4176869"/>
              <a:ext cx="946116" cy="4915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0182" y="4467047"/>
              <a:ext cx="946117" cy="49155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740998" y="4329176"/>
            <a:ext cx="14287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0">
              <a:lnSpc>
                <a:spcPct val="100000"/>
              </a:lnSpc>
              <a:spcBef>
                <a:spcPts val="100"/>
              </a:spcBef>
            </a:pPr>
            <a:r>
              <a:rPr sz="900" spc="110" dirty="0">
                <a:solidFill>
                  <a:srgbClr val="FFFFFF"/>
                </a:solidFill>
                <a:latin typeface="Tahoma"/>
                <a:cs typeface="Tahoma"/>
              </a:rPr>
              <a:t>Миколаїв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105" dirty="0">
                <a:solidFill>
                  <a:srgbClr val="FFFFFF"/>
                </a:solidFill>
                <a:latin typeface="Tahoma"/>
                <a:cs typeface="Tahoma"/>
              </a:rPr>
              <a:t>Одеса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35713" y="2606462"/>
            <a:ext cx="946117" cy="491558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8527474" y="2741167"/>
            <a:ext cx="558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90" dirty="0">
                <a:solidFill>
                  <a:srgbClr val="FFFFFF"/>
                </a:solidFill>
                <a:latin typeface="Tahoma"/>
                <a:cs typeface="Tahoma"/>
              </a:rPr>
              <a:t>Полтава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0909" y="1383734"/>
            <a:ext cx="946117" cy="491558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5395539" y="1518920"/>
            <a:ext cx="3733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0" dirty="0">
                <a:solidFill>
                  <a:srgbClr val="FFFFFF"/>
                </a:solidFill>
                <a:latin typeface="Tahoma"/>
                <a:cs typeface="Tahoma"/>
              </a:rPr>
              <a:t>Рівне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1507" y="2620286"/>
            <a:ext cx="946116" cy="491558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5193258" y="2780791"/>
            <a:ext cx="6877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0" dirty="0">
                <a:solidFill>
                  <a:srgbClr val="FFFFFF"/>
                </a:solidFill>
                <a:latin typeface="Tahoma"/>
                <a:cs typeface="Tahoma"/>
              </a:rPr>
              <a:t>Тернопіль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47386" y="2938393"/>
            <a:ext cx="946117" cy="49155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5884626" y="3049015"/>
            <a:ext cx="74485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5904" marR="5080" indent="-243840">
              <a:lnSpc>
                <a:spcPct val="102200"/>
              </a:lnSpc>
              <a:spcBef>
                <a:spcPts val="75"/>
              </a:spcBef>
            </a:pPr>
            <a:r>
              <a:rPr sz="900" spc="110" dirty="0">
                <a:solidFill>
                  <a:srgbClr val="FFFFFF"/>
                </a:solidFill>
                <a:latin typeface="Tahoma"/>
                <a:cs typeface="Tahoma"/>
              </a:rPr>
              <a:t>Хмельниць </a:t>
            </a:r>
            <a:r>
              <a:rPr sz="900" spc="80" dirty="0">
                <a:solidFill>
                  <a:srgbClr val="FFFFFF"/>
                </a:solidFill>
                <a:latin typeface="Tahoma"/>
                <a:cs typeface="Tahoma"/>
              </a:rPr>
              <a:t>кий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85460" y="2945917"/>
            <a:ext cx="946117" cy="491558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7373253" y="3079496"/>
            <a:ext cx="566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5" dirty="0">
                <a:solidFill>
                  <a:srgbClr val="FFFFFF"/>
                </a:solidFill>
                <a:latin typeface="Tahoma"/>
                <a:cs typeface="Tahoma"/>
              </a:rPr>
              <a:t>Черкаси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6546" y="3443465"/>
            <a:ext cx="946116" cy="49155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4918779" y="3576320"/>
            <a:ext cx="5772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95" dirty="0">
                <a:solidFill>
                  <a:srgbClr val="FFFFFF"/>
                </a:solidFill>
                <a:latin typeface="Tahoma"/>
                <a:cs typeface="Tahoma"/>
              </a:rPr>
              <a:t>Чернівці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44" name="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18613" y="1367781"/>
            <a:ext cx="946116" cy="491558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7611169" y="1500632"/>
            <a:ext cx="558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95" dirty="0">
                <a:solidFill>
                  <a:srgbClr val="FFFFFF"/>
                </a:solidFill>
                <a:latin typeface="Tahoma"/>
                <a:cs typeface="Tahoma"/>
              </a:rPr>
              <a:t>Чернігів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46" name="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42330" y="2094398"/>
            <a:ext cx="946117" cy="491558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7162679" y="2229103"/>
            <a:ext cx="3022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90" dirty="0">
                <a:solidFill>
                  <a:srgbClr val="FFFFFF"/>
                </a:solidFill>
                <a:latin typeface="Tahoma"/>
                <a:cs typeface="Tahoma"/>
              </a:rPr>
              <a:t>Київ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48" name="object 4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62745" y="2547059"/>
            <a:ext cx="946117" cy="49155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9714831" y="2680208"/>
            <a:ext cx="4387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90" dirty="0">
                <a:solidFill>
                  <a:srgbClr val="FFFFFF"/>
                </a:solidFill>
                <a:latin typeface="Tahoma"/>
                <a:cs typeface="Tahoma"/>
              </a:rPr>
              <a:t>Харків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99505" y="1875292"/>
            <a:ext cx="2698869" cy="741923"/>
          </a:xfrm>
          <a:custGeom>
            <a:avLst/>
            <a:gdLst/>
            <a:ahLst/>
            <a:cxnLst/>
            <a:rect l="l" t="t" r="r" b="b"/>
            <a:pathLst>
              <a:path w="2153285" h="433069">
                <a:moveTo>
                  <a:pt x="1936615" y="0"/>
                </a:moveTo>
                <a:lnTo>
                  <a:pt x="216309" y="0"/>
                </a:lnTo>
                <a:lnTo>
                  <a:pt x="166711" y="5712"/>
                </a:lnTo>
                <a:lnTo>
                  <a:pt x="121182" y="21985"/>
                </a:lnTo>
                <a:lnTo>
                  <a:pt x="81019" y="47520"/>
                </a:lnTo>
                <a:lnTo>
                  <a:pt x="47520" y="81019"/>
                </a:lnTo>
                <a:lnTo>
                  <a:pt x="21985" y="121182"/>
                </a:lnTo>
                <a:lnTo>
                  <a:pt x="5712" y="166712"/>
                </a:lnTo>
                <a:lnTo>
                  <a:pt x="0" y="216310"/>
                </a:lnTo>
                <a:lnTo>
                  <a:pt x="5712" y="265908"/>
                </a:lnTo>
                <a:lnTo>
                  <a:pt x="21985" y="311438"/>
                </a:lnTo>
                <a:lnTo>
                  <a:pt x="47520" y="351601"/>
                </a:lnTo>
                <a:lnTo>
                  <a:pt x="81019" y="385099"/>
                </a:lnTo>
                <a:lnTo>
                  <a:pt x="121182" y="410634"/>
                </a:lnTo>
                <a:lnTo>
                  <a:pt x="166711" y="426907"/>
                </a:lnTo>
                <a:lnTo>
                  <a:pt x="216309" y="432620"/>
                </a:lnTo>
                <a:lnTo>
                  <a:pt x="1936615" y="432620"/>
                </a:lnTo>
                <a:lnTo>
                  <a:pt x="1986213" y="426907"/>
                </a:lnTo>
                <a:lnTo>
                  <a:pt x="2031743" y="410634"/>
                </a:lnTo>
                <a:lnTo>
                  <a:pt x="2071906" y="385099"/>
                </a:lnTo>
                <a:lnTo>
                  <a:pt x="2105404" y="351601"/>
                </a:lnTo>
                <a:lnTo>
                  <a:pt x="2130939" y="311438"/>
                </a:lnTo>
                <a:lnTo>
                  <a:pt x="2147212" y="265908"/>
                </a:lnTo>
                <a:lnTo>
                  <a:pt x="2152925" y="216310"/>
                </a:lnTo>
                <a:lnTo>
                  <a:pt x="2147212" y="166712"/>
                </a:lnTo>
                <a:lnTo>
                  <a:pt x="2130939" y="121182"/>
                </a:lnTo>
                <a:lnTo>
                  <a:pt x="2105404" y="81019"/>
                </a:lnTo>
                <a:lnTo>
                  <a:pt x="2071906" y="47520"/>
                </a:lnTo>
                <a:lnTo>
                  <a:pt x="2031743" y="21985"/>
                </a:lnTo>
                <a:lnTo>
                  <a:pt x="1986213" y="5712"/>
                </a:lnTo>
                <a:lnTo>
                  <a:pt x="1936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31704" y="1998979"/>
            <a:ext cx="2566670" cy="57143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lang="uk-UA" spc="135" dirty="0">
                <a:latin typeface="Verdana"/>
                <a:cs typeface="Verdana"/>
              </a:rPr>
              <a:t>В</a:t>
            </a:r>
            <a:r>
              <a:rPr lang="uk-UA" sz="1800" spc="135" dirty="0" smtClean="0">
                <a:latin typeface="Verdana"/>
                <a:cs typeface="Verdana"/>
              </a:rPr>
              <a:t> Україні вже </a:t>
            </a:r>
            <a:r>
              <a:rPr lang="ru-RU" spc="105" dirty="0" err="1">
                <a:latin typeface="Verdana"/>
                <a:cs typeface="Verdana"/>
              </a:rPr>
              <a:t>в</a:t>
            </a:r>
            <a:r>
              <a:rPr lang="ru-RU" sz="1800" spc="105" dirty="0" err="1" smtClean="0">
                <a:latin typeface="Verdana"/>
                <a:cs typeface="Verdana"/>
              </a:rPr>
              <a:t>ідкрито</a:t>
            </a:r>
            <a:r>
              <a:rPr lang="ru-RU" sz="1800" spc="-15" dirty="0" smtClean="0">
                <a:latin typeface="Verdana"/>
                <a:cs typeface="Verdana"/>
              </a:rPr>
              <a:t> </a:t>
            </a:r>
            <a:r>
              <a:rPr lang="ru-RU" sz="1800" dirty="0" smtClean="0">
                <a:latin typeface="Verdana"/>
                <a:cs typeface="Verdana"/>
              </a:rPr>
              <a:t>20</a:t>
            </a:r>
            <a:r>
              <a:rPr lang="ru-RU" sz="1800" spc="-15" dirty="0" smtClean="0">
                <a:latin typeface="Verdana"/>
                <a:cs typeface="Verdana"/>
              </a:rPr>
              <a:t> </a:t>
            </a:r>
            <a:r>
              <a:rPr lang="ru-RU" sz="1800" spc="135" dirty="0" err="1" smtClean="0">
                <a:latin typeface="Verdana"/>
                <a:cs typeface="Verdana"/>
              </a:rPr>
              <a:t>офісів</a:t>
            </a:r>
            <a:r>
              <a:rPr lang="ru-RU" sz="1800" spc="135" dirty="0" smtClean="0">
                <a:latin typeface="Verdana"/>
                <a:cs typeface="Verdana"/>
              </a:rPr>
              <a:t> 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15" y="294574"/>
            <a:ext cx="3698961" cy="50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205</Words>
  <Application>Microsoft Office PowerPoint</Application>
  <PresentationFormat>Широкоэкранный</PresentationFormat>
  <Paragraphs>79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Arial MT</vt:lpstr>
      <vt:lpstr>Calibri</vt:lpstr>
      <vt:lpstr>Tahoma</vt:lpstr>
      <vt:lpstr>Trebuchet MS</vt:lpstr>
      <vt:lpstr>Verdana</vt:lpstr>
      <vt:lpstr>Office Theme</vt:lpstr>
      <vt:lpstr>ОФІС ПОДАТКОВИХ КОНСУЛЬТАНТІВ</vt:lpstr>
      <vt:lpstr>Презентация PowerPoint</vt:lpstr>
      <vt:lpstr>КОНЦЕПЦІЯ ТА ФОРМАТ РОБОТИ</vt:lpstr>
      <vt:lpstr>ПРИНЦИПИ РОБОТИ</vt:lpstr>
      <vt:lpstr>ОЧІКУВАНІ РЕЗУЛЬТАТИ</vt:lpstr>
      <vt:lpstr>МЕРЕЖА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ОФІС ПОДАТКОВИХ КОНСУЛЬТАНТІВ</dc:title>
  <dc:creator>user</dc:creator>
  <cp:lastModifiedBy>user</cp:lastModifiedBy>
  <cp:revision>4</cp:revision>
  <dcterms:created xsi:type="dcterms:W3CDTF">2025-09-23T09:49:59Z</dcterms:created>
  <dcterms:modified xsi:type="dcterms:W3CDTF">2025-09-23T13:20:31Z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2025-09-03T00:00:00Z</vt:filetime>
  </property>
  <property fmtid="{D5CDD505-2E9C-101B-9397-08002B2CF9AE}" pid="3" name="LastSaved">
    <vt:filetime>2025-09-23T00:00:00Z</vt:filetime>
  </property>
  <property fmtid="{D5CDD505-2E9C-101B-9397-08002B2CF9AE}" pid="4" name="Producer">
    <vt:lpwstr>macOS Version 15.6.1 (Build 24G90) Quartz PDFContext</vt:lpwstr>
  </property>
</Properties>
</file>