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6" r:id="rId4"/>
    <p:sldId id="283" r:id="rId5"/>
    <p:sldId id="268" r:id="rId6"/>
    <p:sldId id="285" r:id="rId7"/>
    <p:sldId id="286" r:id="rId8"/>
    <p:sldId id="287" r:id="rId9"/>
    <p:sldId id="288" r:id="rId10"/>
    <p:sldId id="289" r:id="rId11"/>
    <p:sldId id="290" r:id="rId12"/>
    <p:sldId id="291" r:id="rId13"/>
    <p:sldId id="293" r:id="rId14"/>
    <p:sldId id="294" r:id="rId15"/>
    <p:sldId id="295"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23.07.2025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23.07.2025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3140968"/>
            <a:ext cx="7772400" cy="1800200"/>
          </a:xfrm>
        </p:spPr>
        <p:txBody>
          <a:bodyPr>
            <a:normAutofit/>
          </a:bodyPr>
          <a:lstStyle/>
          <a:p>
            <a:pPr algn="l"/>
            <a:r>
              <a:rPr lang="uk-UA" dirty="0" smtClean="0">
                <a:solidFill>
                  <a:schemeClr val="tx1"/>
                </a:solidFill>
              </a:rPr>
              <a:t>Особливості оподаткування ПДВ </a:t>
            </a:r>
            <a:r>
              <a:rPr lang="ru-RU" dirty="0" smtClean="0">
                <a:solidFill>
                  <a:schemeClr val="tx1"/>
                </a:solidFill>
              </a:rPr>
              <a:t>у </a:t>
            </a:r>
            <a:r>
              <a:rPr lang="ru-RU" dirty="0" err="1" smtClean="0">
                <a:solidFill>
                  <a:schemeClr val="tx1"/>
                </a:solidFill>
              </a:rPr>
              <a:t>період</a:t>
            </a:r>
            <a:r>
              <a:rPr lang="ru-RU" dirty="0" smtClean="0">
                <a:solidFill>
                  <a:schemeClr val="tx1"/>
                </a:solidFill>
              </a:rPr>
              <a:t> </a:t>
            </a:r>
            <a:r>
              <a:rPr lang="ru-RU" dirty="0" err="1" smtClean="0">
                <a:solidFill>
                  <a:schemeClr val="tx1"/>
                </a:solidFill>
              </a:rPr>
              <a:t>воєнного</a:t>
            </a:r>
            <a:r>
              <a:rPr lang="ru-RU" dirty="0" smtClean="0">
                <a:solidFill>
                  <a:schemeClr val="tx1"/>
                </a:solidFill>
              </a:rPr>
              <a:t> стану:</a:t>
            </a:r>
            <a:r>
              <a:rPr lang="uk-UA" dirty="0" smtClean="0">
                <a:solidFill>
                  <a:schemeClr val="tx1"/>
                </a:solidFill>
              </a:rPr>
              <a:t> перелік товарів, кінцеві </a:t>
            </a:r>
            <a:r>
              <a:rPr lang="uk-UA" dirty="0" err="1" smtClean="0">
                <a:solidFill>
                  <a:schemeClr val="tx1"/>
                </a:solidFill>
              </a:rPr>
              <a:t>отримувачі</a:t>
            </a:r>
            <a:r>
              <a:rPr lang="uk-UA" dirty="0" smtClean="0">
                <a:solidFill>
                  <a:schemeClr val="tx1"/>
                </a:solidFill>
              </a:rPr>
              <a:t> та умови оподаткування </a:t>
            </a:r>
            <a:endParaRPr lang="uk-UA" dirty="0">
              <a:solidFill>
                <a:schemeClr val="tx1"/>
              </a:solidFill>
            </a:endParaRPr>
          </a:p>
        </p:txBody>
      </p:sp>
      <p:sp>
        <p:nvSpPr>
          <p:cNvPr id="8" name="Заголовок 1"/>
          <p:cNvSpPr txBox="1">
            <a:spLocks/>
          </p:cNvSpPr>
          <p:nvPr/>
        </p:nvSpPr>
        <p:spPr>
          <a:xfrm>
            <a:off x="1371600" y="1844824"/>
            <a:ext cx="7772400" cy="561001"/>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800" b="0" i="0" u="none" strike="noStrike" kern="1200" cap="none" spc="0" normalizeH="0" baseline="0" noProof="0" dirty="0" smtClean="0">
                <a:ln>
                  <a:noFill/>
                </a:ln>
                <a:solidFill>
                  <a:srgbClr val="0070C0"/>
                </a:solidFill>
                <a:effectLst/>
                <a:uLnTx/>
                <a:uFillTx/>
                <a:latin typeface="e-Ukraine" pitchFamily="50" charset="-52"/>
                <a:ea typeface="+mj-ea"/>
                <a:cs typeface="+mj-cs"/>
              </a:rPr>
              <a:t>Податок на додану вартість</a:t>
            </a:r>
            <a:endParaRPr kumimoji="0" lang="ru-RU" sz="2800" b="0" i="0" u="none" strike="noStrike" kern="1200" cap="none" spc="0" normalizeH="0" baseline="0" noProof="0" dirty="0" smtClean="0">
              <a:ln>
                <a:noFill/>
              </a:ln>
              <a:solidFill>
                <a:srgbClr val="0070C0"/>
              </a:solidFill>
              <a:effectLst/>
              <a:uLnTx/>
              <a:uFillTx/>
              <a:latin typeface="e-Ukraine" pitchFamily="50" charset="-52"/>
              <a:ea typeface="+mj-ea"/>
              <a:cs typeface="+mj-cs"/>
            </a:endParaRPr>
          </a:p>
        </p:txBody>
      </p:sp>
      <p:sp>
        <p:nvSpPr>
          <p:cNvPr id="9" name="Олексій Любченко…"/>
          <p:cNvSpPr txBox="1"/>
          <p:nvPr/>
        </p:nvSpPr>
        <p:spPr>
          <a:xfrm>
            <a:off x="6012160" y="5506498"/>
            <a:ext cx="2952328" cy="11951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nSpc>
                <a:spcPct val="110000"/>
              </a:lnSpc>
              <a:defRPr sz="2000">
                <a:solidFill>
                  <a:srgbClr val="000000"/>
                </a:solidFill>
                <a:latin typeface="e-Ukraine Regular"/>
                <a:ea typeface="e-Ukraine Regular"/>
                <a:cs typeface="e-Ukraine Regular"/>
                <a:sym typeface="e-Ukraine Regular"/>
              </a:defRPr>
            </a:pPr>
            <a:r>
              <a:rPr lang="uk-UA" sz="1000" dirty="0" smtClean="0"/>
              <a:t>Дем’ян ЯНЧЕВ</a:t>
            </a:r>
          </a:p>
          <a:p>
            <a:r>
              <a:rPr lang="uk-UA" sz="1000" dirty="0" smtClean="0"/>
              <a:t>Начальник відділу </a:t>
            </a:r>
          </a:p>
          <a:p>
            <a:r>
              <a:rPr lang="uk-UA" sz="1000" dirty="0" smtClean="0"/>
              <a:t>податків і зборів з юридичних осіб</a:t>
            </a:r>
          </a:p>
          <a:p>
            <a:r>
              <a:rPr lang="uk-UA" sz="1000" dirty="0" smtClean="0"/>
              <a:t>галузей промисловості та будівництва</a:t>
            </a:r>
          </a:p>
          <a:p>
            <a:r>
              <a:rPr lang="uk-UA" sz="1000" dirty="0" smtClean="0"/>
              <a:t>управління оподаткування юридичних осіб </a:t>
            </a:r>
          </a:p>
          <a:p>
            <a:r>
              <a:rPr lang="uk-UA" sz="1000" dirty="0" smtClean="0"/>
              <a:t>Головного управління </a:t>
            </a:r>
          </a:p>
          <a:p>
            <a:r>
              <a:rPr lang="uk-UA" sz="1000" dirty="0" smtClean="0"/>
              <a:t>ДПС в Одеській області</a:t>
            </a:r>
            <a:endParaRPr sz="1000" dirty="0"/>
          </a:p>
        </p:txBody>
      </p:sp>
      <p:pic>
        <p:nvPicPr>
          <p:cNvPr id="10" name="Рисунок 9">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251520" y="188640"/>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700808"/>
            <a:ext cx="4211960" cy="1215008"/>
          </a:xfrm>
        </p:spPr>
        <p:txBody>
          <a:bodyPr>
            <a:normAutofit/>
          </a:bodyPr>
          <a:lstStyle/>
          <a:p>
            <a:r>
              <a:rPr lang="uk-UA" sz="2000" b="1" u="sng" dirty="0" smtClean="0">
                <a:solidFill>
                  <a:srgbClr val="00B050"/>
                </a:solidFill>
              </a:rPr>
              <a:t>пункт 92 </a:t>
            </a:r>
            <a:r>
              <a:rPr lang="uk-UA" sz="2000" dirty="0" smtClean="0"/>
              <a:t>підрозділу 2 розділу XX «Перехідні положення» ПКУ</a:t>
            </a:r>
            <a:endParaRPr lang="ru-RU" sz="2000" dirty="0"/>
          </a:p>
        </p:txBody>
      </p:sp>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 лише ВВЕЗЕННЯ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endParaRPr lang="ru-RU" sz="2000" b="1" dirty="0">
              <a:solidFill>
                <a:srgbClr val="00B0F0"/>
              </a:solidFill>
            </a:endParaRPr>
          </a:p>
        </p:txBody>
      </p:sp>
      <p:sp>
        <p:nvSpPr>
          <p:cNvPr id="15" name="Заголовок 1"/>
          <p:cNvSpPr txBox="1">
            <a:spLocks/>
          </p:cNvSpPr>
          <p:nvPr/>
        </p:nvSpPr>
        <p:spPr>
          <a:xfrm>
            <a:off x="467544" y="2708920"/>
            <a:ext cx="3816424" cy="3888432"/>
          </a:xfrm>
          <a:prstGeom prst="rect">
            <a:avLst/>
          </a:prstGeom>
          <a:ln>
            <a:solidFill>
              <a:schemeClr val="tx1"/>
            </a:solidFill>
          </a:ln>
        </p:spPr>
        <p:txBody>
          <a:bodyPr vert="horz" lIns="91440" tIns="45720" rIns="91440" bIns="45720" rtlCol="0" anchor="ctr">
            <a:normAutofit fontScale="92500" lnSpcReduction="10000"/>
          </a:bodyPr>
          <a:lstStyle/>
          <a:p>
            <a:pPr algn="ctr"/>
            <a:r>
              <a:rPr lang="uk-UA" sz="2000" dirty="0" smtClean="0"/>
              <a:t>Тимчасово, на період дії воєнного стану, але не більше ніж до 1 січня 2026 року, </a:t>
            </a:r>
            <a:r>
              <a:rPr lang="uk-UA" sz="2000" b="1" u="sng" dirty="0" smtClean="0">
                <a:solidFill>
                  <a:srgbClr val="FF0000"/>
                </a:solidFill>
              </a:rPr>
              <a:t>звільняються</a:t>
            </a:r>
            <a:r>
              <a:rPr lang="uk-UA" sz="2000" dirty="0" smtClean="0"/>
              <a:t> від оподаткування ПДВ операції </a:t>
            </a:r>
            <a:r>
              <a:rPr lang="uk-UA" sz="2000" b="1" u="sng" dirty="0" smtClean="0">
                <a:solidFill>
                  <a:srgbClr val="FF0000"/>
                </a:solidFill>
              </a:rPr>
              <a:t>з ввезення</a:t>
            </a:r>
            <a:r>
              <a:rPr lang="uk-UA" sz="2000" dirty="0" smtClean="0"/>
              <a:t> </a:t>
            </a:r>
            <a:r>
              <a:rPr lang="uk-UA" sz="2000" b="1" u="sng" dirty="0" smtClean="0">
                <a:solidFill>
                  <a:srgbClr val="FF0000"/>
                </a:solidFill>
              </a:rPr>
              <a:t>на митну територію України</a:t>
            </a:r>
            <a:r>
              <a:rPr lang="uk-UA" sz="2000" dirty="0" smtClean="0"/>
              <a:t> у митному режимі імпорту (у тому числі переміщення (пересилання) у міжнародних поштових та експрес-відправленнях) товарів, визначених пунктом 9-24 розділу </a:t>
            </a:r>
            <a:r>
              <a:rPr lang="en-US" sz="2000" dirty="0" smtClean="0"/>
              <a:t>XXI "</a:t>
            </a:r>
            <a:r>
              <a:rPr lang="uk-UA" sz="2000" dirty="0" smtClean="0"/>
              <a:t>Прикінцеві та перехідні положення" Митного кодексу України.</a:t>
            </a:r>
          </a:p>
          <a:p>
            <a:pPr algn="ctr"/>
            <a:endParaRPr lang="uk-UA" sz="2000" dirty="0" smtClean="0"/>
          </a:p>
        </p:txBody>
      </p:sp>
      <p:sp>
        <p:nvSpPr>
          <p:cNvPr id="11" name="Заголовок 1"/>
          <p:cNvSpPr txBox="1">
            <a:spLocks/>
          </p:cNvSpPr>
          <p:nvPr/>
        </p:nvSpPr>
        <p:spPr>
          <a:xfrm>
            <a:off x="4644008" y="1052736"/>
            <a:ext cx="4211960" cy="1215008"/>
          </a:xfrm>
          <a:prstGeom prst="rect">
            <a:avLst/>
          </a:prstGeom>
        </p:spPr>
        <p:txBody>
          <a:bodyPr vert="horz" lIns="91440" tIns="45720" rIns="91440" bIns="45720" rtlCol="0" anchor="ctr">
            <a:normAutofit/>
          </a:bodyPr>
          <a:lstStyle/>
          <a:p>
            <a:pPr lvl="0" algn="ctr">
              <a:spcBef>
                <a:spcPct val="0"/>
              </a:spcBef>
            </a:pPr>
            <a:r>
              <a:rPr kumimoji="0" lang="uk-UA" sz="2000" b="1" i="0" u="sng" strike="noStrike" kern="1200" cap="none" spc="0" normalizeH="0" baseline="0" noProof="0" dirty="0" smtClean="0">
                <a:ln>
                  <a:noFill/>
                </a:ln>
                <a:solidFill>
                  <a:srgbClr val="00B050"/>
                </a:solidFill>
                <a:effectLst/>
                <a:uLnTx/>
                <a:uFillTx/>
                <a:latin typeface="+mj-lt"/>
                <a:ea typeface="+mj-ea"/>
                <a:cs typeface="+mj-cs"/>
              </a:rPr>
              <a:t>пункт 9-24 </a:t>
            </a:r>
            <a:r>
              <a:rPr lang="uk-UA" sz="2000" dirty="0" smtClean="0"/>
              <a:t>розділу XXI "Прикінцеві та перехідні положення" Митного кодексу України</a:t>
            </a:r>
            <a:endParaRPr kumimoji="0" lang="ru-RU"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Заголовок 1"/>
          <p:cNvSpPr txBox="1">
            <a:spLocks/>
          </p:cNvSpPr>
          <p:nvPr/>
        </p:nvSpPr>
        <p:spPr>
          <a:xfrm>
            <a:off x="4716016" y="2132856"/>
            <a:ext cx="4427984" cy="4509120"/>
          </a:xfrm>
          <a:prstGeom prst="rect">
            <a:avLst/>
          </a:prstGeom>
          <a:noFill/>
          <a:ln>
            <a:solidFill>
              <a:schemeClr val="tx1"/>
            </a:solidFill>
          </a:ln>
        </p:spPr>
        <p:txBody>
          <a:bodyPr vert="horz" lIns="91440" tIns="45720" rIns="91440" bIns="45720" rtlCol="0" anchor="ctr">
            <a:normAutofit fontScale="62500" lnSpcReduction="20000"/>
          </a:bodyPr>
          <a:lstStyle/>
          <a:p>
            <a:pPr algn="ctr"/>
            <a:r>
              <a:rPr lang="uk-UA" sz="2000" dirty="0" smtClean="0"/>
              <a:t>Тимчасово, на період дії воєнного стану в Україні,</a:t>
            </a:r>
            <a:r>
              <a:rPr lang="en-US" sz="2000" dirty="0" smtClean="0"/>
              <a:t> </a:t>
            </a:r>
            <a:r>
              <a:rPr lang="uk-UA" sz="2000" dirty="0" smtClean="0"/>
              <a:t>але не більш як до 1 січня 2026 року, звільняються від оподаткування товари, що класифікуються згідно з УКТ </a:t>
            </a:r>
            <a:r>
              <a:rPr lang="uk-UA" sz="2000" dirty="0" err="1" smtClean="0"/>
              <a:t>ЗЕД</a:t>
            </a:r>
            <a:r>
              <a:rPr lang="uk-UA" sz="2000" dirty="0" smtClean="0"/>
              <a:t>:</a:t>
            </a:r>
          </a:p>
          <a:p>
            <a:pPr algn="ctr"/>
            <a:r>
              <a:rPr lang="uk-UA" sz="2000" dirty="0" smtClean="0"/>
              <a:t> </a:t>
            </a:r>
          </a:p>
          <a:p>
            <a:pPr algn="ctr"/>
            <a:r>
              <a:rPr lang="ru-RU" sz="2000" dirty="0" err="1" smtClean="0"/>
              <a:t>безпілотні</a:t>
            </a:r>
            <a:r>
              <a:rPr lang="ru-RU" sz="2000" dirty="0" smtClean="0"/>
              <a:t> </a:t>
            </a:r>
            <a:r>
              <a:rPr lang="ru-RU" sz="2000" dirty="0" err="1" smtClean="0"/>
              <a:t>літальні</a:t>
            </a:r>
            <a:r>
              <a:rPr lang="ru-RU" sz="2000" dirty="0" smtClean="0"/>
              <a:t> </a:t>
            </a:r>
            <a:r>
              <a:rPr lang="ru-RU" sz="2000" dirty="0" err="1" smtClean="0"/>
              <a:t>апарати</a:t>
            </a:r>
            <a:r>
              <a:rPr lang="ru-RU" sz="2000" dirty="0" smtClean="0"/>
              <a:t>, </a:t>
            </a:r>
            <a:r>
              <a:rPr lang="ru-RU" sz="2000" dirty="0" err="1" smtClean="0"/>
              <a:t>що</a:t>
            </a:r>
            <a:r>
              <a:rPr lang="ru-RU" sz="2000" dirty="0" smtClean="0"/>
              <a:t> </a:t>
            </a:r>
            <a:r>
              <a:rPr lang="ru-RU" sz="2000" dirty="0" err="1" smtClean="0"/>
              <a:t>класифікуються</a:t>
            </a:r>
            <a:r>
              <a:rPr lang="ru-RU" sz="2000" dirty="0" smtClean="0"/>
              <a:t> в </a:t>
            </a:r>
            <a:r>
              <a:rPr lang="ru-RU" sz="2000" dirty="0" err="1" smtClean="0"/>
              <a:t>товарній</a:t>
            </a:r>
            <a:r>
              <a:rPr lang="ru-RU" sz="2000" dirty="0" smtClean="0"/>
              <a:t> </a:t>
            </a:r>
            <a:r>
              <a:rPr lang="ru-RU" sz="2000" dirty="0" err="1" smtClean="0"/>
              <a:t>позиції</a:t>
            </a:r>
            <a:r>
              <a:rPr lang="ru-RU" sz="2000" dirty="0" smtClean="0"/>
              <a:t> 8806</a:t>
            </a:r>
            <a:r>
              <a:rPr lang="uk-UA" sz="2000" dirty="0" smtClean="0"/>
              <a:t>, </a:t>
            </a:r>
          </a:p>
          <a:p>
            <a:pPr algn="ctr"/>
            <a:endParaRPr lang="uk-UA" sz="2000" dirty="0" smtClean="0"/>
          </a:p>
          <a:p>
            <a:pPr algn="ctr"/>
            <a:r>
              <a:rPr lang="uk-UA" sz="2000" dirty="0" smtClean="0"/>
              <a:t>оптичні приціли, коліматорні приціли (коліматори), приціли нічного бачення або </a:t>
            </a:r>
            <a:r>
              <a:rPr lang="uk-UA" sz="2000" dirty="0" err="1" smtClean="0"/>
              <a:t>тепловізійні</a:t>
            </a:r>
            <a:r>
              <a:rPr lang="uk-UA" sz="2000" dirty="0" smtClean="0"/>
              <a:t> приціли, що класифікуються у товарних підкатегоріях 9013</a:t>
            </a:r>
          </a:p>
          <a:p>
            <a:pPr algn="ctr"/>
            <a:r>
              <a:rPr lang="uk-UA" sz="2000" dirty="0" smtClean="0"/>
              <a:t> </a:t>
            </a:r>
          </a:p>
          <a:p>
            <a:pPr algn="ctr"/>
            <a:r>
              <a:rPr lang="uk-UA" sz="2000" dirty="0" err="1" smtClean="0"/>
              <a:t>тепловізійні</a:t>
            </a:r>
            <a:r>
              <a:rPr lang="uk-UA" sz="2000" dirty="0" smtClean="0"/>
              <a:t> біноклі, монокуляри та бінокуляри, прилади нічного бачення (біноклі та монокуляри), що класифікуються у товарних підкатегоріях 8525</a:t>
            </a:r>
          </a:p>
          <a:p>
            <a:pPr algn="ctr"/>
            <a:endParaRPr lang="uk-UA" sz="2000" dirty="0" smtClean="0"/>
          </a:p>
          <a:p>
            <a:pPr algn="ctr"/>
            <a:r>
              <a:rPr lang="ru-RU" sz="2000" dirty="0" err="1" smtClean="0"/>
              <a:t>далекоміри</a:t>
            </a:r>
            <a:r>
              <a:rPr lang="ru-RU" sz="2000" dirty="0" smtClean="0"/>
              <a:t>, </a:t>
            </a:r>
            <a:r>
              <a:rPr lang="ru-RU" sz="2000" dirty="0" err="1" smtClean="0"/>
              <a:t>що</a:t>
            </a:r>
            <a:r>
              <a:rPr lang="ru-RU" sz="2000" dirty="0" smtClean="0"/>
              <a:t> </a:t>
            </a:r>
            <a:r>
              <a:rPr lang="ru-RU" sz="2000" dirty="0" err="1" smtClean="0"/>
              <a:t>використовуються</a:t>
            </a:r>
            <a:r>
              <a:rPr lang="ru-RU" sz="2000" dirty="0" smtClean="0"/>
              <a:t> в </a:t>
            </a:r>
            <a:r>
              <a:rPr lang="ru-RU" sz="2000" dirty="0" err="1" smtClean="0"/>
              <a:t>оборонних</a:t>
            </a:r>
            <a:r>
              <a:rPr lang="ru-RU" sz="2000" dirty="0" smtClean="0"/>
              <a:t> </a:t>
            </a:r>
            <a:r>
              <a:rPr lang="ru-RU" sz="2000" dirty="0" err="1" smtClean="0"/>
              <a:t>цілях</a:t>
            </a:r>
            <a:r>
              <a:rPr lang="ru-RU" sz="2000" dirty="0" smtClean="0"/>
              <a:t> та </a:t>
            </a:r>
            <a:r>
              <a:rPr lang="ru-RU" sz="2000" dirty="0" err="1" smtClean="0"/>
              <a:t>класифікуються</a:t>
            </a:r>
            <a:r>
              <a:rPr lang="ru-RU" sz="2000" dirty="0" smtClean="0"/>
              <a:t> у </a:t>
            </a:r>
            <a:r>
              <a:rPr lang="ru-RU" sz="2000" dirty="0" err="1" smtClean="0"/>
              <a:t>товарній</a:t>
            </a:r>
            <a:r>
              <a:rPr lang="ru-RU" sz="2000" dirty="0" smtClean="0"/>
              <a:t> підкатегорії 9015</a:t>
            </a:r>
          </a:p>
          <a:p>
            <a:pPr algn="ctr"/>
            <a:endParaRPr lang="uk-UA" sz="2000" dirty="0" smtClean="0"/>
          </a:p>
          <a:p>
            <a:pPr algn="ctr"/>
            <a:r>
              <a:rPr lang="ru-RU" sz="2000" dirty="0" err="1" smtClean="0"/>
              <a:t>переносні</a:t>
            </a:r>
            <a:r>
              <a:rPr lang="ru-RU" sz="2000" dirty="0" smtClean="0"/>
              <a:t> </a:t>
            </a:r>
            <a:r>
              <a:rPr lang="ru-RU" sz="2000" dirty="0" err="1" smtClean="0"/>
              <a:t>радіостанції</a:t>
            </a:r>
            <a:r>
              <a:rPr lang="ru-RU" sz="2000" dirty="0" smtClean="0"/>
              <a:t>, </a:t>
            </a:r>
            <a:r>
              <a:rPr lang="ru-RU" sz="2000" dirty="0" err="1" smtClean="0"/>
              <a:t>що</a:t>
            </a:r>
            <a:r>
              <a:rPr lang="ru-RU" sz="2000" dirty="0" smtClean="0"/>
              <a:t> </a:t>
            </a:r>
            <a:r>
              <a:rPr lang="ru-RU" sz="2000" dirty="0" err="1" smtClean="0"/>
              <a:t>класифікуються</a:t>
            </a:r>
            <a:r>
              <a:rPr lang="ru-RU" sz="2000" dirty="0" smtClean="0"/>
              <a:t> у </a:t>
            </a:r>
            <a:r>
              <a:rPr lang="ru-RU" sz="2000" dirty="0" err="1" smtClean="0"/>
              <a:t>товарних</a:t>
            </a:r>
            <a:r>
              <a:rPr lang="ru-RU" sz="2000" dirty="0" smtClean="0"/>
              <a:t> підкатегоріях 8517</a:t>
            </a:r>
          </a:p>
          <a:p>
            <a:pPr algn="ctr"/>
            <a:endParaRPr lang="uk-UA" sz="2000" dirty="0" smtClean="0"/>
          </a:p>
          <a:p>
            <a:pPr algn="ctr"/>
            <a:r>
              <a:rPr lang="uk-UA" sz="2000" dirty="0" smtClean="0"/>
              <a:t> </a:t>
            </a:r>
          </a:p>
          <a:p>
            <a:pPr algn="ctr"/>
            <a:r>
              <a:rPr lang="uk-UA" sz="2000" dirty="0" smtClean="0"/>
              <a:t>портативні радіоелектронні засоби виявлення та протидії безпілотним літальним апаратам (</a:t>
            </a:r>
            <a:r>
              <a:rPr lang="uk-UA" sz="2000" dirty="0" err="1" smtClean="0"/>
              <a:t>антидронові</a:t>
            </a:r>
            <a:r>
              <a:rPr lang="uk-UA" sz="2000" dirty="0" smtClean="0"/>
              <a:t> рушниці), що класифікуються у товарній позиції 8543</a:t>
            </a:r>
          </a:p>
        </p:txBody>
      </p:sp>
      <p:sp>
        <p:nvSpPr>
          <p:cNvPr id="13" name="Заголовок 1"/>
          <p:cNvSpPr txBox="1">
            <a:spLocks/>
          </p:cNvSpPr>
          <p:nvPr/>
        </p:nvSpPr>
        <p:spPr>
          <a:xfrm>
            <a:off x="179512" y="1196752"/>
            <a:ext cx="4392488" cy="720080"/>
          </a:xfrm>
          <a:prstGeom prst="rect">
            <a:avLst/>
          </a:prstGeom>
        </p:spPr>
        <p:txBody>
          <a:bodyPr vert="horz" lIns="91440" tIns="45720" rIns="91440" bIns="45720" rtlCol="0" anchor="ctr">
            <a:normAutofit/>
          </a:bodyPr>
          <a:lstStyle/>
          <a:p>
            <a:r>
              <a:rPr lang="uk-UA" sz="2000" b="1" i="1" dirty="0" smtClean="0">
                <a:solidFill>
                  <a:srgbClr val="00B0F0"/>
                </a:solidFill>
              </a:rPr>
              <a:t>Товари оборонного призначення</a:t>
            </a:r>
            <a:endParaRPr lang="ru-RU" sz="2000" dirty="0">
              <a:solidFill>
                <a:srgbClr val="00B0F0"/>
              </a:solidFill>
            </a:endParaRPr>
          </a:p>
        </p:txBody>
      </p:sp>
      <p:cxnSp>
        <p:nvCxnSpPr>
          <p:cNvPr id="14" name="Прямая со стрелкой 13"/>
          <p:cNvCxnSpPr/>
          <p:nvPr/>
        </p:nvCxnSpPr>
        <p:spPr>
          <a:xfrm>
            <a:off x="4283968" y="4077072"/>
            <a:ext cx="504056" cy="0"/>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16" name="Рисунок 15">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700808"/>
            <a:ext cx="4211960" cy="1215008"/>
          </a:xfrm>
        </p:spPr>
        <p:txBody>
          <a:bodyPr>
            <a:normAutofit/>
          </a:bodyPr>
          <a:lstStyle/>
          <a:p>
            <a:r>
              <a:rPr lang="uk-UA" sz="2000" b="1" u="sng" dirty="0" smtClean="0">
                <a:solidFill>
                  <a:srgbClr val="00B050"/>
                </a:solidFill>
              </a:rPr>
              <a:t>пункт 87-1 </a:t>
            </a:r>
            <a:r>
              <a:rPr lang="uk-UA" sz="2000" dirty="0" smtClean="0"/>
              <a:t>підрозділу 2 розділу XX «Перехідні положення» ПКУ</a:t>
            </a:r>
            <a:endParaRPr lang="ru-RU" sz="2000" dirty="0"/>
          </a:p>
        </p:txBody>
      </p:sp>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 лише ВВЕЗЕННЯ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endParaRPr lang="ru-RU" sz="2000" b="1" dirty="0">
              <a:solidFill>
                <a:srgbClr val="00B0F0"/>
              </a:solidFill>
            </a:endParaRPr>
          </a:p>
        </p:txBody>
      </p:sp>
      <p:sp>
        <p:nvSpPr>
          <p:cNvPr id="15" name="Заголовок 1"/>
          <p:cNvSpPr txBox="1">
            <a:spLocks/>
          </p:cNvSpPr>
          <p:nvPr/>
        </p:nvSpPr>
        <p:spPr>
          <a:xfrm>
            <a:off x="467544" y="2708920"/>
            <a:ext cx="3816424" cy="3888432"/>
          </a:xfrm>
          <a:prstGeom prst="rect">
            <a:avLst/>
          </a:prstGeom>
          <a:ln>
            <a:solidFill>
              <a:schemeClr val="tx1"/>
            </a:solidFill>
          </a:ln>
        </p:spPr>
        <p:txBody>
          <a:bodyPr vert="horz" lIns="91440" tIns="45720" rIns="91440" bIns="45720" rtlCol="0" anchor="ctr">
            <a:normAutofit fontScale="92500" lnSpcReduction="10000"/>
          </a:bodyPr>
          <a:lstStyle/>
          <a:p>
            <a:pPr algn="ctr"/>
            <a:r>
              <a:rPr lang="uk-UA" sz="2000" dirty="0" smtClean="0"/>
              <a:t>Тимчасово, на період дії воєнного стану, звільняються від оподаткування податком на додану вартість операції </a:t>
            </a:r>
            <a:r>
              <a:rPr lang="uk-UA" sz="2000" b="1" u="sng" dirty="0" smtClean="0">
                <a:solidFill>
                  <a:srgbClr val="FF0000"/>
                </a:solidFill>
              </a:rPr>
              <a:t>з ввезення на митну територію України</a:t>
            </a:r>
            <a:r>
              <a:rPr lang="uk-UA" sz="2000" dirty="0" smtClean="0"/>
              <a:t> (у тому числі переміщення (пересилання) у міжнародних поштових та експрес-відправленнях) у митному режимі імпорту товарів, визначених пунктом 9-36 розділу XXI "Прикінцеві та перехідні положення" Митного кодексу України.</a:t>
            </a:r>
          </a:p>
        </p:txBody>
      </p:sp>
      <p:sp>
        <p:nvSpPr>
          <p:cNvPr id="11" name="Заголовок 1"/>
          <p:cNvSpPr txBox="1">
            <a:spLocks/>
          </p:cNvSpPr>
          <p:nvPr/>
        </p:nvSpPr>
        <p:spPr>
          <a:xfrm>
            <a:off x="4644008" y="1052736"/>
            <a:ext cx="4211960" cy="1215008"/>
          </a:xfrm>
          <a:prstGeom prst="rect">
            <a:avLst/>
          </a:prstGeom>
        </p:spPr>
        <p:txBody>
          <a:bodyPr vert="horz" lIns="91440" tIns="45720" rIns="91440" bIns="45720" rtlCol="0" anchor="ctr">
            <a:normAutofit/>
          </a:bodyPr>
          <a:lstStyle/>
          <a:p>
            <a:pPr lvl="0" algn="ctr">
              <a:spcBef>
                <a:spcPct val="0"/>
              </a:spcBef>
            </a:pPr>
            <a:r>
              <a:rPr kumimoji="0" lang="uk-UA" sz="2000" b="1" i="0" u="sng" strike="noStrike" kern="1200" cap="none" spc="0" normalizeH="0" baseline="0" noProof="0" dirty="0" smtClean="0">
                <a:ln>
                  <a:noFill/>
                </a:ln>
                <a:solidFill>
                  <a:srgbClr val="00B050"/>
                </a:solidFill>
                <a:effectLst/>
                <a:uLnTx/>
                <a:uFillTx/>
                <a:latin typeface="+mj-lt"/>
                <a:ea typeface="+mj-ea"/>
                <a:cs typeface="+mj-cs"/>
              </a:rPr>
              <a:t>пункт 9-36 </a:t>
            </a:r>
            <a:r>
              <a:rPr lang="uk-UA" sz="2000" dirty="0" smtClean="0"/>
              <a:t>розділу XXI "Прикінцеві та перехідні положення" Митного кодексу України</a:t>
            </a:r>
            <a:endParaRPr kumimoji="0" lang="ru-RU"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Заголовок 1"/>
          <p:cNvSpPr txBox="1">
            <a:spLocks/>
          </p:cNvSpPr>
          <p:nvPr/>
        </p:nvSpPr>
        <p:spPr>
          <a:xfrm>
            <a:off x="4716016" y="2132856"/>
            <a:ext cx="4427984" cy="4509120"/>
          </a:xfrm>
          <a:prstGeom prst="rect">
            <a:avLst/>
          </a:prstGeom>
          <a:noFill/>
          <a:ln>
            <a:solidFill>
              <a:schemeClr val="tx1"/>
            </a:solidFill>
          </a:ln>
        </p:spPr>
        <p:txBody>
          <a:bodyPr vert="horz" lIns="91440" tIns="45720" rIns="91440" bIns="45720" rtlCol="0" anchor="ctr">
            <a:normAutofit fontScale="62500" lnSpcReduction="20000"/>
          </a:bodyPr>
          <a:lstStyle/>
          <a:p>
            <a:pPr algn="ctr"/>
            <a:r>
              <a:rPr lang="uk-UA" sz="2000" dirty="0" smtClean="0"/>
              <a:t>Тимчасово, на період дії воєнного стану в Україні,</a:t>
            </a:r>
            <a:r>
              <a:rPr lang="en-US" sz="2000" dirty="0" smtClean="0"/>
              <a:t> </a:t>
            </a:r>
            <a:r>
              <a:rPr lang="uk-UA" sz="2000" dirty="0" smtClean="0"/>
              <a:t>але не більш як до 1 січня 2026 року, звільняються від оподаткування товари, що класифікуються згідно з УКТ </a:t>
            </a:r>
            <a:r>
              <a:rPr lang="uk-UA" sz="2000" dirty="0" err="1" smtClean="0"/>
              <a:t>ЗЕД</a:t>
            </a:r>
            <a:r>
              <a:rPr lang="uk-UA" sz="2000" dirty="0" smtClean="0"/>
              <a:t>:</a:t>
            </a:r>
          </a:p>
          <a:p>
            <a:pPr algn="ctr"/>
            <a:r>
              <a:rPr lang="uk-UA" sz="2000" dirty="0" smtClean="0"/>
              <a:t> </a:t>
            </a:r>
          </a:p>
          <a:p>
            <a:pPr algn="ctr"/>
            <a:r>
              <a:rPr lang="uk-UA" sz="2000" dirty="0" smtClean="0"/>
              <a:t>8406 (крім 8406 10 00 00), 8410 (тільки турбіни гідравлічні та їх частини), </a:t>
            </a:r>
          </a:p>
          <a:p>
            <a:pPr algn="ctr"/>
            <a:endParaRPr lang="uk-UA" sz="2000" dirty="0" smtClean="0"/>
          </a:p>
          <a:p>
            <a:pPr algn="ctr"/>
            <a:r>
              <a:rPr lang="uk-UA" sz="2000" dirty="0" smtClean="0"/>
              <a:t>8483 40 21 00, 8502 20 40 90, 8502 20 60 90, 8502 20 80 90, 8411 (крім турбогвинтових та турбореактивних двигунів та їх частин)</a:t>
            </a:r>
          </a:p>
          <a:p>
            <a:pPr algn="ctr"/>
            <a:r>
              <a:rPr lang="uk-UA" sz="2000" dirty="0" smtClean="0"/>
              <a:t> </a:t>
            </a:r>
          </a:p>
          <a:p>
            <a:pPr algn="ctr"/>
            <a:r>
              <a:rPr lang="uk-UA" sz="2000" dirty="0" smtClean="0"/>
              <a:t>8501 64 00 00, 8504 40 84 00 (крім </a:t>
            </a:r>
            <a:r>
              <a:rPr lang="uk-UA" sz="2000" dirty="0" err="1" smtClean="0"/>
              <a:t>інверторних</a:t>
            </a:r>
            <a:r>
              <a:rPr lang="uk-UA" sz="2000" dirty="0" smtClean="0"/>
              <a:t> зварювальних апаратів)</a:t>
            </a:r>
          </a:p>
          <a:p>
            <a:pPr algn="ctr"/>
            <a:endParaRPr lang="uk-UA" sz="2000" dirty="0" smtClean="0"/>
          </a:p>
          <a:p>
            <a:pPr algn="ctr"/>
            <a:r>
              <a:rPr lang="uk-UA" sz="2000" dirty="0" smtClean="0"/>
              <a:t>8504 40 88 00 (крім </a:t>
            </a:r>
            <a:r>
              <a:rPr lang="uk-UA" sz="2000" dirty="0" err="1" smtClean="0"/>
              <a:t>інверторних</a:t>
            </a:r>
            <a:r>
              <a:rPr lang="uk-UA" sz="2000" dirty="0" smtClean="0"/>
              <a:t> зварювальних апаратів)</a:t>
            </a:r>
          </a:p>
          <a:p>
            <a:pPr algn="ctr"/>
            <a:endParaRPr lang="uk-UA" sz="2000" dirty="0" smtClean="0"/>
          </a:p>
          <a:p>
            <a:pPr algn="ctr"/>
            <a:r>
              <a:rPr lang="uk-UA" sz="2000" dirty="0" smtClean="0"/>
              <a:t>8504 40 90 00 (крім </a:t>
            </a:r>
            <a:r>
              <a:rPr lang="uk-UA" sz="2000" dirty="0" err="1" smtClean="0"/>
              <a:t>інверторних</a:t>
            </a:r>
            <a:r>
              <a:rPr lang="uk-UA" sz="2000" dirty="0" smtClean="0"/>
              <a:t> зварювальних апаратів)</a:t>
            </a:r>
          </a:p>
          <a:p>
            <a:pPr algn="ctr"/>
            <a:r>
              <a:rPr lang="uk-UA" sz="2000" dirty="0" smtClean="0"/>
              <a:t> </a:t>
            </a:r>
          </a:p>
          <a:p>
            <a:pPr algn="ctr"/>
            <a:r>
              <a:rPr lang="uk-UA" sz="2000" dirty="0" smtClean="0"/>
              <a:t>8507 60 00 00 (крім установок зберігання енергії потужністю менш як 300 Вт змінного та/або постійного струму та окремих літій-іонних комірок ємністю менш як 200 </a:t>
            </a:r>
            <a:r>
              <a:rPr lang="uk-UA" sz="2000" dirty="0" err="1" smtClean="0"/>
              <a:t>А·год</a:t>
            </a:r>
            <a:r>
              <a:rPr lang="uk-UA" sz="2000" dirty="0" smtClean="0"/>
              <a:t>)</a:t>
            </a:r>
          </a:p>
          <a:p>
            <a:pPr algn="ctr"/>
            <a:endParaRPr lang="uk-UA" sz="2000" dirty="0" smtClean="0"/>
          </a:p>
          <a:p>
            <a:pPr algn="ctr"/>
            <a:r>
              <a:rPr lang="uk-UA" sz="2000" dirty="0" smtClean="0"/>
              <a:t>8541 43 00 00, 8537 (крім 8537 10 98 10), 8503 00 99 00 (тільки для вітроенергетичних </a:t>
            </a:r>
            <a:r>
              <a:rPr lang="uk-UA" sz="2000" dirty="0" err="1" smtClean="0"/>
              <a:t>електрогенераторних</a:t>
            </a:r>
            <a:r>
              <a:rPr lang="uk-UA" sz="2000" dirty="0" smtClean="0"/>
              <a:t> установок)</a:t>
            </a:r>
          </a:p>
        </p:txBody>
      </p:sp>
      <p:sp>
        <p:nvSpPr>
          <p:cNvPr id="13" name="Заголовок 1"/>
          <p:cNvSpPr txBox="1">
            <a:spLocks/>
          </p:cNvSpPr>
          <p:nvPr/>
        </p:nvSpPr>
        <p:spPr>
          <a:xfrm>
            <a:off x="179512" y="1196752"/>
            <a:ext cx="4392488" cy="720080"/>
          </a:xfrm>
          <a:prstGeom prst="rect">
            <a:avLst/>
          </a:prstGeom>
        </p:spPr>
        <p:txBody>
          <a:bodyPr vert="horz" lIns="91440" tIns="45720" rIns="91440" bIns="45720" rtlCol="0" anchor="ctr">
            <a:normAutofit/>
          </a:bodyPr>
          <a:lstStyle/>
          <a:p>
            <a:r>
              <a:rPr lang="uk-UA" sz="2000" b="1" i="1" dirty="0" smtClean="0">
                <a:solidFill>
                  <a:srgbClr val="00B0F0"/>
                </a:solidFill>
              </a:rPr>
              <a:t>Товари енергетичного забезпечення</a:t>
            </a:r>
            <a:endParaRPr lang="ru-RU" sz="2000" dirty="0">
              <a:solidFill>
                <a:srgbClr val="00B0F0"/>
              </a:solidFill>
            </a:endParaRPr>
          </a:p>
        </p:txBody>
      </p:sp>
      <p:cxnSp>
        <p:nvCxnSpPr>
          <p:cNvPr id="14" name="Прямая со стрелкой 13"/>
          <p:cNvCxnSpPr/>
          <p:nvPr/>
        </p:nvCxnSpPr>
        <p:spPr>
          <a:xfrm>
            <a:off x="4283968" y="4077072"/>
            <a:ext cx="504056" cy="0"/>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16" name="Рисунок 15">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620688"/>
            <a:ext cx="4211960" cy="720080"/>
          </a:xfrm>
        </p:spPr>
        <p:txBody>
          <a:bodyPr>
            <a:normAutofit/>
          </a:bodyPr>
          <a:lstStyle/>
          <a:p>
            <a:r>
              <a:rPr lang="uk-UA" sz="2000" b="1" dirty="0" smtClean="0">
                <a:solidFill>
                  <a:srgbClr val="00B050"/>
                </a:solidFill>
              </a:rPr>
              <a:t>пункт 197.11 статті 197 ПКУ</a:t>
            </a:r>
            <a:endParaRPr lang="ru-RU" sz="2000" b="1" dirty="0">
              <a:solidFill>
                <a:srgbClr val="00B050"/>
              </a:solidFill>
            </a:endParaRPr>
          </a:p>
        </p:txBody>
      </p:sp>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endParaRPr lang="ru-RU" sz="2000" b="1" dirty="0">
              <a:solidFill>
                <a:srgbClr val="00B0F0"/>
              </a:solidFill>
            </a:endParaRPr>
          </a:p>
        </p:txBody>
      </p:sp>
      <p:sp>
        <p:nvSpPr>
          <p:cNvPr id="10" name="Заголовок 1"/>
          <p:cNvSpPr txBox="1">
            <a:spLocks/>
          </p:cNvSpPr>
          <p:nvPr/>
        </p:nvSpPr>
        <p:spPr>
          <a:xfrm>
            <a:off x="1043608" y="1124744"/>
            <a:ext cx="3816424" cy="1512168"/>
          </a:xfrm>
          <a:prstGeom prst="rect">
            <a:avLst/>
          </a:prstGeom>
        </p:spPr>
        <p:txBody>
          <a:bodyPr vert="horz" lIns="91440" tIns="45720" rIns="91440" bIns="45720" rtlCol="0" anchor="ctr">
            <a:normAutofit/>
          </a:bodyPr>
          <a:lstStyle/>
          <a:p>
            <a:r>
              <a:rPr lang="uk-UA" sz="2000" b="1" i="1" dirty="0" smtClean="0">
                <a:solidFill>
                  <a:srgbClr val="00B0F0"/>
                </a:solidFill>
              </a:rPr>
              <a:t>Міжнародна технічна допомога</a:t>
            </a:r>
            <a:endParaRPr lang="ru-RU" sz="2000" dirty="0">
              <a:solidFill>
                <a:srgbClr val="00B0F0"/>
              </a:solidFill>
            </a:endParaRPr>
          </a:p>
        </p:txBody>
      </p:sp>
      <p:sp>
        <p:nvSpPr>
          <p:cNvPr id="15" name="Заголовок 1"/>
          <p:cNvSpPr txBox="1">
            <a:spLocks/>
          </p:cNvSpPr>
          <p:nvPr/>
        </p:nvSpPr>
        <p:spPr>
          <a:xfrm>
            <a:off x="5076056" y="2276872"/>
            <a:ext cx="3816424" cy="2520280"/>
          </a:xfrm>
          <a:prstGeom prst="rect">
            <a:avLst/>
          </a:prstGeom>
        </p:spPr>
        <p:txBody>
          <a:bodyPr vert="horz" lIns="91440" tIns="45720" rIns="91440" bIns="45720" rtlCol="0" anchor="ctr">
            <a:normAutofit/>
          </a:bodyPr>
          <a:lstStyle/>
          <a:p>
            <a:pPr algn="ctr"/>
            <a:r>
              <a:rPr lang="uk-UA" dirty="0" smtClean="0"/>
              <a:t>У разі здійснення операцій, звільнених від оподаткування ПДВ відповідно до пункт 197.11 статті 197 ПКУ, </a:t>
            </a:r>
            <a:r>
              <a:rPr lang="uk-UA" b="1" u="sng" dirty="0" smtClean="0">
                <a:solidFill>
                  <a:srgbClr val="FF0000"/>
                </a:solidFill>
              </a:rPr>
              <a:t>положення пункту 198.5 статті 198 та статті 199 розділу </a:t>
            </a:r>
            <a:r>
              <a:rPr lang="en-US" b="1" u="sng" dirty="0" smtClean="0">
                <a:solidFill>
                  <a:srgbClr val="FF0000"/>
                </a:solidFill>
              </a:rPr>
              <a:t>V </a:t>
            </a:r>
            <a:r>
              <a:rPr lang="uk-UA" b="1" u="sng" dirty="0" smtClean="0">
                <a:solidFill>
                  <a:srgbClr val="FF0000"/>
                </a:solidFill>
              </a:rPr>
              <a:t>ПКУ не застосовуються щодо таких операцій</a:t>
            </a:r>
            <a:endParaRPr lang="ru-RU" sz="2000" u="sng" dirty="0">
              <a:solidFill>
                <a:srgbClr val="FF0000"/>
              </a:solidFill>
            </a:endParaRPr>
          </a:p>
        </p:txBody>
      </p:sp>
      <p:sp>
        <p:nvSpPr>
          <p:cNvPr id="17" name="Заголовок 1"/>
          <p:cNvSpPr txBox="1">
            <a:spLocks/>
          </p:cNvSpPr>
          <p:nvPr/>
        </p:nvSpPr>
        <p:spPr>
          <a:xfrm>
            <a:off x="5004048" y="1700808"/>
            <a:ext cx="3816424" cy="648072"/>
          </a:xfrm>
          <a:prstGeom prst="rect">
            <a:avLst/>
          </a:prstGeom>
        </p:spPr>
        <p:txBody>
          <a:bodyPr vert="horz" lIns="91440" tIns="45720" rIns="91440" bIns="45720" rtlCol="0" anchor="ctr">
            <a:normAutofit/>
          </a:bodyPr>
          <a:lstStyle/>
          <a:p>
            <a:pPr algn="ctr"/>
            <a:r>
              <a:rPr lang="uk-UA" sz="2000" b="1" dirty="0" smtClean="0">
                <a:solidFill>
                  <a:srgbClr val="00B0F0"/>
                </a:solidFill>
              </a:rPr>
              <a:t>Важливо!!!</a:t>
            </a:r>
            <a:endParaRPr lang="ru-RU" sz="2000" b="1" dirty="0">
              <a:solidFill>
                <a:srgbClr val="00B0F0"/>
              </a:solidFill>
            </a:endParaRPr>
          </a:p>
        </p:txBody>
      </p:sp>
      <p:sp>
        <p:nvSpPr>
          <p:cNvPr id="19" name="Заголовок 1"/>
          <p:cNvSpPr txBox="1">
            <a:spLocks/>
          </p:cNvSpPr>
          <p:nvPr/>
        </p:nvSpPr>
        <p:spPr>
          <a:xfrm>
            <a:off x="539552" y="2492896"/>
            <a:ext cx="3816424" cy="3528392"/>
          </a:xfrm>
          <a:prstGeom prst="rect">
            <a:avLst/>
          </a:prstGeom>
        </p:spPr>
        <p:txBody>
          <a:bodyPr vert="horz" lIns="91440" tIns="45720" rIns="91440" bIns="45720" rtlCol="0" anchor="ctr">
            <a:noAutofit/>
          </a:bodyPr>
          <a:lstStyle/>
          <a:p>
            <a:r>
              <a:rPr lang="uk-UA" sz="2000" dirty="0" smtClean="0"/>
              <a:t>Порядок отримання права на звільнення від оподаткування операцій, що здійснюються у рамках виконання </a:t>
            </a:r>
            <a:r>
              <a:rPr lang="uk-UA" sz="2000" dirty="0" err="1" smtClean="0"/>
              <a:t>проєктів</a:t>
            </a:r>
            <a:r>
              <a:rPr lang="uk-UA" sz="2000" dirty="0" smtClean="0"/>
              <a:t> міжнародної технічної допомоги регламентується </a:t>
            </a:r>
            <a:r>
              <a:rPr lang="uk-UA" sz="2000" b="1" u="sng" dirty="0" smtClean="0">
                <a:solidFill>
                  <a:srgbClr val="00B0F0"/>
                </a:solidFill>
              </a:rPr>
              <a:t>постановою Кабінету Міністрів України від 15.02.2002 № 153</a:t>
            </a:r>
            <a:r>
              <a:rPr lang="uk-UA" sz="2000" dirty="0" smtClean="0"/>
              <a:t> «Про створення єдиної системи залучення, використання та моніторингу міжнародної технічної допомоги»</a:t>
            </a:r>
            <a:endParaRPr lang="ru-RU" sz="2000" dirty="0"/>
          </a:p>
        </p:txBody>
      </p:sp>
      <p:pic>
        <p:nvPicPr>
          <p:cNvPr id="11" name="Рисунок 10">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620688"/>
            <a:ext cx="4211960" cy="720080"/>
          </a:xfrm>
        </p:spPr>
        <p:txBody>
          <a:bodyPr>
            <a:normAutofit/>
          </a:bodyPr>
          <a:lstStyle/>
          <a:p>
            <a:r>
              <a:rPr lang="uk-UA" sz="2000" b="1" i="1" dirty="0" smtClean="0">
                <a:solidFill>
                  <a:srgbClr val="00B0F0"/>
                </a:solidFill>
              </a:rPr>
              <a:t>Міжнародна технічна допомога</a:t>
            </a:r>
            <a:endParaRPr lang="ru-RU" sz="2000" dirty="0">
              <a:solidFill>
                <a:srgbClr val="00B0F0"/>
              </a:solidFill>
            </a:endParaRPr>
          </a:p>
        </p:txBody>
      </p:sp>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endParaRPr lang="ru-RU" sz="2000" b="1" dirty="0">
              <a:solidFill>
                <a:srgbClr val="00B0F0"/>
              </a:solidFill>
            </a:endParaRPr>
          </a:p>
        </p:txBody>
      </p:sp>
      <p:sp>
        <p:nvSpPr>
          <p:cNvPr id="10" name="Заголовок 1"/>
          <p:cNvSpPr txBox="1">
            <a:spLocks/>
          </p:cNvSpPr>
          <p:nvPr/>
        </p:nvSpPr>
        <p:spPr>
          <a:xfrm>
            <a:off x="1043608" y="1124744"/>
            <a:ext cx="3816424" cy="648072"/>
          </a:xfrm>
          <a:prstGeom prst="rect">
            <a:avLst/>
          </a:prstGeom>
        </p:spPr>
        <p:txBody>
          <a:bodyPr vert="horz" lIns="91440" tIns="45720" rIns="91440" bIns="45720" rtlCol="0" anchor="ctr">
            <a:normAutofit/>
          </a:bodyPr>
          <a:lstStyle/>
          <a:p>
            <a:pPr algn="ctr"/>
            <a:r>
              <a:rPr lang="uk-UA" sz="2000" b="1" dirty="0" smtClean="0">
                <a:solidFill>
                  <a:srgbClr val="00B0F0"/>
                </a:solidFill>
              </a:rPr>
              <a:t>Умови застосування пільги</a:t>
            </a:r>
            <a:endParaRPr lang="ru-RU" sz="2000" b="1" dirty="0">
              <a:solidFill>
                <a:srgbClr val="00B0F0"/>
              </a:solidFill>
            </a:endParaRPr>
          </a:p>
        </p:txBody>
      </p:sp>
      <p:sp>
        <p:nvSpPr>
          <p:cNvPr id="19" name="Заголовок 1"/>
          <p:cNvSpPr txBox="1">
            <a:spLocks/>
          </p:cNvSpPr>
          <p:nvPr/>
        </p:nvSpPr>
        <p:spPr>
          <a:xfrm>
            <a:off x="539552" y="1700808"/>
            <a:ext cx="8136904" cy="4968552"/>
          </a:xfrm>
          <a:prstGeom prst="rect">
            <a:avLst/>
          </a:prstGeom>
        </p:spPr>
        <p:txBody>
          <a:bodyPr vert="horz" lIns="91440" tIns="45720" rIns="91440" bIns="45720" rtlCol="0" anchor="ctr">
            <a:noAutofit/>
          </a:bodyPr>
          <a:lstStyle/>
          <a:p>
            <a:r>
              <a:rPr lang="uk-UA" sz="2000" dirty="0" smtClean="0"/>
              <a:t>Для застосування режиму звільнення МТД мають бути дотримані наступні умови, передбачені Порядком № 153:</a:t>
            </a:r>
          </a:p>
          <a:p>
            <a:endParaRPr lang="ru-RU" sz="2000" dirty="0" smtClean="0"/>
          </a:p>
          <a:p>
            <a:r>
              <a:rPr lang="uk-UA" sz="2000" dirty="0" smtClean="0"/>
              <a:t>1. обов’язкова державна реєстрація </a:t>
            </a:r>
            <a:r>
              <a:rPr lang="uk-UA" sz="2000" dirty="0" err="1" smtClean="0"/>
              <a:t>проєкту</a:t>
            </a:r>
            <a:r>
              <a:rPr lang="uk-UA" sz="2000" dirty="0" smtClean="0"/>
              <a:t> (програми) Секретаріатом Кабінету Міністрів України;</a:t>
            </a:r>
          </a:p>
          <a:p>
            <a:endParaRPr lang="ru-RU" sz="2000" dirty="0" smtClean="0"/>
          </a:p>
          <a:p>
            <a:r>
              <a:rPr lang="uk-UA" sz="2000" dirty="0" smtClean="0"/>
              <a:t>2. виконавцем та субпідрядником мають бути подані органові ДПС інформаційні підтвердження (додатком 8 до цього Порядку) із зазначенням реквізитів контрагентів-постачальників (щомісяця до 20 числа);</a:t>
            </a:r>
          </a:p>
          <a:p>
            <a:endParaRPr lang="ru-RU" sz="2000" dirty="0" smtClean="0"/>
          </a:p>
          <a:p>
            <a:r>
              <a:rPr lang="uk-UA" sz="2000" dirty="0" smtClean="0"/>
              <a:t>3. поставка товарів/послуг має відбуватись суворо відповідно до затвердженого плану закупівель;</a:t>
            </a:r>
          </a:p>
          <a:p>
            <a:endParaRPr lang="ru-RU" sz="2000" dirty="0" smtClean="0"/>
          </a:p>
          <a:p>
            <a:r>
              <a:rPr lang="uk-UA" sz="2000" dirty="0" smtClean="0"/>
              <a:t>4. оплата за поставлені товари/послуги відповідно до затвердженого плану закупівель здійснена за кошти МТД.</a:t>
            </a:r>
            <a:endParaRPr lang="ru-RU" sz="2000" dirty="0"/>
          </a:p>
        </p:txBody>
      </p:sp>
      <p:pic>
        <p:nvPicPr>
          <p:cNvPr id="9" name="Рисунок 8">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620688"/>
            <a:ext cx="4211960" cy="720080"/>
          </a:xfrm>
        </p:spPr>
        <p:txBody>
          <a:bodyPr>
            <a:normAutofit/>
          </a:bodyPr>
          <a:lstStyle/>
          <a:p>
            <a:r>
              <a:rPr lang="uk-UA" sz="2000" b="1" i="1" dirty="0" smtClean="0">
                <a:solidFill>
                  <a:srgbClr val="00B0F0"/>
                </a:solidFill>
              </a:rPr>
              <a:t>Міжнародна технічна допомога</a:t>
            </a:r>
            <a:endParaRPr lang="ru-RU" sz="2000" dirty="0">
              <a:solidFill>
                <a:srgbClr val="00B0F0"/>
              </a:solidFill>
            </a:endParaRPr>
          </a:p>
        </p:txBody>
      </p:sp>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endParaRPr lang="ru-RU" sz="2000" b="1" dirty="0">
              <a:solidFill>
                <a:srgbClr val="00B0F0"/>
              </a:solidFill>
            </a:endParaRPr>
          </a:p>
        </p:txBody>
      </p:sp>
      <p:sp>
        <p:nvSpPr>
          <p:cNvPr id="10" name="Заголовок 1"/>
          <p:cNvSpPr txBox="1">
            <a:spLocks/>
          </p:cNvSpPr>
          <p:nvPr/>
        </p:nvSpPr>
        <p:spPr>
          <a:xfrm>
            <a:off x="1043608" y="1124744"/>
            <a:ext cx="3816424" cy="648072"/>
          </a:xfrm>
          <a:prstGeom prst="rect">
            <a:avLst/>
          </a:prstGeom>
        </p:spPr>
        <p:txBody>
          <a:bodyPr vert="horz" lIns="91440" tIns="45720" rIns="91440" bIns="45720" rtlCol="0" anchor="ctr">
            <a:normAutofit lnSpcReduction="10000"/>
          </a:bodyPr>
          <a:lstStyle/>
          <a:p>
            <a:pPr algn="ctr"/>
            <a:r>
              <a:rPr lang="uk-UA" sz="2000" b="1" dirty="0" smtClean="0">
                <a:solidFill>
                  <a:srgbClr val="00B0F0"/>
                </a:solidFill>
              </a:rPr>
              <a:t>Документи для користування пільгою</a:t>
            </a:r>
            <a:endParaRPr lang="ru-RU" sz="2000" b="1" dirty="0">
              <a:solidFill>
                <a:srgbClr val="00B0F0"/>
              </a:solidFill>
            </a:endParaRPr>
          </a:p>
        </p:txBody>
      </p:sp>
      <p:sp>
        <p:nvSpPr>
          <p:cNvPr id="19" name="Заголовок 1"/>
          <p:cNvSpPr txBox="1">
            <a:spLocks/>
          </p:cNvSpPr>
          <p:nvPr/>
        </p:nvSpPr>
        <p:spPr>
          <a:xfrm>
            <a:off x="539552" y="1844824"/>
            <a:ext cx="8136904" cy="4824536"/>
          </a:xfrm>
          <a:prstGeom prst="rect">
            <a:avLst/>
          </a:prstGeom>
        </p:spPr>
        <p:txBody>
          <a:bodyPr vert="horz" lIns="91440" tIns="45720" rIns="91440" bIns="45720" rtlCol="0" anchor="ctr">
            <a:noAutofit/>
          </a:bodyPr>
          <a:lstStyle/>
          <a:p>
            <a:r>
              <a:rPr lang="uk-UA" sz="2000" dirty="0" smtClean="0"/>
              <a:t>З метою підтвердження права на застосування пільг з ПДВ при здійсненні операцій з постачання товарів, робіт, послуг в рамках </a:t>
            </a:r>
            <a:r>
              <a:rPr lang="uk-UA" sz="2000" dirty="0" err="1" smtClean="0"/>
              <a:t>проєкту</a:t>
            </a:r>
            <a:r>
              <a:rPr lang="uk-UA" sz="2000" dirty="0" smtClean="0"/>
              <a:t> МТД платник податку (</a:t>
            </a:r>
            <a:r>
              <a:rPr lang="uk-UA" sz="2000" b="1" u="sng" dirty="0" smtClean="0">
                <a:solidFill>
                  <a:srgbClr val="FF0000"/>
                </a:solidFill>
              </a:rPr>
              <a:t>вказаний в інформаційному підтвердженні</a:t>
            </a:r>
            <a:r>
              <a:rPr lang="uk-UA" sz="2000" dirty="0" smtClean="0"/>
              <a:t>) зберігає у справі:</a:t>
            </a:r>
          </a:p>
          <a:p>
            <a:endParaRPr lang="ru-RU" sz="2000" dirty="0" smtClean="0"/>
          </a:p>
          <a:p>
            <a:r>
              <a:rPr lang="uk-UA" sz="2000" dirty="0" smtClean="0"/>
              <a:t>1. копію реєстраційної картки </a:t>
            </a:r>
            <a:r>
              <a:rPr lang="uk-UA" sz="2000" dirty="0" err="1" smtClean="0"/>
              <a:t>проєкту</a:t>
            </a:r>
            <a:r>
              <a:rPr lang="uk-UA" sz="2000" dirty="0" smtClean="0"/>
              <a:t>, в рамках якого здійснено закупівлю товарів, робіт, послуг, засвідченої печаткою партнерів з розвитку або виконавця </a:t>
            </a:r>
            <a:r>
              <a:rPr lang="uk-UA" sz="2000" dirty="0" err="1" smtClean="0"/>
              <a:t>проєкту</a:t>
            </a:r>
            <a:r>
              <a:rPr lang="uk-UA" sz="2000" dirty="0" smtClean="0"/>
              <a:t>;</a:t>
            </a:r>
          </a:p>
          <a:p>
            <a:endParaRPr lang="ru-RU" sz="2000" dirty="0" smtClean="0"/>
          </a:p>
          <a:p>
            <a:r>
              <a:rPr lang="uk-UA" sz="2000" dirty="0" smtClean="0"/>
              <a:t>2. копію плану закупівлі, засвідченої печаткою партнерів з розвитку або виконавця </a:t>
            </a:r>
            <a:r>
              <a:rPr lang="uk-UA" sz="2000" dirty="0" err="1" smtClean="0"/>
              <a:t>проєкту</a:t>
            </a:r>
            <a:r>
              <a:rPr lang="uk-UA" sz="2000" dirty="0" smtClean="0"/>
              <a:t>;</a:t>
            </a:r>
          </a:p>
          <a:p>
            <a:endParaRPr lang="ru-RU" sz="2000" dirty="0" smtClean="0"/>
          </a:p>
          <a:p>
            <a:r>
              <a:rPr lang="uk-UA" sz="2000" dirty="0" smtClean="0"/>
              <a:t>3. копію контракту на постачання товарів, виконання робіт та надання послуг, засвідченої підписом та печаткою виконавця </a:t>
            </a:r>
            <a:r>
              <a:rPr lang="uk-UA" sz="2000" dirty="0" err="1" smtClean="0"/>
              <a:t>проєкту</a:t>
            </a:r>
            <a:r>
              <a:rPr lang="uk-UA" sz="2000" dirty="0" smtClean="0"/>
              <a:t> (у контракті зазначається, що закупівля товарів, робіт і послуг здійснюється коштом </a:t>
            </a:r>
            <a:r>
              <a:rPr lang="uk-UA" sz="2000" dirty="0" err="1" smtClean="0"/>
              <a:t>проєкту</a:t>
            </a:r>
            <a:r>
              <a:rPr lang="uk-UA" sz="2000" dirty="0" smtClean="0"/>
              <a:t> МТД та відповідає категорії (типу) товарів, робіт і послуг, зазначених у плані закупівлі).</a:t>
            </a:r>
            <a:endParaRPr lang="ru-RU" sz="2000" dirty="0"/>
          </a:p>
        </p:txBody>
      </p:sp>
      <p:pic>
        <p:nvPicPr>
          <p:cNvPr id="9" name="Рисунок 8">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
          <p:cNvSpPr txBox="1">
            <a:spLocks/>
          </p:cNvSpPr>
          <p:nvPr/>
        </p:nvSpPr>
        <p:spPr>
          <a:xfrm>
            <a:off x="899592" y="1556792"/>
            <a:ext cx="7200800" cy="3528392"/>
          </a:xfrm>
          <a:prstGeom prst="rect">
            <a:avLst/>
          </a:prstGeom>
        </p:spPr>
        <p:txBody>
          <a:bodyPr vert="horz" lIns="91440" tIns="45720" rIns="91440" bIns="45720" rtlCol="0" anchor="ctr">
            <a:normAutofit/>
          </a:bodyPr>
          <a:lstStyle/>
          <a:p>
            <a:pPr lvl="0" algn="ctr">
              <a:spcBef>
                <a:spcPct val="0"/>
              </a:spcBef>
            </a:pPr>
            <a:r>
              <a:rPr lang="uk-UA" sz="2400" b="1" i="1" dirty="0" smtClean="0">
                <a:solidFill>
                  <a:srgbClr val="FF0000"/>
                </a:solidFill>
              </a:rPr>
              <a:t>Дякую за увагу!</a:t>
            </a:r>
          </a:p>
        </p:txBody>
      </p:sp>
      <p:sp>
        <p:nvSpPr>
          <p:cNvPr id="14" name="Заголовок 1"/>
          <p:cNvSpPr txBox="1">
            <a:spLocks/>
          </p:cNvSpPr>
          <p:nvPr/>
        </p:nvSpPr>
        <p:spPr>
          <a:xfrm>
            <a:off x="5652120" y="4581128"/>
            <a:ext cx="3168352" cy="1872208"/>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uk-UA" sz="1600" b="1" i="1" u="none" strike="noStrike" kern="1200" cap="none" spc="0" normalizeH="0" baseline="0" noProof="0" dirty="0" smtClean="0">
              <a:ln>
                <a:noFill/>
              </a:ln>
              <a:solidFill>
                <a:srgbClr val="FF0000"/>
              </a:solidFill>
              <a:effectLst/>
              <a:uLnTx/>
              <a:uFillTx/>
              <a:latin typeface="+mn-lt"/>
              <a:ea typeface="+mn-ea"/>
              <a:cs typeface="+mn-cs"/>
            </a:endParaRPr>
          </a:p>
        </p:txBody>
      </p:sp>
      <p:pic>
        <p:nvPicPr>
          <p:cNvPr id="5" name="Рисунок 4">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980728"/>
            <a:ext cx="4211960" cy="710952"/>
          </a:xfrm>
        </p:spPr>
        <p:txBody>
          <a:bodyPr>
            <a:normAutofit/>
          </a:bodyPr>
          <a:lstStyle/>
          <a:p>
            <a:r>
              <a:rPr lang="uk-UA" sz="2000" b="1" i="1" dirty="0" smtClean="0">
                <a:solidFill>
                  <a:srgbClr val="00B0F0"/>
                </a:solidFill>
              </a:rPr>
              <a:t>Нормативно-правова база</a:t>
            </a:r>
            <a:endParaRPr lang="uk-UA" sz="2000" b="1" dirty="0" smtClean="0">
              <a:solidFill>
                <a:srgbClr val="00B0F0"/>
              </a:solidFill>
            </a:endParaRPr>
          </a:p>
        </p:txBody>
      </p:sp>
      <p:sp>
        <p:nvSpPr>
          <p:cNvPr id="5" name="Заголовок 1"/>
          <p:cNvSpPr txBox="1">
            <a:spLocks/>
          </p:cNvSpPr>
          <p:nvPr/>
        </p:nvSpPr>
        <p:spPr>
          <a:xfrm>
            <a:off x="107504" y="2636912"/>
            <a:ext cx="3456384" cy="1512168"/>
          </a:xfrm>
          <a:prstGeom prst="rect">
            <a:avLst/>
          </a:prstGeom>
        </p:spPr>
        <p:txBody>
          <a:bodyPr vert="horz" lIns="91440" tIns="45720" rIns="91440" bIns="45720" rtlCol="0" anchor="ctr">
            <a:normAutofit fontScale="92500" lnSpcReduction="20000"/>
          </a:bodyPr>
          <a:lstStyle/>
          <a:p>
            <a:r>
              <a:rPr lang="uk-UA" sz="2000" dirty="0" smtClean="0"/>
              <a:t>Правові основи </a:t>
            </a:r>
            <a:r>
              <a:rPr lang="uk-UA" sz="2000" u="sng" dirty="0" smtClean="0"/>
              <a:t>звільнення</a:t>
            </a:r>
            <a:r>
              <a:rPr lang="uk-UA" sz="2000" dirty="0" smtClean="0"/>
              <a:t> від оподаткування ПДВ встановлено      статтею 197 розділу V та підрозділом 2 розділу XX Податкового кодексу України.</a:t>
            </a:r>
            <a:endParaRPr lang="ru-RU" sz="2000" dirty="0"/>
          </a:p>
        </p:txBody>
      </p:sp>
      <p:sp>
        <p:nvSpPr>
          <p:cNvPr id="10" name="Заголовок 1"/>
          <p:cNvSpPr txBox="1">
            <a:spLocks/>
          </p:cNvSpPr>
          <p:nvPr/>
        </p:nvSpPr>
        <p:spPr>
          <a:xfrm>
            <a:off x="4860032" y="4509120"/>
            <a:ext cx="3816424" cy="1944216"/>
          </a:xfrm>
          <a:prstGeom prst="rect">
            <a:avLst/>
          </a:prstGeom>
        </p:spPr>
        <p:txBody>
          <a:bodyPr vert="horz" lIns="91440" tIns="45720" rIns="91440" bIns="45720" rtlCol="0" anchor="ctr">
            <a:normAutofit/>
          </a:bodyPr>
          <a:lstStyle/>
          <a:p>
            <a:r>
              <a:rPr lang="uk-UA" sz="2000" dirty="0" smtClean="0"/>
              <a:t>Постанова Кабінету Міністрів України від 02.03.2022 № 178 «Про деякі питання обкладення податком на додану вартість за нульовою ставкою у період воєнного стану».</a:t>
            </a:r>
            <a:endParaRPr lang="ru-RU" sz="2000" dirty="0"/>
          </a:p>
        </p:txBody>
      </p:sp>
      <p:sp>
        <p:nvSpPr>
          <p:cNvPr id="13" name="Заголовок 1"/>
          <p:cNvSpPr txBox="1">
            <a:spLocks/>
          </p:cNvSpPr>
          <p:nvPr/>
        </p:nvSpPr>
        <p:spPr>
          <a:xfrm>
            <a:off x="755576" y="1268760"/>
            <a:ext cx="3240360" cy="720080"/>
          </a:xfrm>
          <a:prstGeom prst="rect">
            <a:avLst/>
          </a:prstGeom>
        </p:spPr>
        <p:txBody>
          <a:bodyPr vert="horz" lIns="91440" tIns="45720" rIns="91440" bIns="45720" rtlCol="0" anchor="ctr">
            <a:normAutofit/>
          </a:bodyPr>
          <a:lstStyle/>
          <a:p>
            <a:r>
              <a:rPr lang="uk-UA" sz="2000" u="sng" dirty="0" smtClean="0">
                <a:solidFill>
                  <a:srgbClr val="FF0000"/>
                </a:solidFill>
              </a:rPr>
              <a:t>Звільнення</a:t>
            </a:r>
            <a:r>
              <a:rPr lang="uk-UA" sz="2000" dirty="0" smtClean="0"/>
              <a:t> від оподаткування ПДВ</a:t>
            </a:r>
            <a:endParaRPr lang="ru-RU" sz="2000" dirty="0"/>
          </a:p>
        </p:txBody>
      </p:sp>
      <p:cxnSp>
        <p:nvCxnSpPr>
          <p:cNvPr id="16" name="Прямая со стрелкой 15"/>
          <p:cNvCxnSpPr/>
          <p:nvPr/>
        </p:nvCxnSpPr>
        <p:spPr>
          <a:xfrm flipH="1">
            <a:off x="3059832" y="1412776"/>
            <a:ext cx="2304256" cy="216024"/>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1331640" y="2060848"/>
            <a:ext cx="0" cy="648072"/>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a:off x="7596336" y="1484784"/>
            <a:ext cx="0" cy="936104"/>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4" name="Заголовок 1"/>
          <p:cNvSpPr txBox="1">
            <a:spLocks/>
          </p:cNvSpPr>
          <p:nvPr/>
        </p:nvSpPr>
        <p:spPr>
          <a:xfrm>
            <a:off x="6300192" y="2564904"/>
            <a:ext cx="2520280" cy="720080"/>
          </a:xfrm>
          <a:prstGeom prst="rect">
            <a:avLst/>
          </a:prstGeom>
        </p:spPr>
        <p:txBody>
          <a:bodyPr vert="horz" lIns="91440" tIns="45720" rIns="91440" bIns="45720" rtlCol="0" anchor="ctr">
            <a:normAutofit/>
          </a:bodyPr>
          <a:lstStyle/>
          <a:p>
            <a:r>
              <a:rPr lang="uk-UA" sz="2000" dirty="0" smtClean="0"/>
              <a:t>Оподаткування за </a:t>
            </a:r>
            <a:r>
              <a:rPr lang="uk-UA" sz="2000" u="sng" dirty="0" smtClean="0">
                <a:solidFill>
                  <a:srgbClr val="FF0000"/>
                </a:solidFill>
              </a:rPr>
              <a:t>нульовою ставкою</a:t>
            </a:r>
            <a:endParaRPr lang="ru-RU" sz="2000" dirty="0"/>
          </a:p>
        </p:txBody>
      </p:sp>
      <p:cxnSp>
        <p:nvCxnSpPr>
          <p:cNvPr id="25" name="Прямая со стрелкой 24"/>
          <p:cNvCxnSpPr/>
          <p:nvPr/>
        </p:nvCxnSpPr>
        <p:spPr>
          <a:xfrm>
            <a:off x="7236296" y="3356992"/>
            <a:ext cx="0" cy="1008112"/>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H="1">
            <a:off x="3707904" y="3356992"/>
            <a:ext cx="3528392" cy="1800200"/>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2" name="Заголовок 1"/>
          <p:cNvSpPr txBox="1">
            <a:spLocks/>
          </p:cNvSpPr>
          <p:nvPr/>
        </p:nvSpPr>
        <p:spPr>
          <a:xfrm>
            <a:off x="467544" y="5085184"/>
            <a:ext cx="3816424" cy="1512168"/>
          </a:xfrm>
          <a:prstGeom prst="rect">
            <a:avLst/>
          </a:prstGeom>
        </p:spPr>
        <p:txBody>
          <a:bodyPr vert="horz" lIns="91440" tIns="45720" rIns="91440" bIns="45720" rtlCol="0" anchor="ctr">
            <a:normAutofit/>
          </a:bodyPr>
          <a:lstStyle/>
          <a:p>
            <a:r>
              <a:rPr lang="uk-UA" sz="2000" dirty="0" smtClean="0"/>
              <a:t>Правові основи оподаткування </a:t>
            </a:r>
            <a:r>
              <a:rPr lang="uk-UA" sz="2000" u="sng" dirty="0" smtClean="0"/>
              <a:t>за нульовою ставкою </a:t>
            </a:r>
            <a:r>
              <a:rPr lang="uk-UA" sz="2000" dirty="0" smtClean="0"/>
              <a:t>встановлено статтею 195 розділу V Податкового кодексу України.</a:t>
            </a:r>
            <a:endParaRPr lang="ru-RU" sz="2000" dirty="0"/>
          </a:p>
        </p:txBody>
      </p:sp>
      <p:sp>
        <p:nvSpPr>
          <p:cNvPr id="33" name="Заголовок 1"/>
          <p:cNvSpPr txBox="1">
            <a:spLocks/>
          </p:cNvSpPr>
          <p:nvPr/>
        </p:nvSpPr>
        <p:spPr>
          <a:xfrm>
            <a:off x="3419872" y="2636912"/>
            <a:ext cx="2448272" cy="1152128"/>
          </a:xfrm>
          <a:prstGeom prst="rect">
            <a:avLst/>
          </a:prstGeom>
        </p:spPr>
        <p:txBody>
          <a:bodyPr vert="horz" lIns="91440" tIns="45720" rIns="91440" bIns="45720" rtlCol="0" anchor="ctr">
            <a:normAutofit lnSpcReduction="10000"/>
          </a:bodyPr>
          <a:lstStyle/>
          <a:p>
            <a:r>
              <a:rPr lang="uk-UA" dirty="0" smtClean="0"/>
              <a:t>Закон України від 17.07.2020 № 808-ІХ «Про оборонні закупівлі»</a:t>
            </a:r>
            <a:endParaRPr lang="ru-RU" sz="2000" dirty="0"/>
          </a:p>
        </p:txBody>
      </p:sp>
      <p:cxnSp>
        <p:nvCxnSpPr>
          <p:cNvPr id="35" name="Прямая со стрелкой 34"/>
          <p:cNvCxnSpPr/>
          <p:nvPr/>
        </p:nvCxnSpPr>
        <p:spPr>
          <a:xfrm>
            <a:off x="1403648" y="2060848"/>
            <a:ext cx="2376264" cy="504056"/>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17" name="Рисунок 16">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404664"/>
            <a:ext cx="4211960" cy="710952"/>
          </a:xfrm>
        </p:spPr>
        <p:txBody>
          <a:bodyPr>
            <a:normAutofit/>
          </a:bodyPr>
          <a:lstStyle/>
          <a:p>
            <a:r>
              <a:rPr lang="uk-UA" sz="2000" b="1" dirty="0" smtClean="0">
                <a:solidFill>
                  <a:srgbClr val="FF0000"/>
                </a:solidFill>
              </a:rPr>
              <a:t>Нульова ставка</a:t>
            </a:r>
            <a:r>
              <a:rPr lang="uk-UA" sz="2000" b="1" dirty="0" smtClean="0"/>
              <a:t> </a:t>
            </a:r>
            <a:br>
              <a:rPr lang="uk-UA" sz="2000" b="1" dirty="0" smtClean="0"/>
            </a:br>
            <a:endParaRPr lang="uk-UA" sz="2000" b="1" i="1" dirty="0" smtClean="0"/>
          </a:p>
        </p:txBody>
      </p:sp>
      <p:sp>
        <p:nvSpPr>
          <p:cNvPr id="11" name="Заголовок 1"/>
          <p:cNvSpPr txBox="1">
            <a:spLocks/>
          </p:cNvSpPr>
          <p:nvPr/>
        </p:nvSpPr>
        <p:spPr>
          <a:xfrm>
            <a:off x="971600" y="2276872"/>
            <a:ext cx="7344816" cy="3096344"/>
          </a:xfrm>
          <a:prstGeom prst="rect">
            <a:avLst/>
          </a:prstGeom>
        </p:spPr>
        <p:txBody>
          <a:bodyPr vert="horz" lIns="91440" tIns="45720" rIns="91440" bIns="45720" rtlCol="0" anchor="ctr">
            <a:noAutofit/>
          </a:bodyPr>
          <a:lstStyle/>
          <a:p>
            <a:pPr algn="just"/>
            <a:r>
              <a:rPr lang="uk-UA" sz="1600" dirty="0" smtClean="0"/>
              <a:t>Операції з постачання товарів </a:t>
            </a:r>
            <a:r>
              <a:rPr lang="uk-UA" sz="1600" b="1" u="sng" dirty="0" smtClean="0">
                <a:solidFill>
                  <a:srgbClr val="00B0F0"/>
                </a:solidFill>
              </a:rPr>
              <a:t>для заправки (дозаправки) або забезпечення наземного військового транспорту</a:t>
            </a:r>
            <a:r>
              <a:rPr lang="uk-UA" sz="1600" dirty="0" smtClean="0"/>
              <a:t> чи іншого спеціального контингенту Збройних Сил України, що бере участь у миротворчих акціях за кордоном України, або в інших випадках, передбачених законодавством оподатковуються за нульовою ставкою.</a:t>
            </a:r>
            <a:endParaRPr lang="uk-UA" sz="1600" i="1" u="sng" dirty="0" smtClean="0"/>
          </a:p>
        </p:txBody>
      </p:sp>
      <p:sp>
        <p:nvSpPr>
          <p:cNvPr id="12" name="Заголовок 1"/>
          <p:cNvSpPr txBox="1">
            <a:spLocks/>
          </p:cNvSpPr>
          <p:nvPr/>
        </p:nvSpPr>
        <p:spPr>
          <a:xfrm>
            <a:off x="2915816" y="1052736"/>
            <a:ext cx="3456384" cy="792088"/>
          </a:xfrm>
          <a:prstGeom prst="rect">
            <a:avLst/>
          </a:prstGeom>
        </p:spPr>
        <p:txBody>
          <a:bodyPr vert="horz" lIns="91440" tIns="45720" rIns="91440" bIns="45720" rtlCol="0" anchor="ctr">
            <a:normAutofit/>
          </a:bodyPr>
          <a:lstStyle/>
          <a:p>
            <a:r>
              <a:rPr lang="ru-RU" sz="1600" b="1" i="1" dirty="0" smtClean="0">
                <a:solidFill>
                  <a:srgbClr val="00B050"/>
                </a:solidFill>
              </a:rPr>
              <a:t>Абзац «г» </a:t>
            </a:r>
            <a:r>
              <a:rPr lang="ru-RU" sz="1600" b="1" i="1" dirty="0" err="1" smtClean="0">
                <a:solidFill>
                  <a:srgbClr val="00B050"/>
                </a:solidFill>
              </a:rPr>
              <a:t>підпункту</a:t>
            </a:r>
            <a:r>
              <a:rPr lang="ru-RU" sz="1600" b="1" i="1" dirty="0" smtClean="0">
                <a:solidFill>
                  <a:srgbClr val="00B050"/>
                </a:solidFill>
              </a:rPr>
              <a:t> 195.1.2 пункту 195.1 </a:t>
            </a:r>
            <a:r>
              <a:rPr lang="ru-RU" sz="1600" b="1" i="1" dirty="0" err="1" smtClean="0">
                <a:solidFill>
                  <a:srgbClr val="00B050"/>
                </a:solidFill>
              </a:rPr>
              <a:t>статті</a:t>
            </a:r>
            <a:r>
              <a:rPr lang="ru-RU" sz="1600" b="1" i="1" dirty="0" smtClean="0">
                <a:solidFill>
                  <a:srgbClr val="00B050"/>
                </a:solidFill>
              </a:rPr>
              <a:t> 195 ПКУ</a:t>
            </a:r>
            <a:endParaRPr lang="uk-UA" sz="1600" b="1" i="1" dirty="0" smtClean="0">
              <a:solidFill>
                <a:srgbClr val="00B050"/>
              </a:solidFill>
            </a:endParaRPr>
          </a:p>
        </p:txBody>
      </p:sp>
      <p:sp>
        <p:nvSpPr>
          <p:cNvPr id="13" name="Стрелка вниз 12"/>
          <p:cNvSpPr/>
          <p:nvPr/>
        </p:nvSpPr>
        <p:spPr>
          <a:xfrm>
            <a:off x="4499992" y="2420888"/>
            <a:ext cx="216024" cy="432048"/>
          </a:xfrm>
          <a:prstGeom prst="down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7" name="Рисунок 6">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404664"/>
            <a:ext cx="4211960" cy="710952"/>
          </a:xfrm>
        </p:spPr>
        <p:txBody>
          <a:bodyPr>
            <a:normAutofit/>
          </a:bodyPr>
          <a:lstStyle/>
          <a:p>
            <a:r>
              <a:rPr lang="uk-UA" sz="2000" b="1" dirty="0" smtClean="0">
                <a:solidFill>
                  <a:srgbClr val="FF0000"/>
                </a:solidFill>
              </a:rPr>
              <a:t>Нульова ставка</a:t>
            </a:r>
            <a:r>
              <a:rPr lang="uk-UA" sz="2000" b="1" dirty="0" smtClean="0"/>
              <a:t> </a:t>
            </a:r>
            <a:br>
              <a:rPr lang="uk-UA" sz="2000" b="1" dirty="0" smtClean="0"/>
            </a:br>
            <a:endParaRPr lang="uk-UA" sz="2000" b="1" i="1" dirty="0" smtClean="0"/>
          </a:p>
        </p:txBody>
      </p:sp>
      <p:sp>
        <p:nvSpPr>
          <p:cNvPr id="9" name="Стрелка вниз 8"/>
          <p:cNvSpPr/>
          <p:nvPr/>
        </p:nvSpPr>
        <p:spPr>
          <a:xfrm>
            <a:off x="4067944" y="1628800"/>
            <a:ext cx="216024" cy="288032"/>
          </a:xfrm>
          <a:prstGeom prst="down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Заголовок 1"/>
          <p:cNvSpPr txBox="1">
            <a:spLocks/>
          </p:cNvSpPr>
          <p:nvPr/>
        </p:nvSpPr>
        <p:spPr>
          <a:xfrm>
            <a:off x="2051720" y="1052736"/>
            <a:ext cx="5472608" cy="432048"/>
          </a:xfrm>
          <a:prstGeom prst="rect">
            <a:avLst/>
          </a:prstGeom>
        </p:spPr>
        <p:txBody>
          <a:bodyPr vert="horz" lIns="91440" tIns="45720" rIns="91440" bIns="45720" rtlCol="0" anchor="ctr">
            <a:noAutofit/>
          </a:bodyPr>
          <a:lstStyle/>
          <a:p>
            <a:pPr algn="ctr"/>
            <a:r>
              <a:rPr lang="uk-UA" sz="1400" b="1" i="1" dirty="0" smtClean="0">
                <a:solidFill>
                  <a:srgbClr val="00B050"/>
                </a:solidFill>
              </a:rPr>
              <a:t>Постанова № 178, з урахуванням змін внесених </a:t>
            </a:r>
            <a:r>
              <a:rPr lang="ru-RU" sz="1400" b="1" i="1" dirty="0" err="1" smtClean="0">
                <a:solidFill>
                  <a:srgbClr val="00B050"/>
                </a:solidFill>
              </a:rPr>
              <a:t>Постановою</a:t>
            </a:r>
            <a:r>
              <a:rPr lang="ru-RU" sz="1400" b="1" i="1" dirty="0" smtClean="0">
                <a:solidFill>
                  <a:srgbClr val="00B050"/>
                </a:solidFill>
              </a:rPr>
              <a:t> КМУ</a:t>
            </a:r>
          </a:p>
          <a:p>
            <a:pPr algn="ctr"/>
            <a:r>
              <a:rPr lang="ru-RU" sz="1400" b="1" i="1" dirty="0" smtClean="0">
                <a:solidFill>
                  <a:srgbClr val="00B050"/>
                </a:solidFill>
              </a:rPr>
              <a:t> </a:t>
            </a:r>
            <a:r>
              <a:rPr lang="ru-RU" sz="1400" b="1" i="1" dirty="0" err="1" smtClean="0">
                <a:solidFill>
                  <a:srgbClr val="00B050"/>
                </a:solidFill>
              </a:rPr>
              <a:t>від</a:t>
            </a:r>
            <a:r>
              <a:rPr lang="ru-RU" sz="1400" b="1" i="1" dirty="0" smtClean="0">
                <a:solidFill>
                  <a:srgbClr val="00B050"/>
                </a:solidFill>
              </a:rPr>
              <a:t> 18 </a:t>
            </a:r>
            <a:r>
              <a:rPr lang="ru-RU" sz="1400" b="1" i="1" dirty="0" err="1" smtClean="0">
                <a:solidFill>
                  <a:srgbClr val="00B050"/>
                </a:solidFill>
              </a:rPr>
              <a:t>липня</a:t>
            </a:r>
            <a:r>
              <a:rPr lang="ru-RU" sz="1400" b="1" i="1" dirty="0" smtClean="0">
                <a:solidFill>
                  <a:srgbClr val="00B050"/>
                </a:solidFill>
              </a:rPr>
              <a:t> 2024 року N 831</a:t>
            </a:r>
          </a:p>
          <a:p>
            <a:pPr algn="ctr"/>
            <a:endParaRPr lang="uk-UA" sz="1400" dirty="0" smtClean="0">
              <a:solidFill>
                <a:srgbClr val="00B050"/>
              </a:solidFill>
            </a:endParaRPr>
          </a:p>
        </p:txBody>
      </p:sp>
      <p:sp>
        <p:nvSpPr>
          <p:cNvPr id="16" name="Заголовок 1"/>
          <p:cNvSpPr txBox="1">
            <a:spLocks/>
          </p:cNvSpPr>
          <p:nvPr/>
        </p:nvSpPr>
        <p:spPr>
          <a:xfrm>
            <a:off x="251520" y="1772816"/>
            <a:ext cx="8712968" cy="2952328"/>
          </a:xfrm>
          <a:prstGeom prst="rect">
            <a:avLst/>
          </a:prstGeom>
        </p:spPr>
        <p:txBody>
          <a:bodyPr vert="horz" lIns="91440" tIns="45720" rIns="91440" bIns="45720" rtlCol="0" anchor="ctr">
            <a:noAutofit/>
          </a:bodyPr>
          <a:lstStyle/>
          <a:p>
            <a:pPr algn="just"/>
            <a:r>
              <a:rPr lang="uk-UA" sz="1500" dirty="0" smtClean="0"/>
              <a:t>Операції з постачання товарів </a:t>
            </a:r>
            <a:r>
              <a:rPr lang="uk-UA" sz="1500" b="1" u="sng" dirty="0" smtClean="0">
                <a:solidFill>
                  <a:srgbClr val="FF0000"/>
                </a:solidFill>
              </a:rPr>
              <a:t>(запасних частин, акумуляторних батарей, автомобільних шин, охолоджуючих рідин, комплектуючих, додаткового обладнання тощо)</a:t>
            </a:r>
            <a:r>
              <a:rPr lang="uk-UA" sz="1500" dirty="0" smtClean="0"/>
              <a:t>, </a:t>
            </a:r>
            <a:r>
              <a:rPr lang="uk-UA" sz="1500" b="1" u="sng" dirty="0" smtClean="0">
                <a:solidFill>
                  <a:srgbClr val="00B0F0"/>
                </a:solidFill>
              </a:rPr>
              <a:t>визначених нормативними та технічними документами, для транспортних засобів (зокрема спеціальних, спеціалізованих транспортних засобів)</a:t>
            </a:r>
            <a:r>
              <a:rPr lang="uk-UA" sz="1500" dirty="0" smtClean="0"/>
              <a:t>, а також </a:t>
            </a:r>
            <a:r>
              <a:rPr lang="uk-UA" sz="1500" b="1" u="sng" dirty="0" smtClean="0">
                <a:solidFill>
                  <a:srgbClr val="FF0000"/>
                </a:solidFill>
              </a:rPr>
              <a:t>пально-мастильних матеріалів</a:t>
            </a:r>
            <a:r>
              <a:rPr lang="uk-UA" sz="1500" dirty="0" smtClean="0"/>
              <a:t> Збройним Силам, Національній гвардії, Службі безпеки, Службі зовнішньої розвідки, іншим утвореним відповідно до законів військовим формуванням, їх з'єднанням, військовим частинам, підрозділам, розвідувальним органам, Міністерству оборони, Державній прикордонній службі, Державній службі спеціального зв'язку та захисту інформації, Міністерству внутрішніх справ, Національній поліції, Державній службі з надзвичайних ситуацій, Управлінню державної охорони, закладам, установам або організаціям, що утримуються за рахунок коштів державного бюджету, для потреб забезпечення національної безпеки та оборони України, захисту безпеки населення та інтересів держави обкладаються податком на додану вартість за нульовою ставкою.</a:t>
            </a:r>
          </a:p>
        </p:txBody>
      </p:sp>
      <p:sp>
        <p:nvSpPr>
          <p:cNvPr id="14" name="Заголовок 1"/>
          <p:cNvSpPr txBox="1">
            <a:spLocks/>
          </p:cNvSpPr>
          <p:nvPr/>
        </p:nvSpPr>
        <p:spPr>
          <a:xfrm>
            <a:off x="251520" y="5013176"/>
            <a:ext cx="8712968" cy="1728192"/>
          </a:xfrm>
          <a:prstGeom prst="rect">
            <a:avLst/>
          </a:prstGeom>
        </p:spPr>
        <p:txBody>
          <a:bodyPr vert="horz" lIns="91440" tIns="45720" rIns="91440" bIns="45720" rtlCol="0" anchor="ctr">
            <a:noAutofit/>
          </a:bodyPr>
          <a:lstStyle/>
          <a:p>
            <a:r>
              <a:rPr lang="uk-UA" sz="1600" b="1" i="1" dirty="0" smtClean="0">
                <a:solidFill>
                  <a:srgbClr val="FF0000"/>
                </a:solidFill>
              </a:rPr>
              <a:t>!!! </a:t>
            </a:r>
            <a:r>
              <a:rPr lang="uk-UA" sz="1600" i="1" dirty="0" smtClean="0"/>
              <a:t>Відповідно, якщо товари за своїм призначенням </a:t>
            </a:r>
            <a:r>
              <a:rPr lang="uk-UA" sz="1600" b="1" i="1" u="sng" dirty="0" smtClean="0">
                <a:solidFill>
                  <a:srgbClr val="00B0F0"/>
                </a:solidFill>
              </a:rPr>
              <a:t>та технічними документами транспортних засобів </a:t>
            </a:r>
            <a:r>
              <a:rPr lang="uk-UA" sz="1600" i="1" u="sng" dirty="0" smtClean="0">
                <a:solidFill>
                  <a:srgbClr val="FF0000"/>
                </a:solidFill>
              </a:rPr>
              <a:t>не можуть бути використані </a:t>
            </a:r>
            <a:r>
              <a:rPr lang="uk-UA" sz="1600" i="1" dirty="0" smtClean="0"/>
              <a:t>для заправки (дозаправки) або забезпечення транспорту установ визначених Постановою № 178, до операцій з постачання таких товарів </a:t>
            </a:r>
            <a:r>
              <a:rPr lang="uk-UA" sz="1600" i="1" u="sng" dirty="0" smtClean="0">
                <a:solidFill>
                  <a:srgbClr val="FF0000"/>
                </a:solidFill>
              </a:rPr>
              <a:t>не можуть бути застосовані </a:t>
            </a:r>
            <a:r>
              <a:rPr lang="uk-UA" sz="1600" i="1" dirty="0" smtClean="0"/>
              <a:t>норми підпункту «г» підпункту 195.1.2 пункту 195.1 статті 195 розділу </a:t>
            </a:r>
            <a:r>
              <a:rPr lang="ru-RU" sz="1600" i="1" dirty="0" smtClean="0"/>
              <a:t>V </a:t>
            </a:r>
            <a:r>
              <a:rPr lang="uk-UA" sz="1600" i="1" dirty="0" smtClean="0"/>
              <a:t>ПКУ.</a:t>
            </a:r>
            <a:endParaRPr lang="ru-RU" sz="1600" i="1" dirty="0"/>
          </a:p>
        </p:txBody>
      </p:sp>
      <p:pic>
        <p:nvPicPr>
          <p:cNvPr id="11" name="Рисунок 10">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476672"/>
            <a:ext cx="4211960" cy="1215008"/>
          </a:xfrm>
        </p:spPr>
        <p:txBody>
          <a:bodyPr>
            <a:normAutofit/>
          </a:bodyPr>
          <a:lstStyle/>
          <a:p>
            <a:r>
              <a:rPr lang="uk-UA" sz="2000" b="1" dirty="0" smtClean="0">
                <a:solidFill>
                  <a:srgbClr val="00B050"/>
                </a:solidFill>
              </a:rPr>
              <a:t>пункту 32 підрозділу 2 розділу XX «Перехідні положення» ПКУ</a:t>
            </a:r>
          </a:p>
        </p:txBody>
      </p:sp>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r>
              <a:rPr lang="uk-UA" sz="2000" b="1" dirty="0" smtClean="0">
                <a:solidFill>
                  <a:srgbClr val="00B0F0"/>
                </a:solidFill>
              </a:rPr>
              <a:t>Лікарські засоби та медичні вироби</a:t>
            </a:r>
            <a:endParaRPr lang="ru-RU" sz="2000" b="1" dirty="0">
              <a:solidFill>
                <a:srgbClr val="00B0F0"/>
              </a:solidFill>
            </a:endParaRPr>
          </a:p>
        </p:txBody>
      </p:sp>
      <p:sp>
        <p:nvSpPr>
          <p:cNvPr id="9" name="Стрелка вниз 8"/>
          <p:cNvSpPr/>
          <p:nvPr/>
        </p:nvSpPr>
        <p:spPr>
          <a:xfrm>
            <a:off x="2555776" y="3356992"/>
            <a:ext cx="216024" cy="576064"/>
          </a:xfrm>
          <a:prstGeom prst="down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Заголовок 1"/>
          <p:cNvSpPr txBox="1">
            <a:spLocks/>
          </p:cNvSpPr>
          <p:nvPr/>
        </p:nvSpPr>
        <p:spPr>
          <a:xfrm>
            <a:off x="763960" y="1997224"/>
            <a:ext cx="3816424" cy="1512168"/>
          </a:xfrm>
          <a:prstGeom prst="rect">
            <a:avLst/>
          </a:prstGeom>
        </p:spPr>
        <p:txBody>
          <a:bodyPr vert="horz" lIns="91440" tIns="45720" rIns="91440" bIns="45720" rtlCol="0" anchor="ctr">
            <a:normAutofit/>
          </a:bodyPr>
          <a:lstStyle/>
          <a:p>
            <a:pPr algn="ctr"/>
            <a:r>
              <a:rPr lang="uk-UA" sz="2000" b="1" u="sng" dirty="0" smtClean="0">
                <a:solidFill>
                  <a:srgbClr val="00B050"/>
                </a:solidFill>
              </a:rPr>
              <a:t>підпункти 2 та 3</a:t>
            </a:r>
            <a:r>
              <a:rPr lang="uk-UA" sz="2000" dirty="0" smtClean="0"/>
              <a:t> пункту 32 підрозділу 2 розділу XX «Перехідні положення» ПКУ</a:t>
            </a:r>
            <a:endParaRPr lang="ru-RU" sz="2000" dirty="0"/>
          </a:p>
        </p:txBody>
      </p:sp>
      <p:sp>
        <p:nvSpPr>
          <p:cNvPr id="11" name="Заголовок 1"/>
          <p:cNvSpPr txBox="1">
            <a:spLocks/>
          </p:cNvSpPr>
          <p:nvPr/>
        </p:nvSpPr>
        <p:spPr>
          <a:xfrm>
            <a:off x="4788024" y="1988840"/>
            <a:ext cx="3816424" cy="1512168"/>
          </a:xfrm>
          <a:prstGeom prst="rect">
            <a:avLst/>
          </a:prstGeom>
        </p:spPr>
        <p:txBody>
          <a:bodyPr vert="horz" lIns="91440" tIns="45720" rIns="91440" bIns="45720" rtlCol="0" anchor="ctr">
            <a:normAutofit/>
          </a:bodyPr>
          <a:lstStyle/>
          <a:p>
            <a:pPr algn="ctr"/>
            <a:r>
              <a:rPr lang="uk-UA" sz="2000" b="1" u="sng" dirty="0" smtClean="0">
                <a:solidFill>
                  <a:srgbClr val="00B050"/>
                </a:solidFill>
              </a:rPr>
              <a:t>підпункти 1,4 та 5</a:t>
            </a:r>
            <a:r>
              <a:rPr lang="uk-UA" sz="2000" dirty="0" smtClean="0"/>
              <a:t> пункту 32 підрозділу 2 розділу XX «Перехідні положення» ПКУ</a:t>
            </a:r>
            <a:endParaRPr lang="ru-RU" sz="2000" dirty="0"/>
          </a:p>
        </p:txBody>
      </p:sp>
      <p:sp>
        <p:nvSpPr>
          <p:cNvPr id="13" name="Стрелка вниз 12"/>
          <p:cNvSpPr/>
          <p:nvPr/>
        </p:nvSpPr>
        <p:spPr>
          <a:xfrm>
            <a:off x="6660232" y="3284984"/>
            <a:ext cx="216024" cy="576064"/>
          </a:xfrm>
          <a:prstGeom prst="down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Заголовок 1"/>
          <p:cNvSpPr txBox="1">
            <a:spLocks/>
          </p:cNvSpPr>
          <p:nvPr/>
        </p:nvSpPr>
        <p:spPr>
          <a:xfrm>
            <a:off x="4716016" y="3717032"/>
            <a:ext cx="3816424" cy="1296144"/>
          </a:xfrm>
          <a:prstGeom prst="rect">
            <a:avLst/>
          </a:prstGeom>
        </p:spPr>
        <p:txBody>
          <a:bodyPr vert="horz" lIns="91440" tIns="45720" rIns="91440" bIns="45720" rtlCol="0" anchor="ctr">
            <a:normAutofit/>
          </a:bodyPr>
          <a:lstStyle/>
          <a:p>
            <a:r>
              <a:rPr lang="uk-UA" sz="2000" b="1" i="1" dirty="0" smtClean="0">
                <a:solidFill>
                  <a:srgbClr val="00B0F0"/>
                </a:solidFill>
              </a:rPr>
              <a:t>Товари оборонного призначення</a:t>
            </a:r>
            <a:endParaRPr lang="ru-RU" sz="2000" dirty="0">
              <a:solidFill>
                <a:srgbClr val="00B0F0"/>
              </a:solidFill>
            </a:endParaRPr>
          </a:p>
        </p:txBody>
      </p:sp>
      <p:cxnSp>
        <p:nvCxnSpPr>
          <p:cNvPr id="16" name="Прямая со стрелкой 15"/>
          <p:cNvCxnSpPr/>
          <p:nvPr/>
        </p:nvCxnSpPr>
        <p:spPr>
          <a:xfrm flipH="1">
            <a:off x="2771800" y="1196752"/>
            <a:ext cx="2592288" cy="1008112"/>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6876256" y="1412776"/>
            <a:ext cx="0" cy="864096"/>
          </a:xfrm>
          <a:prstGeom prst="straightConnector1">
            <a:avLst/>
          </a:prstGeom>
          <a:ln w="63500">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15" name="Рисунок 14">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620688"/>
            <a:ext cx="4211960" cy="1215008"/>
          </a:xfrm>
        </p:spPr>
        <p:txBody>
          <a:bodyPr>
            <a:normAutofit/>
          </a:bodyPr>
          <a:lstStyle/>
          <a:p>
            <a:r>
              <a:rPr lang="uk-UA" sz="2000" b="1" u="sng" dirty="0" smtClean="0">
                <a:solidFill>
                  <a:srgbClr val="00B050"/>
                </a:solidFill>
              </a:rPr>
              <a:t>підпункти 2 та 3</a:t>
            </a:r>
            <a:r>
              <a:rPr lang="uk-UA" sz="2000" dirty="0" smtClean="0"/>
              <a:t> пункту 32 підрозділу 2 розділу XX «Перехідні положення» ПКУ</a:t>
            </a:r>
            <a:endParaRPr lang="ru-RU" sz="2000" dirty="0"/>
          </a:p>
        </p:txBody>
      </p:sp>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endParaRPr lang="ru-RU" sz="2000" b="1" dirty="0">
              <a:solidFill>
                <a:srgbClr val="00B0F0"/>
              </a:solidFill>
            </a:endParaRPr>
          </a:p>
        </p:txBody>
      </p:sp>
      <p:sp>
        <p:nvSpPr>
          <p:cNvPr id="10" name="Заголовок 1"/>
          <p:cNvSpPr txBox="1">
            <a:spLocks/>
          </p:cNvSpPr>
          <p:nvPr/>
        </p:nvSpPr>
        <p:spPr>
          <a:xfrm>
            <a:off x="1043608" y="1124744"/>
            <a:ext cx="3816424" cy="1512168"/>
          </a:xfrm>
          <a:prstGeom prst="rect">
            <a:avLst/>
          </a:prstGeom>
        </p:spPr>
        <p:txBody>
          <a:bodyPr vert="horz" lIns="91440" tIns="45720" rIns="91440" bIns="45720" rtlCol="0" anchor="ctr">
            <a:normAutofit/>
          </a:bodyPr>
          <a:lstStyle/>
          <a:p>
            <a:pPr algn="ctr"/>
            <a:r>
              <a:rPr lang="uk-UA" sz="2000" b="1" dirty="0" smtClean="0">
                <a:solidFill>
                  <a:srgbClr val="00B0F0"/>
                </a:solidFill>
              </a:rPr>
              <a:t>Лікарські засоби та медичні вироби</a:t>
            </a:r>
            <a:endParaRPr lang="ru-RU" sz="2000" b="1" dirty="0">
              <a:solidFill>
                <a:srgbClr val="00B0F0"/>
              </a:solidFill>
            </a:endParaRPr>
          </a:p>
        </p:txBody>
      </p:sp>
      <p:sp>
        <p:nvSpPr>
          <p:cNvPr id="15" name="Заголовок 1"/>
          <p:cNvSpPr txBox="1">
            <a:spLocks/>
          </p:cNvSpPr>
          <p:nvPr/>
        </p:nvSpPr>
        <p:spPr>
          <a:xfrm>
            <a:off x="971600" y="2204864"/>
            <a:ext cx="3816424" cy="1863824"/>
          </a:xfrm>
          <a:prstGeom prst="rect">
            <a:avLst/>
          </a:prstGeom>
        </p:spPr>
        <p:txBody>
          <a:bodyPr vert="horz" lIns="91440" tIns="45720" rIns="91440" bIns="45720" rtlCol="0" anchor="ctr">
            <a:normAutofit fontScale="85000" lnSpcReduction="10000"/>
          </a:bodyPr>
          <a:lstStyle/>
          <a:p>
            <a:pPr algn="ctr"/>
            <a:r>
              <a:rPr lang="uk-UA" sz="2000" dirty="0" smtClean="0"/>
              <a:t>Перелік лікарських засобів та медичних виробів, ввезення та постачання яких під час воєнного стану звільняється від оподаткування ПДВ, затверджено </a:t>
            </a:r>
            <a:r>
              <a:rPr lang="uk-UA" sz="2000" u="sng" dirty="0" smtClean="0">
                <a:solidFill>
                  <a:srgbClr val="FF0000"/>
                </a:solidFill>
              </a:rPr>
              <a:t>постановою Кабінету Міністрів України від 27 грудня 2022        № 1447.</a:t>
            </a:r>
            <a:endParaRPr lang="ru-RU" sz="2000" u="sng" dirty="0">
              <a:solidFill>
                <a:srgbClr val="FF0000"/>
              </a:solidFill>
            </a:endParaRPr>
          </a:p>
        </p:txBody>
      </p:sp>
      <p:sp>
        <p:nvSpPr>
          <p:cNvPr id="17" name="Заголовок 1"/>
          <p:cNvSpPr txBox="1">
            <a:spLocks/>
          </p:cNvSpPr>
          <p:nvPr/>
        </p:nvSpPr>
        <p:spPr>
          <a:xfrm>
            <a:off x="5004048" y="1700808"/>
            <a:ext cx="3816424" cy="648072"/>
          </a:xfrm>
          <a:prstGeom prst="rect">
            <a:avLst/>
          </a:prstGeom>
        </p:spPr>
        <p:txBody>
          <a:bodyPr vert="horz" lIns="91440" tIns="45720" rIns="91440" bIns="45720" rtlCol="0" anchor="ctr">
            <a:normAutofit/>
          </a:bodyPr>
          <a:lstStyle/>
          <a:p>
            <a:pPr algn="ctr"/>
            <a:r>
              <a:rPr lang="uk-UA" sz="2000" b="1" dirty="0" smtClean="0">
                <a:solidFill>
                  <a:srgbClr val="00B0F0"/>
                </a:solidFill>
              </a:rPr>
              <a:t>Умови застосування пільги</a:t>
            </a:r>
            <a:endParaRPr lang="ru-RU" sz="2000" b="1" dirty="0">
              <a:solidFill>
                <a:srgbClr val="00B0F0"/>
              </a:solidFill>
            </a:endParaRPr>
          </a:p>
        </p:txBody>
      </p:sp>
      <p:sp>
        <p:nvSpPr>
          <p:cNvPr id="19" name="Заголовок 1"/>
          <p:cNvSpPr txBox="1">
            <a:spLocks/>
          </p:cNvSpPr>
          <p:nvPr/>
        </p:nvSpPr>
        <p:spPr>
          <a:xfrm>
            <a:off x="5076056" y="2276872"/>
            <a:ext cx="3816424" cy="4464496"/>
          </a:xfrm>
          <a:prstGeom prst="rect">
            <a:avLst/>
          </a:prstGeom>
        </p:spPr>
        <p:txBody>
          <a:bodyPr vert="horz" lIns="91440" tIns="45720" rIns="91440" bIns="45720" rtlCol="0" anchor="ctr">
            <a:normAutofit fontScale="85000" lnSpcReduction="10000"/>
          </a:bodyPr>
          <a:lstStyle/>
          <a:p>
            <a:r>
              <a:rPr lang="uk-UA" sz="2000" dirty="0" smtClean="0"/>
              <a:t>Режим звільнення від оподаткування ПДВ операцій з постачання медичних виробів на митній території України, застосовується </a:t>
            </a:r>
            <a:r>
              <a:rPr lang="uk-UA" sz="2000" u="sng" dirty="0" smtClean="0">
                <a:solidFill>
                  <a:srgbClr val="FF0000"/>
                </a:solidFill>
              </a:rPr>
              <a:t>за одночасним дотриманням умов</a:t>
            </a:r>
            <a:r>
              <a:rPr lang="uk-UA" sz="2000" dirty="0" smtClean="0">
                <a:solidFill>
                  <a:srgbClr val="FF0000"/>
                </a:solidFill>
              </a:rPr>
              <a:t> (!)</a:t>
            </a:r>
            <a:r>
              <a:rPr lang="uk-UA" sz="2000" dirty="0" smtClean="0"/>
              <a:t>, що такі вироби:</a:t>
            </a:r>
            <a:endParaRPr lang="ru-RU" sz="2000" dirty="0" smtClean="0"/>
          </a:p>
          <a:p>
            <a:endParaRPr lang="uk-UA" sz="2000" dirty="0" smtClean="0"/>
          </a:p>
          <a:p>
            <a:r>
              <a:rPr lang="uk-UA" sz="2000" dirty="0" smtClean="0"/>
              <a:t>1. призначені для використання у відповідних заходах, перерахованими у пункті 32 підрозділу 2 розділу XX Кодексу суб’єктами (інформація щодо цілей використання медичних виробів може бути зазначена у договорі на постачання таких медичних виробів, укладеному між постачальником та покупцем);</a:t>
            </a:r>
            <a:endParaRPr lang="ru-RU" sz="2000" dirty="0" smtClean="0"/>
          </a:p>
          <a:p>
            <a:endParaRPr lang="uk-UA" sz="2000" dirty="0" smtClean="0"/>
          </a:p>
          <a:p>
            <a:r>
              <a:rPr lang="uk-UA" sz="2000" dirty="0" smtClean="0"/>
              <a:t>2. включені до відповідного переліку, затвердженого КМУ.</a:t>
            </a:r>
            <a:endParaRPr lang="ru-RU" sz="2000" dirty="0"/>
          </a:p>
        </p:txBody>
      </p:sp>
      <p:pic>
        <p:nvPicPr>
          <p:cNvPr id="11" name="Рисунок 10">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620688"/>
            <a:ext cx="4211960" cy="1215008"/>
          </a:xfrm>
        </p:spPr>
        <p:txBody>
          <a:bodyPr>
            <a:normAutofit/>
          </a:bodyPr>
          <a:lstStyle/>
          <a:p>
            <a:r>
              <a:rPr lang="uk-UA" sz="2000" b="1" u="sng" dirty="0" smtClean="0">
                <a:solidFill>
                  <a:srgbClr val="00B050"/>
                </a:solidFill>
              </a:rPr>
              <a:t>Підпункт 4</a:t>
            </a:r>
            <a:r>
              <a:rPr lang="uk-UA" sz="2000" dirty="0" smtClean="0"/>
              <a:t> пункту 32 підрозділу 2 розділу XX «Перехідні положення» ПКУ</a:t>
            </a:r>
            <a:endParaRPr lang="ru-RU" sz="2000" dirty="0"/>
          </a:p>
        </p:txBody>
      </p:sp>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endParaRPr lang="ru-RU" sz="2000" b="1" dirty="0">
              <a:solidFill>
                <a:srgbClr val="00B0F0"/>
              </a:solidFill>
            </a:endParaRPr>
          </a:p>
        </p:txBody>
      </p:sp>
      <p:sp>
        <p:nvSpPr>
          <p:cNvPr id="10" name="Заголовок 1"/>
          <p:cNvSpPr txBox="1">
            <a:spLocks/>
          </p:cNvSpPr>
          <p:nvPr/>
        </p:nvSpPr>
        <p:spPr>
          <a:xfrm>
            <a:off x="1043608" y="1124744"/>
            <a:ext cx="3816424" cy="1512168"/>
          </a:xfrm>
          <a:prstGeom prst="rect">
            <a:avLst/>
          </a:prstGeom>
        </p:spPr>
        <p:txBody>
          <a:bodyPr vert="horz" lIns="91440" tIns="45720" rIns="91440" bIns="45720" rtlCol="0" anchor="ctr">
            <a:normAutofit/>
          </a:bodyPr>
          <a:lstStyle/>
          <a:p>
            <a:r>
              <a:rPr lang="uk-UA" sz="2000" b="1" i="1" dirty="0" smtClean="0">
                <a:solidFill>
                  <a:srgbClr val="00B0F0"/>
                </a:solidFill>
              </a:rPr>
              <a:t>Товари оборонного призначення</a:t>
            </a:r>
            <a:endParaRPr lang="ru-RU" sz="2000" dirty="0">
              <a:solidFill>
                <a:srgbClr val="00B0F0"/>
              </a:solidFill>
            </a:endParaRPr>
          </a:p>
        </p:txBody>
      </p:sp>
      <p:sp>
        <p:nvSpPr>
          <p:cNvPr id="15" name="Заголовок 1"/>
          <p:cNvSpPr txBox="1">
            <a:spLocks/>
          </p:cNvSpPr>
          <p:nvPr/>
        </p:nvSpPr>
        <p:spPr>
          <a:xfrm>
            <a:off x="971600" y="2204864"/>
            <a:ext cx="3816424" cy="3024336"/>
          </a:xfrm>
          <a:prstGeom prst="rect">
            <a:avLst/>
          </a:prstGeom>
        </p:spPr>
        <p:txBody>
          <a:bodyPr vert="horz" lIns="91440" tIns="45720" rIns="91440" bIns="45720" rtlCol="0" anchor="ctr">
            <a:normAutofit fontScale="92500" lnSpcReduction="20000"/>
          </a:bodyPr>
          <a:lstStyle/>
          <a:p>
            <a:pPr algn="ctr"/>
            <a:r>
              <a:rPr lang="uk-UA" dirty="0" smtClean="0"/>
              <a:t>Звільняються від оподаткування ПДВ операції з ввезення на митну територію України та постачання на митній території України товарів оборонного призначення, </a:t>
            </a:r>
            <a:r>
              <a:rPr lang="uk-UA" b="1" u="sng" dirty="0" smtClean="0">
                <a:solidFill>
                  <a:srgbClr val="00B0F0"/>
                </a:solidFill>
              </a:rPr>
              <a:t>визначених такими згідно </a:t>
            </a:r>
            <a:r>
              <a:rPr lang="uk-UA" dirty="0" smtClean="0"/>
              <a:t>з пунктом 29 частини першої статті 1 </a:t>
            </a:r>
            <a:r>
              <a:rPr lang="uk-UA" b="1" u="sng" dirty="0" smtClean="0">
                <a:solidFill>
                  <a:srgbClr val="00B0F0"/>
                </a:solidFill>
              </a:rPr>
              <a:t>Закону України «Про оборонні закупівлі», </a:t>
            </a:r>
            <a:r>
              <a:rPr lang="uk-UA" dirty="0" smtClean="0"/>
              <a:t>що </a:t>
            </a:r>
            <a:r>
              <a:rPr lang="uk-UA" b="1" u="sng" dirty="0" smtClean="0">
                <a:solidFill>
                  <a:srgbClr val="00B0F0"/>
                </a:solidFill>
              </a:rPr>
              <a:t>класифікуються </a:t>
            </a:r>
            <a:r>
              <a:rPr lang="uk-UA" dirty="0" smtClean="0"/>
              <a:t>зокрема за товарними позиціями </a:t>
            </a:r>
            <a:r>
              <a:rPr lang="uk-UA" b="1" u="sng" dirty="0" smtClean="0">
                <a:solidFill>
                  <a:srgbClr val="00B0F0"/>
                </a:solidFill>
              </a:rPr>
              <a:t>згідно з УКТ </a:t>
            </a:r>
            <a:r>
              <a:rPr lang="uk-UA" b="1" u="sng" dirty="0" err="1" smtClean="0">
                <a:solidFill>
                  <a:srgbClr val="00B0F0"/>
                </a:solidFill>
              </a:rPr>
              <a:t>ЗЕД</a:t>
            </a:r>
            <a:r>
              <a:rPr lang="uk-UA" b="1" u="sng" dirty="0" smtClean="0">
                <a:solidFill>
                  <a:srgbClr val="00B0F0"/>
                </a:solidFill>
              </a:rPr>
              <a:t> </a:t>
            </a:r>
            <a:r>
              <a:rPr lang="uk-UA" dirty="0" smtClean="0"/>
              <a:t>визначеними </a:t>
            </a:r>
            <a:r>
              <a:rPr lang="uk-UA" b="1" u="sng" dirty="0" smtClean="0">
                <a:solidFill>
                  <a:srgbClr val="00B050"/>
                </a:solidFill>
              </a:rPr>
              <a:t>підпунктом 4</a:t>
            </a:r>
            <a:r>
              <a:rPr lang="uk-UA" dirty="0" smtClean="0"/>
              <a:t> пункту 32 підрозділу 2 розділу XX «Перехідні положення» ПКУ</a:t>
            </a:r>
            <a:endParaRPr lang="ru-RU" sz="2000" u="sng" dirty="0">
              <a:solidFill>
                <a:srgbClr val="FF0000"/>
              </a:solidFill>
            </a:endParaRPr>
          </a:p>
        </p:txBody>
      </p:sp>
      <p:sp>
        <p:nvSpPr>
          <p:cNvPr id="17" name="Заголовок 1"/>
          <p:cNvSpPr txBox="1">
            <a:spLocks/>
          </p:cNvSpPr>
          <p:nvPr/>
        </p:nvSpPr>
        <p:spPr>
          <a:xfrm>
            <a:off x="5004048" y="1700808"/>
            <a:ext cx="3816424" cy="648072"/>
          </a:xfrm>
          <a:prstGeom prst="rect">
            <a:avLst/>
          </a:prstGeom>
        </p:spPr>
        <p:txBody>
          <a:bodyPr vert="horz" lIns="91440" tIns="45720" rIns="91440" bIns="45720" rtlCol="0" anchor="ctr">
            <a:normAutofit/>
          </a:bodyPr>
          <a:lstStyle/>
          <a:p>
            <a:pPr algn="ctr"/>
            <a:r>
              <a:rPr lang="uk-UA" sz="2000" b="1" dirty="0" smtClean="0">
                <a:solidFill>
                  <a:srgbClr val="00B0F0"/>
                </a:solidFill>
              </a:rPr>
              <a:t>Умови застосування пільги</a:t>
            </a:r>
            <a:endParaRPr lang="ru-RU" sz="2000" b="1" dirty="0">
              <a:solidFill>
                <a:srgbClr val="00B0F0"/>
              </a:solidFill>
            </a:endParaRPr>
          </a:p>
        </p:txBody>
      </p:sp>
      <p:sp>
        <p:nvSpPr>
          <p:cNvPr id="19" name="Заголовок 1"/>
          <p:cNvSpPr txBox="1">
            <a:spLocks/>
          </p:cNvSpPr>
          <p:nvPr/>
        </p:nvSpPr>
        <p:spPr>
          <a:xfrm>
            <a:off x="5076056" y="2276872"/>
            <a:ext cx="3816424" cy="4464496"/>
          </a:xfrm>
          <a:prstGeom prst="rect">
            <a:avLst/>
          </a:prstGeom>
        </p:spPr>
        <p:txBody>
          <a:bodyPr vert="horz" lIns="91440" tIns="45720" rIns="91440" bIns="45720" rtlCol="0" anchor="ctr">
            <a:normAutofit fontScale="77500" lnSpcReduction="20000"/>
          </a:bodyPr>
          <a:lstStyle/>
          <a:p>
            <a:r>
              <a:rPr lang="uk-UA" sz="2000" dirty="0" smtClean="0"/>
              <a:t>Режим звільнення </a:t>
            </a:r>
            <a:r>
              <a:rPr lang="uk-UA" sz="2000" u="sng" dirty="0" smtClean="0">
                <a:solidFill>
                  <a:srgbClr val="FF0000"/>
                </a:solidFill>
              </a:rPr>
              <a:t>за одночасним дотриманням умов</a:t>
            </a:r>
            <a:r>
              <a:rPr lang="uk-UA" sz="2000" dirty="0" smtClean="0">
                <a:solidFill>
                  <a:srgbClr val="FF0000"/>
                </a:solidFill>
              </a:rPr>
              <a:t> (!)</a:t>
            </a:r>
            <a:r>
              <a:rPr lang="uk-UA" sz="2000" dirty="0" smtClean="0"/>
              <a:t>:</a:t>
            </a:r>
            <a:endParaRPr lang="ru-RU" sz="2000" dirty="0" smtClean="0"/>
          </a:p>
          <a:p>
            <a:endParaRPr lang="uk-UA" sz="2000" dirty="0" smtClean="0"/>
          </a:p>
          <a:p>
            <a:r>
              <a:rPr lang="uk-UA" dirty="0" smtClean="0"/>
              <a:t>1. такі товари оборонного призначення належать до категорії товарів оборонного призначення, визначених пунктом 29 статті 1 Закону № 808, та класифікуються за групами, товарними позиціями та підкатегоріями УКТ </a:t>
            </a:r>
            <a:r>
              <a:rPr lang="uk-UA" dirty="0" err="1" smtClean="0"/>
              <a:t>ЗЕД</a:t>
            </a:r>
            <a:r>
              <a:rPr lang="uk-UA" dirty="0" smtClean="0"/>
              <a:t>, перерахованими в абзацах «а» - «н» підпункту 4 пункту 32 підрозділу 2  розділу XX ПКУ (з урахуванням зазначених у таких абзацах обмежень);</a:t>
            </a:r>
            <a:endParaRPr lang="ru-RU" dirty="0" smtClean="0"/>
          </a:p>
          <a:p>
            <a:endParaRPr lang="uk-UA" dirty="0" smtClean="0"/>
          </a:p>
          <a:p>
            <a:r>
              <a:rPr lang="uk-UA" dirty="0" smtClean="0"/>
              <a:t>2. постачання товарів оборонного призначення здійснюється у межах державного контракту;</a:t>
            </a:r>
            <a:endParaRPr lang="ru-RU" dirty="0" smtClean="0"/>
          </a:p>
          <a:p>
            <a:endParaRPr lang="uk-UA" dirty="0" smtClean="0"/>
          </a:p>
          <a:p>
            <a:r>
              <a:rPr lang="uk-UA" dirty="0" smtClean="0"/>
              <a:t>3. постачальник товарів оборонного призначення є виконавцем або співвиконавцем державного контракту (договору) у розумінні норм Закону № 808;</a:t>
            </a:r>
            <a:endParaRPr lang="ru-RU" dirty="0" smtClean="0"/>
          </a:p>
          <a:p>
            <a:endParaRPr lang="uk-UA" dirty="0" smtClean="0"/>
          </a:p>
          <a:p>
            <a:r>
              <a:rPr lang="uk-UA" dirty="0" smtClean="0"/>
              <a:t>4. покупець є державним замовником у розумінні норм Закону № 808.</a:t>
            </a:r>
            <a:endParaRPr lang="ru-RU" sz="2000" dirty="0"/>
          </a:p>
        </p:txBody>
      </p:sp>
      <p:pic>
        <p:nvPicPr>
          <p:cNvPr id="11" name="Рисунок 10">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0" y="620688"/>
            <a:ext cx="4211960" cy="1215008"/>
          </a:xfrm>
        </p:spPr>
        <p:txBody>
          <a:bodyPr>
            <a:normAutofit/>
          </a:bodyPr>
          <a:lstStyle/>
          <a:p>
            <a:r>
              <a:rPr lang="uk-UA" sz="2000" b="1" u="sng" dirty="0" smtClean="0">
                <a:solidFill>
                  <a:srgbClr val="00B050"/>
                </a:solidFill>
              </a:rPr>
              <a:t>Підпункт 5</a:t>
            </a:r>
            <a:r>
              <a:rPr lang="uk-UA" sz="2000" dirty="0" smtClean="0"/>
              <a:t> пункту 32 підрозділу 2 розділу XX «Перехідні положення» ПКУ</a:t>
            </a:r>
            <a:endParaRPr lang="ru-RU" sz="2000" dirty="0"/>
          </a:p>
        </p:txBody>
      </p:sp>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endParaRPr lang="ru-RU" sz="2000" b="1" dirty="0">
              <a:solidFill>
                <a:srgbClr val="00B0F0"/>
              </a:solidFill>
            </a:endParaRPr>
          </a:p>
        </p:txBody>
      </p:sp>
      <p:sp>
        <p:nvSpPr>
          <p:cNvPr id="10" name="Заголовок 1"/>
          <p:cNvSpPr txBox="1">
            <a:spLocks/>
          </p:cNvSpPr>
          <p:nvPr/>
        </p:nvSpPr>
        <p:spPr>
          <a:xfrm>
            <a:off x="755576" y="1196752"/>
            <a:ext cx="3816424" cy="720080"/>
          </a:xfrm>
          <a:prstGeom prst="rect">
            <a:avLst/>
          </a:prstGeom>
        </p:spPr>
        <p:txBody>
          <a:bodyPr vert="horz" lIns="91440" tIns="45720" rIns="91440" bIns="45720" rtlCol="0" anchor="ctr">
            <a:normAutofit/>
          </a:bodyPr>
          <a:lstStyle/>
          <a:p>
            <a:r>
              <a:rPr lang="uk-UA" sz="2000" b="1" i="1" dirty="0" smtClean="0">
                <a:solidFill>
                  <a:srgbClr val="00B0F0"/>
                </a:solidFill>
              </a:rPr>
              <a:t>Товари оборонного призначення</a:t>
            </a:r>
            <a:endParaRPr lang="ru-RU" sz="2000" dirty="0">
              <a:solidFill>
                <a:srgbClr val="00B0F0"/>
              </a:solidFill>
            </a:endParaRPr>
          </a:p>
        </p:txBody>
      </p:sp>
      <p:sp>
        <p:nvSpPr>
          <p:cNvPr id="15" name="Заголовок 1"/>
          <p:cNvSpPr txBox="1">
            <a:spLocks/>
          </p:cNvSpPr>
          <p:nvPr/>
        </p:nvSpPr>
        <p:spPr>
          <a:xfrm>
            <a:off x="251520" y="1628800"/>
            <a:ext cx="4536504" cy="5040560"/>
          </a:xfrm>
          <a:prstGeom prst="rect">
            <a:avLst/>
          </a:prstGeom>
        </p:spPr>
        <p:txBody>
          <a:bodyPr vert="horz" lIns="91440" tIns="45720" rIns="91440" bIns="45720" rtlCol="0" anchor="ctr">
            <a:normAutofit fontScale="92500" lnSpcReduction="20000"/>
          </a:bodyPr>
          <a:lstStyle/>
          <a:p>
            <a:pPr algn="ctr"/>
            <a:r>
              <a:rPr lang="uk-UA" dirty="0" smtClean="0"/>
              <a:t>Звільняються товари, </a:t>
            </a:r>
            <a:r>
              <a:rPr lang="uk-UA" b="1" u="sng" dirty="0" smtClean="0">
                <a:solidFill>
                  <a:srgbClr val="00B0F0"/>
                </a:solidFill>
              </a:rPr>
              <a:t>кінцевим отримувачем </a:t>
            </a:r>
            <a:r>
              <a:rPr lang="uk-UA" dirty="0" smtClean="0"/>
              <a:t>яких відповідно до сертифіката кінцевого споживача або згідно з умовами договору </a:t>
            </a:r>
            <a:r>
              <a:rPr lang="uk-UA" b="1" u="sng" dirty="0" smtClean="0">
                <a:solidFill>
                  <a:srgbClr val="00B0F0"/>
                </a:solidFill>
              </a:rPr>
              <a:t>визначено</a:t>
            </a:r>
            <a:r>
              <a:rPr lang="uk-UA" dirty="0" smtClean="0"/>
              <a:t> правоохоронні органи, Міністерство оборони України, Збройні Сили України та інші військові формування, добровольчі формування територіальних громад, утворені відповідно до законів України, інші суб’єкти, що здійснюють боротьбу з тероризмом відповідно до закону та/або беруть участь у здійсненні заходів із забезпечення національної безпеки і оборони, відсічі і стримування збройної агресії Російської Федерації проти України, підприємства, які є виконавцями (співвиконавцями) державних контрактів (договорів) з оборонних закупівель</a:t>
            </a:r>
            <a:r>
              <a:rPr lang="uk-UA" b="1" u="sng" dirty="0" smtClean="0">
                <a:solidFill>
                  <a:srgbClr val="00B0F0"/>
                </a:solidFill>
              </a:rPr>
              <a:t>, а також такі товари класифікуються </a:t>
            </a:r>
            <a:r>
              <a:rPr lang="uk-UA" dirty="0" smtClean="0"/>
              <a:t>зокрема за товарними позиціями </a:t>
            </a:r>
            <a:r>
              <a:rPr lang="uk-UA" b="1" u="sng" dirty="0" smtClean="0">
                <a:solidFill>
                  <a:srgbClr val="00B0F0"/>
                </a:solidFill>
              </a:rPr>
              <a:t>згідно з УКТ </a:t>
            </a:r>
            <a:r>
              <a:rPr lang="uk-UA" b="1" u="sng" dirty="0" err="1" smtClean="0">
                <a:solidFill>
                  <a:srgbClr val="00B0F0"/>
                </a:solidFill>
              </a:rPr>
              <a:t>ЗЕД</a:t>
            </a:r>
            <a:r>
              <a:rPr lang="uk-UA" b="1" u="sng" dirty="0" smtClean="0">
                <a:solidFill>
                  <a:srgbClr val="00B0F0"/>
                </a:solidFill>
              </a:rPr>
              <a:t> </a:t>
            </a:r>
            <a:r>
              <a:rPr lang="uk-UA" dirty="0" smtClean="0"/>
              <a:t>визначеними </a:t>
            </a:r>
            <a:r>
              <a:rPr lang="uk-UA" b="1" u="sng" dirty="0" smtClean="0">
                <a:solidFill>
                  <a:srgbClr val="00B050"/>
                </a:solidFill>
              </a:rPr>
              <a:t>підпунктом 5</a:t>
            </a:r>
            <a:r>
              <a:rPr lang="uk-UA" dirty="0" smtClean="0"/>
              <a:t> пункту 32 підрозділу 2 розділу XX «Перехідні положення» ПКУ</a:t>
            </a:r>
            <a:endParaRPr lang="ru-RU" sz="2000" u="sng" dirty="0">
              <a:solidFill>
                <a:srgbClr val="FF0000"/>
              </a:solidFill>
            </a:endParaRPr>
          </a:p>
        </p:txBody>
      </p:sp>
      <p:sp>
        <p:nvSpPr>
          <p:cNvPr id="17" name="Заголовок 1"/>
          <p:cNvSpPr txBox="1">
            <a:spLocks/>
          </p:cNvSpPr>
          <p:nvPr/>
        </p:nvSpPr>
        <p:spPr>
          <a:xfrm>
            <a:off x="5004048" y="1700808"/>
            <a:ext cx="3816424" cy="648072"/>
          </a:xfrm>
          <a:prstGeom prst="rect">
            <a:avLst/>
          </a:prstGeom>
        </p:spPr>
        <p:txBody>
          <a:bodyPr vert="horz" lIns="91440" tIns="45720" rIns="91440" bIns="45720" rtlCol="0" anchor="ctr">
            <a:normAutofit/>
          </a:bodyPr>
          <a:lstStyle/>
          <a:p>
            <a:pPr algn="ctr"/>
            <a:r>
              <a:rPr lang="uk-UA" sz="2000" b="1" dirty="0" smtClean="0">
                <a:solidFill>
                  <a:srgbClr val="00B0F0"/>
                </a:solidFill>
              </a:rPr>
              <a:t>Умови застосування пільги</a:t>
            </a:r>
            <a:endParaRPr lang="ru-RU" sz="2000" b="1" dirty="0">
              <a:solidFill>
                <a:srgbClr val="00B0F0"/>
              </a:solidFill>
            </a:endParaRPr>
          </a:p>
        </p:txBody>
      </p:sp>
      <p:sp>
        <p:nvSpPr>
          <p:cNvPr id="19" name="Заголовок 1"/>
          <p:cNvSpPr txBox="1">
            <a:spLocks/>
          </p:cNvSpPr>
          <p:nvPr/>
        </p:nvSpPr>
        <p:spPr>
          <a:xfrm>
            <a:off x="5076056" y="2276872"/>
            <a:ext cx="3816424" cy="4464496"/>
          </a:xfrm>
          <a:prstGeom prst="rect">
            <a:avLst/>
          </a:prstGeom>
        </p:spPr>
        <p:txBody>
          <a:bodyPr vert="horz" lIns="91440" tIns="45720" rIns="91440" bIns="45720" rtlCol="0" anchor="ctr">
            <a:normAutofit fontScale="85000" lnSpcReduction="10000"/>
          </a:bodyPr>
          <a:lstStyle/>
          <a:p>
            <a:r>
              <a:rPr lang="uk-UA" sz="2000" dirty="0" smtClean="0"/>
              <a:t>Режим звільнення </a:t>
            </a:r>
            <a:r>
              <a:rPr lang="uk-UA" sz="2000" u="sng" dirty="0" smtClean="0">
                <a:solidFill>
                  <a:srgbClr val="FF0000"/>
                </a:solidFill>
              </a:rPr>
              <a:t>за одночасним дотриманням умов</a:t>
            </a:r>
            <a:r>
              <a:rPr lang="uk-UA" sz="2000" dirty="0" smtClean="0">
                <a:solidFill>
                  <a:srgbClr val="FF0000"/>
                </a:solidFill>
              </a:rPr>
              <a:t> (!)</a:t>
            </a:r>
            <a:r>
              <a:rPr lang="uk-UA" sz="2000" dirty="0" smtClean="0"/>
              <a:t>:</a:t>
            </a:r>
            <a:endParaRPr lang="ru-RU" sz="2000" dirty="0" smtClean="0"/>
          </a:p>
          <a:p>
            <a:endParaRPr lang="uk-UA" sz="2000" dirty="0" smtClean="0"/>
          </a:p>
          <a:p>
            <a:r>
              <a:rPr lang="uk-UA" dirty="0" smtClean="0"/>
              <a:t>1. постачання товарів оборонного призначення здійснюється у межах державного контракту;</a:t>
            </a:r>
            <a:endParaRPr lang="ru-RU" dirty="0" smtClean="0"/>
          </a:p>
          <a:p>
            <a:endParaRPr lang="uk-UA" dirty="0" smtClean="0"/>
          </a:p>
          <a:p>
            <a:r>
              <a:rPr lang="uk-UA" dirty="0" smtClean="0"/>
              <a:t>2. такі товари (у тому числі товари оборонного призначення) належать до категорії товарів, що класифікуються за групами, товарними позиціями та підкатегоріями УКТ </a:t>
            </a:r>
            <a:r>
              <a:rPr lang="uk-UA" dirty="0" err="1" smtClean="0"/>
              <a:t>ЗЕД</a:t>
            </a:r>
            <a:r>
              <a:rPr lang="uk-UA" dirty="0" smtClean="0"/>
              <a:t>, перерахованими у підпункті 5 пункту 32 підрозділу 2 розділу XX ПКУ;</a:t>
            </a:r>
            <a:endParaRPr lang="ru-RU" dirty="0" smtClean="0"/>
          </a:p>
          <a:p>
            <a:endParaRPr lang="uk-UA" dirty="0" smtClean="0"/>
          </a:p>
          <a:p>
            <a:r>
              <a:rPr lang="uk-UA" dirty="0" smtClean="0"/>
              <a:t>3. кінцевим отримувачем таких товарів відповідно до сертифіката кінцевого споживача або згідно з умовами договору визначено суб’єктів перерахованих у пункті 32 підрозділу 2 розділу XX ПКУ.</a:t>
            </a:r>
            <a:endParaRPr lang="ru-RU" sz="2000" dirty="0"/>
          </a:p>
        </p:txBody>
      </p:sp>
      <p:pic>
        <p:nvPicPr>
          <p:cNvPr id="11" name="Рисунок 10">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txBox="1">
            <a:spLocks/>
          </p:cNvSpPr>
          <p:nvPr/>
        </p:nvSpPr>
        <p:spPr>
          <a:xfrm>
            <a:off x="4932040" y="188640"/>
            <a:ext cx="4211960" cy="72008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2000" b="1" i="0" u="none" strike="noStrike" kern="1200" cap="none" spc="0" normalizeH="0" baseline="0" noProof="0" dirty="0" smtClean="0">
                <a:ln>
                  <a:noFill/>
                </a:ln>
                <a:solidFill>
                  <a:srgbClr val="FF0000"/>
                </a:solidFill>
                <a:effectLst/>
                <a:uLnTx/>
                <a:uFillTx/>
                <a:latin typeface="+mj-lt"/>
                <a:ea typeface="+mj-ea"/>
                <a:cs typeface="+mj-cs"/>
              </a:rPr>
              <a:t>Звільнення від оподаткування</a:t>
            </a:r>
            <a:endParaRPr kumimoji="0" lang="uk-UA" sz="20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Заголовок 1"/>
          <p:cNvSpPr txBox="1">
            <a:spLocks/>
          </p:cNvSpPr>
          <p:nvPr/>
        </p:nvSpPr>
        <p:spPr>
          <a:xfrm>
            <a:off x="539552" y="3861048"/>
            <a:ext cx="3816424" cy="1296144"/>
          </a:xfrm>
          <a:prstGeom prst="rect">
            <a:avLst/>
          </a:prstGeom>
        </p:spPr>
        <p:txBody>
          <a:bodyPr vert="horz" lIns="91440" tIns="45720" rIns="91440" bIns="45720" rtlCol="0" anchor="ctr">
            <a:normAutofit/>
          </a:bodyPr>
          <a:lstStyle/>
          <a:p>
            <a:pPr algn="ctr"/>
            <a:endParaRPr lang="ru-RU" sz="2000" b="1" dirty="0">
              <a:solidFill>
                <a:srgbClr val="00B0F0"/>
              </a:solidFill>
            </a:endParaRPr>
          </a:p>
        </p:txBody>
      </p:sp>
      <p:sp>
        <p:nvSpPr>
          <p:cNvPr id="15" name="Заголовок 1"/>
          <p:cNvSpPr txBox="1">
            <a:spLocks/>
          </p:cNvSpPr>
          <p:nvPr/>
        </p:nvSpPr>
        <p:spPr>
          <a:xfrm>
            <a:off x="1331640" y="1700808"/>
            <a:ext cx="6696744" cy="1944216"/>
          </a:xfrm>
          <a:prstGeom prst="rect">
            <a:avLst/>
          </a:prstGeom>
        </p:spPr>
        <p:txBody>
          <a:bodyPr vert="horz" lIns="91440" tIns="45720" rIns="91440" bIns="45720" rtlCol="0" anchor="ctr">
            <a:normAutofit fontScale="77500" lnSpcReduction="20000"/>
          </a:bodyPr>
          <a:lstStyle/>
          <a:p>
            <a:pPr algn="ctr"/>
            <a:r>
              <a:rPr lang="uk-UA" sz="2800" dirty="0" smtClean="0"/>
              <a:t>Норми ПКУ </a:t>
            </a:r>
            <a:r>
              <a:rPr lang="uk-UA" sz="2800" b="1" u="sng" dirty="0" smtClean="0">
                <a:solidFill>
                  <a:srgbClr val="FF0000"/>
                </a:solidFill>
              </a:rPr>
              <a:t>не передбачають можливості для платників</a:t>
            </a:r>
            <a:r>
              <a:rPr lang="uk-UA" sz="2800" dirty="0" smtClean="0"/>
              <a:t> податку – постачальників </a:t>
            </a:r>
            <a:r>
              <a:rPr lang="uk-UA" sz="2800" b="1" u="sng" dirty="0" smtClean="0">
                <a:solidFill>
                  <a:srgbClr val="FF0000"/>
                </a:solidFill>
              </a:rPr>
              <a:t>здійснювати вибір </a:t>
            </a:r>
            <a:r>
              <a:rPr lang="uk-UA" sz="2800" dirty="0" smtClean="0"/>
              <a:t>щодо </a:t>
            </a:r>
            <a:r>
              <a:rPr lang="uk-UA" sz="2800" b="1" u="sng" dirty="0" smtClean="0">
                <a:solidFill>
                  <a:srgbClr val="FF0000"/>
                </a:solidFill>
              </a:rPr>
              <a:t>застосування чи незастосування пільгового режиму </a:t>
            </a:r>
            <a:r>
              <a:rPr lang="uk-UA" sz="2800" dirty="0" smtClean="0"/>
              <a:t>оподаткування ПДВ, оскільки застосування встановленої діючим законодавством норми є обов’язком, а не правом платника податку.</a:t>
            </a:r>
            <a:endParaRPr lang="ru-RU" sz="2800" u="sng" dirty="0">
              <a:solidFill>
                <a:srgbClr val="FF0000"/>
              </a:solidFill>
            </a:endParaRPr>
          </a:p>
        </p:txBody>
      </p:sp>
      <p:sp>
        <p:nvSpPr>
          <p:cNvPr id="17" name="Заголовок 1"/>
          <p:cNvSpPr txBox="1">
            <a:spLocks/>
          </p:cNvSpPr>
          <p:nvPr/>
        </p:nvSpPr>
        <p:spPr>
          <a:xfrm>
            <a:off x="5004048" y="836712"/>
            <a:ext cx="3816424" cy="648072"/>
          </a:xfrm>
          <a:prstGeom prst="rect">
            <a:avLst/>
          </a:prstGeom>
        </p:spPr>
        <p:txBody>
          <a:bodyPr vert="horz" lIns="91440" tIns="45720" rIns="91440" bIns="45720" rtlCol="0" anchor="ctr">
            <a:normAutofit/>
          </a:bodyPr>
          <a:lstStyle/>
          <a:p>
            <a:pPr algn="ctr"/>
            <a:r>
              <a:rPr lang="uk-UA" sz="2000" b="1" dirty="0" smtClean="0">
                <a:solidFill>
                  <a:srgbClr val="00B0F0"/>
                </a:solidFill>
              </a:rPr>
              <a:t>Важливо!!!</a:t>
            </a:r>
            <a:endParaRPr lang="ru-RU" sz="2000" b="1" dirty="0">
              <a:solidFill>
                <a:srgbClr val="00B0F0"/>
              </a:solidFill>
            </a:endParaRPr>
          </a:p>
        </p:txBody>
      </p:sp>
      <p:sp>
        <p:nvSpPr>
          <p:cNvPr id="12" name="Заголовок 1"/>
          <p:cNvSpPr txBox="1">
            <a:spLocks/>
          </p:cNvSpPr>
          <p:nvPr/>
        </p:nvSpPr>
        <p:spPr>
          <a:xfrm>
            <a:off x="1547664" y="3933056"/>
            <a:ext cx="6696744" cy="1944216"/>
          </a:xfrm>
          <a:prstGeom prst="rect">
            <a:avLst/>
          </a:prstGeom>
        </p:spPr>
        <p:txBody>
          <a:bodyPr vert="horz" lIns="91440" tIns="45720" rIns="91440" bIns="45720" rtlCol="0" anchor="ctr">
            <a:normAutofit fontScale="70000" lnSpcReduction="20000"/>
          </a:bodyPr>
          <a:lstStyle/>
          <a:p>
            <a:pPr algn="ctr"/>
            <a:r>
              <a:rPr lang="uk-UA" sz="2800" dirty="0" smtClean="0"/>
              <a:t>У разі здійснення операцій, звільнених від оподаткування ПДВ відповідно до підпунктів 4 і 5 пункту 32 підрозділу 2 розділу </a:t>
            </a:r>
            <a:r>
              <a:rPr lang="en-US" sz="2800" dirty="0" smtClean="0"/>
              <a:t>XX </a:t>
            </a:r>
            <a:r>
              <a:rPr lang="uk-UA" sz="2800" dirty="0" smtClean="0"/>
              <a:t>ПКУ (в частині постачання товарів за державними контрактами (договорами) з оборонних закупівель), </a:t>
            </a:r>
            <a:r>
              <a:rPr lang="uk-UA" sz="2800" b="1" u="sng" dirty="0" smtClean="0">
                <a:solidFill>
                  <a:srgbClr val="FF0000"/>
                </a:solidFill>
              </a:rPr>
              <a:t>положення пункту 198.5 статті 198 та статті 199 розділу </a:t>
            </a:r>
            <a:r>
              <a:rPr lang="en-US" sz="2800" b="1" u="sng" dirty="0" smtClean="0">
                <a:solidFill>
                  <a:srgbClr val="FF0000"/>
                </a:solidFill>
              </a:rPr>
              <a:t>V </a:t>
            </a:r>
            <a:r>
              <a:rPr lang="uk-UA" sz="2800" b="1" u="sng" dirty="0" smtClean="0">
                <a:solidFill>
                  <a:srgbClr val="FF0000"/>
                </a:solidFill>
              </a:rPr>
              <a:t>ПКУ не застосовуються щодо таких операцій </a:t>
            </a:r>
            <a:r>
              <a:rPr lang="uk-UA" sz="2800" dirty="0" smtClean="0"/>
              <a:t>(останній абзац пункту 32 підрозділу 2 розділу </a:t>
            </a:r>
            <a:r>
              <a:rPr lang="en-US" sz="2800" dirty="0" smtClean="0"/>
              <a:t>XX </a:t>
            </a:r>
            <a:r>
              <a:rPr lang="uk-UA" sz="2800" dirty="0" smtClean="0"/>
              <a:t>ПКУ).</a:t>
            </a:r>
          </a:p>
        </p:txBody>
      </p:sp>
      <p:pic>
        <p:nvPicPr>
          <p:cNvPr id="9" name="Рисунок 8">
            <a:extLst>
              <a:ext uri="{FF2B5EF4-FFF2-40B4-BE49-F238E27FC236}">
                <a16:creationId xmlns="" xmlns:a16="http://schemas.microsoft.com/office/drawing/2014/main" xmlns:lc="http://schemas.openxmlformats.org/drawingml/2006/lockedCanvas" id="{104572C2-6766-47C8-810B-3EE1641891DC}"/>
              </a:ext>
            </a:extLst>
          </p:cNvPr>
          <p:cNvPicPr>
            <a:picLocks noChangeAspect="1"/>
          </p:cNvPicPr>
          <p:nvPr/>
        </p:nvPicPr>
        <p:blipFill>
          <a:blip r:embed="rId2"/>
          <a:srcRect/>
          <a:stretch>
            <a:fillRect/>
          </a:stretch>
        </p:blipFill>
        <p:spPr bwMode="auto">
          <a:xfrm>
            <a:off x="323528" y="205679"/>
            <a:ext cx="4320480" cy="5904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1324</TotalTime>
  <Words>1932</Words>
  <Application>Microsoft Office PowerPoint</Application>
  <PresentationFormat>Экран (4:3)</PresentationFormat>
  <Paragraphs>138</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e-Ukraine</vt:lpstr>
      <vt:lpstr>e-Ukraine Regular</vt:lpstr>
      <vt:lpstr>Тема Office</vt:lpstr>
      <vt:lpstr>Презентация PowerPoint</vt:lpstr>
      <vt:lpstr>Нормативно-правова база</vt:lpstr>
      <vt:lpstr>Нульова ставка  </vt:lpstr>
      <vt:lpstr>Нульова ставка  </vt:lpstr>
      <vt:lpstr>пункту 32 підрозділу 2 розділу XX «Перехідні положення» ПКУ</vt:lpstr>
      <vt:lpstr>підпункти 2 та 3 пункту 32 підрозділу 2 розділу XX «Перехідні положення» ПКУ</vt:lpstr>
      <vt:lpstr>Підпункт 4 пункту 32 підрозділу 2 розділу XX «Перехідні положення» ПКУ</vt:lpstr>
      <vt:lpstr>Підпункт 5 пункту 32 підрозділу 2 розділу XX «Перехідні положення» ПКУ</vt:lpstr>
      <vt:lpstr>Презентация PowerPoint</vt:lpstr>
      <vt:lpstr>пункт 92 підрозділу 2 розділу XX «Перехідні положення» ПКУ</vt:lpstr>
      <vt:lpstr>пункт 87-1 підрозділу 2 розділу XX «Перехідні положення» ПКУ</vt:lpstr>
      <vt:lpstr>пункт 197.11 статті 197 ПКУ</vt:lpstr>
      <vt:lpstr>Міжнародна технічна допомога</vt:lpstr>
      <vt:lpstr>Міжнародна технічна допомога</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Податок на додану вартість</dc:title>
  <dc:creator>Янчев Дем'ян Дмитрович</dc:creator>
  <cp:lastModifiedBy>Кугут Олександр Сергійович</cp:lastModifiedBy>
  <cp:revision>154</cp:revision>
  <dcterms:created xsi:type="dcterms:W3CDTF">2024-04-29T11:56:29Z</dcterms:created>
  <dcterms:modified xsi:type="dcterms:W3CDTF">2025-07-23T13:36:48Z</dcterms:modified>
</cp:coreProperties>
</file>