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921" r:id="rId2"/>
    <p:sldMasterId id="2147484195" r:id="rId3"/>
  </p:sldMasterIdLst>
  <p:sldIdLst>
    <p:sldId id="256" r:id="rId4"/>
    <p:sldId id="291" r:id="rId5"/>
    <p:sldId id="328" r:id="rId6"/>
    <p:sldId id="287" r:id="rId7"/>
    <p:sldId id="289" r:id="rId8"/>
    <p:sldId id="290" r:id="rId9"/>
    <p:sldId id="330" r:id="rId10"/>
    <p:sldId id="333" r:id="rId11"/>
    <p:sldId id="334" r:id="rId12"/>
    <p:sldId id="326" r:id="rId13"/>
    <p:sldId id="329" r:id="rId14"/>
    <p:sldId id="292" r:id="rId15"/>
    <p:sldId id="316" r:id="rId16"/>
    <p:sldId id="293" r:id="rId17"/>
    <p:sldId id="294" r:id="rId18"/>
    <p:sldId id="295" r:id="rId19"/>
    <p:sldId id="296" r:id="rId20"/>
    <p:sldId id="298" r:id="rId21"/>
    <p:sldId id="297" r:id="rId22"/>
    <p:sldId id="299" r:id="rId23"/>
    <p:sldId id="302" r:id="rId24"/>
    <p:sldId id="301" r:id="rId25"/>
    <p:sldId id="300" r:id="rId26"/>
    <p:sldId id="304" r:id="rId27"/>
    <p:sldId id="335" r:id="rId28"/>
    <p:sldId id="303" r:id="rId29"/>
    <p:sldId id="305" r:id="rId30"/>
    <p:sldId id="317" r:id="rId31"/>
    <p:sldId id="306" r:id="rId32"/>
    <p:sldId id="336" r:id="rId33"/>
    <p:sldId id="338" r:id="rId34"/>
    <p:sldId id="307" r:id="rId35"/>
    <p:sldId id="340" r:id="rId36"/>
    <p:sldId id="342" r:id="rId37"/>
    <p:sldId id="343" r:id="rId38"/>
    <p:sldId id="345" r:id="rId39"/>
    <p:sldId id="346" r:id="rId40"/>
    <p:sldId id="313" r:id="rId41"/>
    <p:sldId id="347" r:id="rId42"/>
    <p:sldId id="348" r:id="rId43"/>
    <p:sldId id="349" r:id="rId44"/>
    <p:sldId id="284" r:id="rId45"/>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CCFF"/>
    <a:srgbClr val="CC99FF"/>
    <a:srgbClr val="FF66FF"/>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22" d="100"/>
          <a:sy n="122" d="100"/>
        </p:scale>
        <p:origin x="-138" y="-8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8D843615-A94A-4D91-B16D-7BD68168951E}"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E67B412-C0C5-47BE-ADEE-BBB80C4FDFE3}"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3D852C9-6EBD-4AF4-87BA-5FCAE40C3A3D}"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6FD0515-13F6-4DE3-8750-5E80A92858F4}"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2970AF1C-8705-4111-B500-8A895F6E45E9}"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FEB11F0-3FC2-4AC1-9539-1ACB51356828}" type="slidenum">
              <a:rPr lang="ru-RU"/>
              <a:pPr>
                <a:defRPr/>
              </a:pPr>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12F778B3-4271-4190-86A2-40429A914BD7}"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A47F296E-CDBB-46F3-BF29-F4ED7E5780BF}" type="slidenum">
              <a:rPr lang="ru-RU"/>
              <a:pPr>
                <a:defRPr/>
              </a:pPr>
              <a:t>‹#›</a:t>
            </a:fld>
            <a:endParaRPr lang="ru-RU"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CDBD482-7104-46AB-B57E-50636756496B}"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346DE40-2262-4461-A475-E6C835BC1DAC}" type="slidenum">
              <a:rPr lang="ru-RU"/>
              <a:pPr>
                <a:defRPr/>
              </a:pPr>
              <a:t>‹#›</a:t>
            </a:fld>
            <a:endParaRPr lang="ru-RU"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2C024364-77FD-4001-A2BB-F4B7BDA73A92}"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C0F82213-84F9-4865-8C76-99DF0263C0B7}" type="slidenum">
              <a:rPr lang="ru-RU"/>
              <a:pPr>
                <a:defRPr/>
              </a:pPr>
              <a:t>‹#›</a:t>
            </a:fld>
            <a:endParaRPr lang="ru-RU"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02B7E24B-159F-419E-A9BD-972601BBB241}"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F0AF3CA4-A62A-4482-A9B0-7EE7AE3C22DF}" type="slidenum">
              <a:rPr lang="ru-RU"/>
              <a:pPr>
                <a:defRPr/>
              </a:pPr>
              <a:t>‹#›</a:t>
            </a:fld>
            <a:endParaRPr lang="ru-RU"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93FEDA6A-A177-4F00-BC28-6C71CFF80821}" type="datetimeFigureOut">
              <a:rPr lang="ru-RU"/>
              <a:pPr>
                <a:defRPr/>
              </a:pPr>
              <a:t>26.06.2025</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62C83E61-7B7C-40D5-A4B2-8A58C0FAF6F2}" type="slidenum">
              <a:rPr lang="ru-RU"/>
              <a:pPr>
                <a:defRPr/>
              </a:pPr>
              <a:t>‹#›</a:t>
            </a:fld>
            <a:endParaRPr lang="ru-RU"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B227ED04-DB92-41B9-98C5-B299D2DFAE78}" type="datetimeFigureOut">
              <a:rPr lang="ru-RU"/>
              <a:pPr>
                <a:defRPr/>
              </a:pPr>
              <a:t>26.06.2025</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CD416C83-37C1-4518-A893-82F8A9223137}" type="slidenum">
              <a:rPr lang="ru-RU"/>
              <a:pPr>
                <a:defRPr/>
              </a:pPr>
              <a:t>‹#›</a:t>
            </a:fld>
            <a:endParaRPr lang="ru-RU"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B3351B-5847-41B2-B3C7-DADF7E7A6883}" type="datetimeFigureOut">
              <a:rPr lang="ru-RU"/>
              <a:pPr>
                <a:defRPr/>
              </a:pPr>
              <a:t>26.06.2025</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5A7E4BE3-F171-4447-B083-906E7EBC0C46}" type="slidenum">
              <a:rPr lang="ru-RU"/>
              <a:pPr>
                <a:defRPr/>
              </a:pPr>
              <a:t>‹#›</a:t>
            </a:fld>
            <a:endParaRPr lang="ru-RU"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C06B5075-75A9-45A4-A7A4-FE63F8DF8C0F}"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6872D840-DE43-4C42-8BF7-1E4DCFD6354F}"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76A1B96-AB76-4486-9D0C-73F1B101DBBB}"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9A021C3B-FF24-438A-88DE-D9F0EE02D9D3}" type="slidenum">
              <a:rPr lang="ru-RU"/>
              <a:pPr>
                <a:defRPr/>
              </a:pPr>
              <a:t>‹#›</a:t>
            </a:fld>
            <a:endParaRPr lang="ru-R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E892AA29-3499-45E5-8053-E1266140B5C0}"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E3420B86-3AE2-46E2-9C82-B118AF479D14}" type="slidenum">
              <a:rPr lang="ru-RU"/>
              <a:pPr>
                <a:defRPr/>
              </a:pPr>
              <a:t>‹#›</a:t>
            </a:fld>
            <a:endParaRPr lang="ru-RU"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FBE283F4-CA38-4059-9EDD-61B9D66790A2}"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7C7C1D5-F38E-4C3D-8B20-BA6402E6C0CA}" type="slidenum">
              <a:rPr lang="ru-RU"/>
              <a:pPr>
                <a:defRPr/>
              </a:pPr>
              <a:t>‹#›</a:t>
            </a:fld>
            <a:endParaRPr lang="ru-RU"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5A9F1817-A013-4B7A-9D63-BD1992E26155}"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1B68829-81CA-4C0E-BC73-250027083E5F}" type="slidenum">
              <a:rPr lang="ru-RU"/>
              <a:pPr>
                <a:defRPr/>
              </a:pPr>
              <a:t>‹#›</a:t>
            </a:fld>
            <a:endParaRPr lang="ru-RU"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15"/>
          <p:cNvGrpSpPr>
            <a:grpSpLocks/>
          </p:cNvGrpSpPr>
          <p:nvPr/>
        </p:nvGrpSpPr>
        <p:grpSpPr bwMode="auto">
          <a:xfrm>
            <a:off x="0" y="-7938"/>
            <a:ext cx="12192000" cy="6865938"/>
            <a:chOff x="0" y="-8467"/>
            <a:chExt cx="12192000" cy="6866467"/>
          </a:xfrm>
        </p:grpSpPr>
        <p:sp>
          <p:nvSpPr>
            <p:cNvPr id="5" name="Freeform 14"/>
            <p:cNvSpPr/>
            <p:nvPr/>
          </p:nvSpPr>
          <p:spPr>
            <a:xfrm>
              <a:off x="0" y="-8467"/>
              <a:ext cx="863600" cy="569797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6" name="Straight Connector 18"/>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19"/>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8"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Isosceles Triangle 22"/>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Isosceles Triangle 26"/>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3"/>
          <p:cNvSpPr>
            <a:spLocks noGrp="1"/>
          </p:cNvSpPr>
          <p:nvPr>
            <p:ph type="dt" sz="half" idx="10"/>
          </p:nvPr>
        </p:nvSpPr>
        <p:spPr/>
        <p:txBody>
          <a:bodyPr/>
          <a:lstStyle>
            <a:lvl1pPr>
              <a:defRPr/>
            </a:lvl1pPr>
          </a:lstStyle>
          <a:p>
            <a:pPr>
              <a:defRPr/>
            </a:pPr>
            <a:fld id="{3E6E986B-4C42-4D11-B53A-51A06E453AB0}" type="datetimeFigureOut">
              <a:rPr lang="ru-RU"/>
              <a:pPr>
                <a:defRPr/>
              </a:pPr>
              <a:t>26.06.2025</a:t>
            </a:fld>
            <a:endParaRPr lang="ru-RU" dirty="0"/>
          </a:p>
        </p:txBody>
      </p:sp>
      <p:sp>
        <p:nvSpPr>
          <p:cNvPr id="16" name="Footer Placeholder 4"/>
          <p:cNvSpPr>
            <a:spLocks noGrp="1"/>
          </p:cNvSpPr>
          <p:nvPr>
            <p:ph type="ftr" sz="quarter" idx="11"/>
          </p:nvPr>
        </p:nvSpPr>
        <p:spPr/>
        <p:txBody>
          <a:bodyPr/>
          <a:lstStyle>
            <a:lvl1pPr>
              <a:defRPr dirty="0"/>
            </a:lvl1pPr>
          </a:lstStyle>
          <a:p>
            <a:pPr>
              <a:defRPr/>
            </a:pPr>
            <a:endParaRPr lang="ru-RU"/>
          </a:p>
        </p:txBody>
      </p:sp>
      <p:sp>
        <p:nvSpPr>
          <p:cNvPr id="17" name="Slide Number Placeholder 5"/>
          <p:cNvSpPr>
            <a:spLocks noGrp="1"/>
          </p:cNvSpPr>
          <p:nvPr>
            <p:ph type="sldNum" sz="quarter" idx="12"/>
          </p:nvPr>
        </p:nvSpPr>
        <p:spPr/>
        <p:txBody>
          <a:bodyPr/>
          <a:lstStyle>
            <a:lvl1pPr>
              <a:defRPr/>
            </a:lvl1pPr>
          </a:lstStyle>
          <a:p>
            <a:pPr>
              <a:defRPr/>
            </a:pPr>
            <a:fld id="{C40DDC42-423B-4B3C-8979-DF02E7A018EB}" type="slidenum">
              <a:rPr lang="ru-RU"/>
              <a:pPr>
                <a:defRPr/>
              </a:pPr>
              <a:t>‹#›</a:t>
            </a:fld>
            <a:endParaRPr lang="ru-RU"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466D0D90-CE2B-45DA-822A-BBDB3CEE321E}"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EE91806-EB2A-4F1B-B809-FA4FC2DFC3B3}" type="slidenum">
              <a:rPr lang="ru-RU"/>
              <a:pPr>
                <a:defRPr/>
              </a:pPr>
              <a:t>‹#›</a:t>
            </a:fld>
            <a:endParaRPr lang="ru-RU"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C450C247-3D0F-417C-B421-FFD545016491}"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8A669A1B-C3AC-491A-A9C1-0536BA121BF0}" type="slidenum">
              <a:rPr lang="ru-RU"/>
              <a:pPr>
                <a:defRPr/>
              </a:pPr>
              <a:t>‹#›</a:t>
            </a:fld>
            <a:endParaRPr lang="ru-RU"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A844AC26-49F1-4B49-84A1-55F4C6514D32}"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9A1010DE-8DD3-4A85-81C9-48CB6E6B7A99}" type="slidenum">
              <a:rPr lang="ru-RU"/>
              <a:pPr>
                <a:defRPr/>
              </a:pPr>
              <a:t>‹#›</a:t>
            </a:fld>
            <a:endParaRPr lang="ru-RU"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F72958B4-A578-4D91-B791-7BCE66B17247}" type="datetimeFigureOut">
              <a:rPr lang="ru-RU"/>
              <a:pPr>
                <a:defRPr/>
              </a:pPr>
              <a:t>26.06.2025</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072A6CA7-10A0-4D7E-AE85-09B13D88BE25}" type="slidenum">
              <a:rPr lang="ru-RU"/>
              <a:pPr>
                <a:defRPr/>
              </a:pPr>
              <a:t>‹#›</a:t>
            </a:fld>
            <a:endParaRPr lang="ru-RU"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60738CEA-8AC5-42E1-910F-9B4476E5393E}" type="datetimeFigureOut">
              <a:rPr lang="ru-RU"/>
              <a:pPr>
                <a:defRPr/>
              </a:pPr>
              <a:t>26.06.2025</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14E4A3A4-1AB3-45AF-BBDB-CA9283E11FB4}" type="slidenum">
              <a:rPr lang="ru-RU"/>
              <a:pPr>
                <a:defRPr/>
              </a:pPr>
              <a:t>‹#›</a:t>
            </a:fld>
            <a:endParaRPr lang="ru-RU"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78A582C-5201-459F-B50C-B261F1024DB8}" type="datetimeFigureOut">
              <a:rPr lang="ru-RU"/>
              <a:pPr>
                <a:defRPr/>
              </a:pPr>
              <a:t>26.06.2025</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3F7656C-B76C-4FFA-880F-6EACF26C980A}"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ru-RU"/>
              <a:t>Образец заголовка</a:t>
            </a:r>
            <a:endParaRPr lang="en-US" dirty="0"/>
          </a:p>
        </p:txBody>
      </p:sp>
      <p:sp>
        <p:nvSpPr>
          <p:cNvPr id="3" name="Text Placeholder 2"/>
          <p:cNvSpPr>
            <a:spLocks noGrp="1"/>
          </p:cNvSpPr>
          <p:nvPr>
            <p:ph type="body" idx="1"/>
          </p:nvPr>
        </p:nvSpPr>
        <p:spPr>
          <a:xfrm>
            <a:off x="831850" y="4552633"/>
            <a:ext cx="10515600" cy="1500187"/>
          </a:xfrm>
        </p:spPr>
        <p:txBody>
          <a:bodyPr>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lvl1pPr>
              <a:defRPr/>
            </a:lvl1pPr>
          </a:lstStyle>
          <a:p>
            <a:pPr>
              <a:defRPr/>
            </a:pPr>
            <a:fld id="{7D6BBBB0-6FFE-483D-A453-F688C8D7A6FD}"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FD0E6A4-F7EC-403C-A09C-31DD14DFD622}" type="slidenum">
              <a:rPr lang="ru-RU"/>
              <a:pPr>
                <a:defRPr/>
              </a:pPr>
              <a:t>‹#›</a:t>
            </a:fld>
            <a:endParaRPr lang="ru-RU"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55642B57-1C88-4DE0-BDDC-03BB00574137}"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2951F538-FF14-47CB-A0DC-956BDB918857}" type="slidenum">
              <a:rPr lang="ru-RU"/>
              <a:pPr>
                <a:defRPr/>
              </a:pPr>
              <a:t>‹#›</a:t>
            </a:fld>
            <a:endParaRPr lang="ru-RU"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dirty="0" smtClean="0"/>
              <a:t>Вставка рисунка</a:t>
            </a:r>
            <a:endParaRPr lang="en-US" noProof="0"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Footer Placeholder 5"/>
          <p:cNvSpPr>
            <a:spLocks noGrp="1"/>
          </p:cNvSpPr>
          <p:nvPr>
            <p:ph type="ftr" sz="quarter" idx="10"/>
          </p:nvPr>
        </p:nvSpPr>
        <p:spPr/>
        <p:txBody>
          <a:bodyPr/>
          <a:lstStyle>
            <a:lvl1pPr>
              <a:defRPr dirty="0"/>
            </a:lvl1pPr>
          </a:lstStyle>
          <a:p>
            <a:pPr>
              <a:defRPr/>
            </a:pPr>
            <a:endParaRPr lang="en-US"/>
          </a:p>
        </p:txBody>
      </p:sp>
      <p:sp>
        <p:nvSpPr>
          <p:cNvPr id="6" name="Slide Number Placeholder 6"/>
          <p:cNvSpPr>
            <a:spLocks noGrp="1"/>
          </p:cNvSpPr>
          <p:nvPr>
            <p:ph type="sldNum" sz="quarter" idx="11"/>
          </p:nvPr>
        </p:nvSpPr>
        <p:spPr/>
        <p:txBody>
          <a:bodyPr/>
          <a:lstStyle>
            <a:lvl1pPr>
              <a:defRPr/>
            </a:lvl1pPr>
          </a:lstStyle>
          <a:p>
            <a:pPr>
              <a:defRPr/>
            </a:pPr>
            <a:fld id="{9980CB9B-265C-44FF-B314-EE06C2C6A4A8}" type="slidenum">
              <a:rPr lang="ru-RU"/>
              <a:pPr>
                <a:defRPr/>
              </a:pPr>
              <a:t>‹#›</a:t>
            </a:fld>
            <a:endParaRPr lang="ru-RU" dirty="0"/>
          </a:p>
        </p:txBody>
      </p:sp>
      <p:sp>
        <p:nvSpPr>
          <p:cNvPr id="7" name="Date Placeholder 4"/>
          <p:cNvSpPr>
            <a:spLocks noGrp="1"/>
          </p:cNvSpPr>
          <p:nvPr>
            <p:ph type="dt" sz="half" idx="12"/>
          </p:nvPr>
        </p:nvSpPr>
        <p:spPr/>
        <p:txBody>
          <a:bodyPr/>
          <a:lstStyle>
            <a:lvl1pPr>
              <a:defRPr/>
            </a:lvl1pPr>
          </a:lstStyle>
          <a:p>
            <a:pPr>
              <a:defRPr/>
            </a:pPr>
            <a:fld id="{D297B932-CF65-4177-8FD1-4A85E088C00E}" type="datetimeFigureOut">
              <a:rPr lang="ru-RU"/>
              <a:pPr>
                <a:defRPr/>
              </a:pPr>
              <a:t>26.06.2025</a:t>
            </a:fld>
            <a:endParaRPr lang="ru-RU"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0D24CC51-ECC6-4195-99D0-60B79CC8018F}"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58C22CF-DC1D-4D5A-8275-E7F94D84D794}" type="slidenum">
              <a:rPr lang="ru-RU"/>
              <a:pPr>
                <a:defRPr/>
              </a:pPr>
              <a:t>‹#›</a:t>
            </a:fld>
            <a:endParaRPr lang="ru-RU"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ext uri="{91240B29-F687-4F45-9708-019B960494DF}"/>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defRPr/>
            </a:pPr>
            <a:r>
              <a:rPr lang="en-US" altLang="en-US" sz="8000" dirty="0" smtClean="0">
                <a:solidFill>
                  <a:srgbClr val="9FE0F5"/>
                </a:solidFill>
                <a:latin typeface="Arial" panose="020B0604020202020204" pitchFamily="34" charset="0"/>
                <a:cs typeface="+mn-cs"/>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ext uri="{91240B29-F687-4F45-9708-019B960494DF}"/>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defRPr/>
            </a:pPr>
            <a:r>
              <a:rPr lang="en-US" altLang="en-US" sz="8000" dirty="0" smtClean="0">
                <a:solidFill>
                  <a:srgbClr val="9FE0F5"/>
                </a:solidFill>
                <a:latin typeface="Arial" panose="020B0604020202020204" pitchFamily="34" charset="0"/>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E3C92351-B69E-4F0E-B4E4-2F36D68170B4}" type="datetimeFigureOut">
              <a:rPr lang="ru-RU"/>
              <a:pPr>
                <a:defRPr/>
              </a:pPr>
              <a:t>26.06.2025</a:t>
            </a:fld>
            <a:endParaRPr lang="ru-RU" dirty="0"/>
          </a:p>
        </p:txBody>
      </p:sp>
      <p:sp>
        <p:nvSpPr>
          <p:cNvPr id="8" name="Footer Placeholder 4"/>
          <p:cNvSpPr>
            <a:spLocks noGrp="1"/>
          </p:cNvSpPr>
          <p:nvPr>
            <p:ph type="ftr" sz="quarter" idx="15"/>
          </p:nvPr>
        </p:nvSpPr>
        <p:spPr/>
        <p:txBody>
          <a:bodyPr/>
          <a:lstStyle>
            <a:lvl1pPr>
              <a:defRPr dirty="0"/>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C94D9F77-DE89-4D5B-B27A-E32466F4B33E}" type="slidenum">
              <a:rPr lang="ru-RU"/>
              <a:pPr>
                <a:defRPr/>
              </a:pPr>
              <a:t>‹#›</a:t>
            </a:fld>
            <a:endParaRPr lang="ru-RU"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007FF86-06FB-4C4A-866E-19EE4ADA83DC}"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2859C8FA-7EB9-4356-BCD5-5045968A4EE2}" type="slidenum">
              <a:rPr lang="ru-RU"/>
              <a:pPr>
                <a:defRPr/>
              </a:pPr>
              <a:t>‹#›</a:t>
            </a:fld>
            <a:endParaRPr lang="ru-RU"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41338" y="790575"/>
            <a:ext cx="609600" cy="584200"/>
          </a:xfrm>
          <a:prstGeom prst="rect">
            <a:avLst/>
          </a:prstGeom>
          <a:noFill/>
          <a:ln>
            <a:noFill/>
          </a:ln>
          <a:extLst>
            <a:ext uri="{909E8E84-426E-40DD-AFC4-6F175D3DCCD1}"/>
            <a:ext uri="{91240B29-F687-4F45-9708-019B960494DF}"/>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defRPr/>
            </a:pPr>
            <a:r>
              <a:rPr lang="en-US" altLang="en-US" sz="8000" dirty="0" smtClean="0">
                <a:solidFill>
                  <a:srgbClr val="9FE0F5"/>
                </a:solidFill>
                <a:latin typeface="Arial" panose="020B0604020202020204" pitchFamily="34" charset="0"/>
                <a:cs typeface="+mn-cs"/>
              </a:rPr>
              <a:t>“</a:t>
            </a:r>
          </a:p>
        </p:txBody>
      </p:sp>
      <p:sp>
        <p:nvSpPr>
          <p:cNvPr id="6" name="TextBox 5"/>
          <p:cNvSpPr txBox="1">
            <a:spLocks noChangeArrowheads="1"/>
          </p:cNvSpPr>
          <p:nvPr/>
        </p:nvSpPr>
        <p:spPr bwMode="auto">
          <a:xfrm>
            <a:off x="8893175" y="2886075"/>
            <a:ext cx="609600" cy="585788"/>
          </a:xfrm>
          <a:prstGeom prst="rect">
            <a:avLst/>
          </a:prstGeom>
          <a:noFill/>
          <a:ln>
            <a:noFill/>
          </a:ln>
          <a:extLst>
            <a:ext uri="{909E8E84-426E-40DD-AFC4-6F175D3DCCD1}"/>
            <a:ext uri="{91240B29-F687-4F45-9708-019B960494DF}"/>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hangingPunct="0">
              <a:defRPr/>
            </a:pPr>
            <a:r>
              <a:rPr lang="en-US" altLang="en-US" sz="8000" dirty="0" smtClean="0">
                <a:solidFill>
                  <a:srgbClr val="9FE0F5"/>
                </a:solidFill>
                <a:latin typeface="Arial" panose="020B0604020202020204" pitchFamily="34" charset="0"/>
                <a:cs typeface="+mn-cs"/>
              </a:rPr>
              <a:t>”</a:t>
            </a:r>
          </a:p>
        </p:txBody>
      </p:sp>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7" name="Date Placeholder 3"/>
          <p:cNvSpPr>
            <a:spLocks noGrp="1"/>
          </p:cNvSpPr>
          <p:nvPr>
            <p:ph type="dt" sz="half" idx="14"/>
          </p:nvPr>
        </p:nvSpPr>
        <p:spPr/>
        <p:txBody>
          <a:bodyPr/>
          <a:lstStyle>
            <a:lvl1pPr>
              <a:defRPr/>
            </a:lvl1pPr>
          </a:lstStyle>
          <a:p>
            <a:pPr>
              <a:defRPr/>
            </a:pPr>
            <a:fld id="{EBE20E97-5E44-4F9D-B142-7383B9523812}" type="datetimeFigureOut">
              <a:rPr lang="ru-RU"/>
              <a:pPr>
                <a:defRPr/>
              </a:pPr>
              <a:t>26.06.2025</a:t>
            </a:fld>
            <a:endParaRPr lang="ru-RU" dirty="0"/>
          </a:p>
        </p:txBody>
      </p:sp>
      <p:sp>
        <p:nvSpPr>
          <p:cNvPr id="8" name="Footer Placeholder 4"/>
          <p:cNvSpPr>
            <a:spLocks noGrp="1"/>
          </p:cNvSpPr>
          <p:nvPr>
            <p:ph type="ftr" sz="quarter" idx="15"/>
          </p:nvPr>
        </p:nvSpPr>
        <p:spPr/>
        <p:txBody>
          <a:bodyPr/>
          <a:lstStyle>
            <a:lvl1pPr>
              <a:defRPr dirty="0"/>
            </a:lvl1pPr>
          </a:lstStyle>
          <a:p>
            <a:pPr>
              <a:defRPr/>
            </a:pPr>
            <a:endParaRPr lang="ru-RU"/>
          </a:p>
        </p:txBody>
      </p:sp>
      <p:sp>
        <p:nvSpPr>
          <p:cNvPr id="9" name="Slide Number Placeholder 5"/>
          <p:cNvSpPr>
            <a:spLocks noGrp="1"/>
          </p:cNvSpPr>
          <p:nvPr>
            <p:ph type="sldNum" sz="quarter" idx="16"/>
          </p:nvPr>
        </p:nvSpPr>
        <p:spPr/>
        <p:txBody>
          <a:bodyPr/>
          <a:lstStyle>
            <a:lvl1pPr>
              <a:defRPr/>
            </a:lvl1pPr>
          </a:lstStyle>
          <a:p>
            <a:pPr>
              <a:defRPr/>
            </a:pPr>
            <a:fld id="{B81AE1AC-4A37-4221-8CA7-6EDBA427D069}" type="slidenum">
              <a:rPr lang="ru-RU"/>
              <a:pPr>
                <a:defRPr/>
              </a:pPr>
              <a:t>‹#›</a:t>
            </a:fld>
            <a:endParaRPr lang="ru-RU"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Date Placeholder 3"/>
          <p:cNvSpPr>
            <a:spLocks noGrp="1"/>
          </p:cNvSpPr>
          <p:nvPr>
            <p:ph type="dt" sz="half" idx="14"/>
          </p:nvPr>
        </p:nvSpPr>
        <p:spPr/>
        <p:txBody>
          <a:bodyPr/>
          <a:lstStyle>
            <a:lvl1pPr>
              <a:defRPr/>
            </a:lvl1pPr>
          </a:lstStyle>
          <a:p>
            <a:pPr>
              <a:defRPr/>
            </a:pPr>
            <a:fld id="{9CEDB530-BA9E-4DAB-8850-B67A1EF1C396}" type="datetimeFigureOut">
              <a:rPr lang="ru-RU"/>
              <a:pPr>
                <a:defRPr/>
              </a:pPr>
              <a:t>26.06.2025</a:t>
            </a:fld>
            <a:endParaRPr lang="ru-RU" dirty="0"/>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6EA8308A-854B-4CB1-898F-FCE6A6A59B51}" type="slidenum">
              <a:rPr lang="ru-RU"/>
              <a:pPr>
                <a:defRPr/>
              </a:pPr>
              <a:t>‹#›</a:t>
            </a:fld>
            <a:endParaRPr lang="ru-RU"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9BA7CF66-6548-4715-B02F-B50CA47FE511}"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FE84962-2407-4044-9FE2-68B33D546A2D}" type="slidenum">
              <a:rPr lang="ru-RU"/>
              <a:pPr>
                <a:defRPr/>
              </a:pPr>
              <a:t>‹#›</a:t>
            </a:fld>
            <a:endParaRPr lang="ru-RU"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CBB80EAB-C84F-40D9-8E79-CD8B5F91807C}" type="datetimeFigureOut">
              <a:rPr lang="ru-RU"/>
              <a:pPr>
                <a:defRPr/>
              </a:pPr>
              <a:t>26.06.2025</a:t>
            </a:fld>
            <a:endParaRPr lang="ru-RU" dirty="0"/>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F17DBC91-EA34-4D9B-85D4-39859889986F}" type="slidenum">
              <a:rPr lang="ru-RU"/>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C8C01EC9-2F11-438C-BBC2-37C162AD7C69}"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0876CFCD-3BDB-4721-88B5-87851478C0E0}"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45127" y="2507550"/>
            <a:ext cx="5156200"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72200" y="2507550"/>
            <a:ext cx="5181601" cy="368052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0" name="Title 9"/>
          <p:cNvSpPr>
            <a:spLocks noGrp="1"/>
          </p:cNvSpPr>
          <p:nvPr>
            <p:ph type="title"/>
          </p:nvPr>
        </p:nvSpPr>
        <p:spPr/>
        <p:txBody>
          <a:bodyPr/>
          <a:lstStyle/>
          <a:p>
            <a:r>
              <a:rPr lang="ru-RU"/>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FDF4B66F-F618-4DAC-8315-83F34682D0D8}" type="datetimeFigureOut">
              <a:rPr lang="ru-RU"/>
              <a:pPr>
                <a:defRPr/>
              </a:pPr>
              <a:t>26.06.2025</a:t>
            </a:fld>
            <a:endParaRPr lang="ru-RU" dirty="0"/>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34D2EF4E-B75A-40F2-8CD1-3206B6CE29C4}"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a:p>
        </p:txBody>
      </p:sp>
      <p:sp>
        <p:nvSpPr>
          <p:cNvPr id="3" name="Date Placeholder 3"/>
          <p:cNvSpPr>
            <a:spLocks noGrp="1"/>
          </p:cNvSpPr>
          <p:nvPr>
            <p:ph type="dt" sz="half" idx="10"/>
          </p:nvPr>
        </p:nvSpPr>
        <p:spPr/>
        <p:txBody>
          <a:bodyPr/>
          <a:lstStyle>
            <a:lvl1pPr>
              <a:defRPr/>
            </a:lvl1pPr>
          </a:lstStyle>
          <a:p>
            <a:pPr>
              <a:defRPr/>
            </a:pPr>
            <a:fld id="{B32EC168-CE12-435B-85DA-D821884E1D20}" type="datetimeFigureOut">
              <a:rPr lang="ru-RU"/>
              <a:pPr>
                <a:defRPr/>
              </a:pPr>
              <a:t>26.06.2025</a:t>
            </a:fld>
            <a:endParaRPr lang="ru-RU" dirty="0"/>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D1DE711C-3CC1-421C-8BA0-6B232271802A}"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CA1203D-F20A-471D-A150-A1013157C0FF}" type="datetimeFigureOut">
              <a:rPr lang="ru-RU"/>
              <a:pPr>
                <a:defRPr/>
              </a:pPr>
              <a:t>26.06.2025</a:t>
            </a:fld>
            <a:endParaRPr lang="ru-RU" dirty="0"/>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F6B9E99F-D922-4A8A-8A6A-7F1436667AAC}"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ru-RU"/>
              <a:t>Образец заголовка</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588D83E4-E2DE-4E3B-BB36-1F0C30C5B6D9}"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885600F-EB07-4B2E-B36B-A081232DF854}"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ru-RU"/>
              <a:t>Образец заголовка</a:t>
            </a:r>
            <a:endParaRPr lang="en-US" dirty="0"/>
          </a:p>
        </p:txBody>
      </p:sp>
      <p:sp>
        <p:nvSpPr>
          <p:cNvPr id="3" name="Picture Placeholder 2"/>
          <p:cNvSpPr>
            <a:spLocks noGrp="1"/>
          </p:cNvSpPr>
          <p:nvPr>
            <p:ph type="pic" idx="1"/>
          </p:nvPr>
        </p:nvSpPr>
        <p:spPr>
          <a:xfrm>
            <a:off x="5181600" y="990600"/>
            <a:ext cx="6172200" cy="4876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dirty="0"/>
              <a:t>Вставка рисунка</a:t>
            </a:r>
            <a:endParaRPr lang="en-US" noProof="0"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3"/>
          <p:cNvSpPr>
            <a:spLocks noGrp="1"/>
          </p:cNvSpPr>
          <p:nvPr>
            <p:ph type="dt" sz="half" idx="10"/>
          </p:nvPr>
        </p:nvSpPr>
        <p:spPr/>
        <p:txBody>
          <a:bodyPr/>
          <a:lstStyle>
            <a:lvl1pPr>
              <a:defRPr/>
            </a:lvl1pPr>
          </a:lstStyle>
          <a:p>
            <a:pPr>
              <a:defRPr/>
            </a:pPr>
            <a:fld id="{6F2BF2E3-C301-424C-A619-4DFAA60AB0C0}" type="datetimeFigureOut">
              <a:rPr lang="ru-RU"/>
              <a:pPr>
                <a:defRPr/>
              </a:pPr>
              <a:t>26.06.2025</a:t>
            </a:fld>
            <a:endParaRPr lang="ru-RU" dirty="0"/>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41351F05-B312-4426-A816-49CA8288AF57}" type="slidenum">
              <a:rPr lang="ru-RU"/>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noChangeArrowheads="1"/>
          </p:cNvSpPr>
          <p:nvPr>
            <p:ph type="title"/>
          </p:nvPr>
        </p:nvSpPr>
        <p:spPr bwMode="auto">
          <a:xfrm>
            <a:off x="84455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Text Placeholder 2"/>
          <p:cNvSpPr>
            <a:spLocks noGrp="1" noChangeArrowheads="1"/>
          </p:cNvSpPr>
          <p:nvPr>
            <p:ph type="body" idx="1"/>
          </p:nvPr>
        </p:nvSpPr>
        <p:spPr bwMode="auto">
          <a:xfrm>
            <a:off x="844550" y="1828800"/>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100">
                <a:solidFill>
                  <a:schemeClr val="tx1">
                    <a:lumMod val="65000"/>
                    <a:lumOff val="35000"/>
                  </a:schemeClr>
                </a:solidFill>
                <a:latin typeface="+mn-lt"/>
                <a:cs typeface="+mn-cs"/>
              </a:defRPr>
            </a:lvl1pPr>
          </a:lstStyle>
          <a:p>
            <a:pPr>
              <a:defRPr/>
            </a:pPr>
            <a:fld id="{D20358D1-6D42-429C-AFBB-56BC39DA8CC5}" type="datetimeFigureOut">
              <a:rPr lang="ru-RU"/>
              <a:pPr>
                <a:defRPr/>
              </a:pPr>
              <a:t>26.06.2025</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100" dirty="0">
                <a:solidFill>
                  <a:schemeClr val="tx1">
                    <a:lumMod val="65000"/>
                    <a:lumOff val="35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a:solidFill>
                  <a:srgbClr val="898989"/>
                </a:solidFill>
                <a:cs typeface="+mn-cs"/>
              </a:defRPr>
            </a:lvl1pPr>
          </a:lstStyle>
          <a:p>
            <a:pPr>
              <a:defRPr/>
            </a:pPr>
            <a:fld id="{0AD16FC2-A446-48A9-9966-06095C95431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210" r:id="rId1"/>
    <p:sldLayoutId id="2147484209" r:id="rId2"/>
    <p:sldLayoutId id="2147484208" r:id="rId3"/>
    <p:sldLayoutId id="2147484207" r:id="rId4"/>
    <p:sldLayoutId id="2147484206" r:id="rId5"/>
    <p:sldLayoutId id="2147484205" r:id="rId6"/>
    <p:sldLayoutId id="2147484204" r:id="rId7"/>
    <p:sldLayoutId id="2147484203" r:id="rId8"/>
    <p:sldLayoutId id="2147484202" r:id="rId9"/>
    <p:sldLayoutId id="2147484201" r:id="rId10"/>
    <p:sldLayoutId id="214748420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p:cNvSpPr>
            <a:spLocks noGrp="1" noChangeArrowheads="1"/>
          </p:cNvSpPr>
          <p:nvPr>
            <p:ph type="title"/>
          </p:nvPr>
        </p:nvSpPr>
        <p:spPr bwMode="auto">
          <a:xfrm>
            <a:off x="84455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ltLang="en-US" smtClean="0"/>
              <a:t>Образец заголовка</a:t>
            </a:r>
            <a:endParaRPr lang="en-US" altLang="en-US" smtClean="0"/>
          </a:p>
        </p:txBody>
      </p:sp>
      <p:sp>
        <p:nvSpPr>
          <p:cNvPr id="13315" name="Text Placeholder 2"/>
          <p:cNvSpPr>
            <a:spLocks noGrp="1" noChangeArrowheads="1"/>
          </p:cNvSpPr>
          <p:nvPr>
            <p:ph type="body" idx="1"/>
          </p:nvPr>
        </p:nvSpPr>
        <p:spPr bwMode="auto">
          <a:xfrm>
            <a:off x="844550" y="1828800"/>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0" hangingPunct="0">
              <a:defRPr sz="1100">
                <a:solidFill>
                  <a:schemeClr val="tx1">
                    <a:lumMod val="65000"/>
                    <a:lumOff val="35000"/>
                  </a:schemeClr>
                </a:solidFill>
                <a:cs typeface="+mn-cs"/>
              </a:defRPr>
            </a:lvl1pPr>
          </a:lstStyle>
          <a:p>
            <a:pPr>
              <a:defRPr/>
            </a:pPr>
            <a:fld id="{B912C78B-5778-454A-86CB-45FB6D0F316B}" type="datetimeFigureOut">
              <a:rPr lang="ru-RU"/>
              <a:pPr>
                <a:defRPr/>
              </a:pPr>
              <a:t>26.06.2025</a:t>
            </a:fld>
            <a:endParaRPr lang="ru-R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0" hangingPunct="0">
              <a:defRPr sz="1100" dirty="0">
                <a:solidFill>
                  <a:schemeClr val="tx1">
                    <a:lumMod val="65000"/>
                    <a:lumOff val="35000"/>
                  </a:schemeClr>
                </a:solidFill>
                <a:cs typeface="+mn-cs"/>
              </a:defRPr>
            </a:lvl1pPr>
          </a:lstStyle>
          <a:p>
            <a:pPr>
              <a:defRPr/>
            </a:pPr>
            <a:endParaRPr lang="ru-RU"/>
          </a:p>
        </p:txBody>
      </p:sp>
      <p:sp>
        <p:nvSpPr>
          <p:cNvPr id="6" name="Slide Number Placeholder 5"/>
          <p:cNvSpPr>
            <a:spLocks noGrp="1"/>
          </p:cNvSpPr>
          <p:nvPr>
            <p:ph type="sldNum" sz="quarter" idx="4"/>
          </p:nvPr>
        </p:nvSpPr>
        <p:spPr>
          <a:xfrm>
            <a:off x="861695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100">
                <a:solidFill>
                  <a:srgbClr val="898989"/>
                </a:solidFill>
                <a:cs typeface="+mn-cs"/>
              </a:defRPr>
            </a:lvl1pPr>
          </a:lstStyle>
          <a:p>
            <a:pPr>
              <a:defRPr/>
            </a:pPr>
            <a:fld id="{CBD66522-AAEC-44CA-AACB-D36FAFEDD900}"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221" r:id="rId1"/>
    <p:sldLayoutId id="2147484220" r:id="rId2"/>
    <p:sldLayoutId id="2147484219" r:id="rId3"/>
    <p:sldLayoutId id="2147484218" r:id="rId4"/>
    <p:sldLayoutId id="2147484217" r:id="rId5"/>
    <p:sldLayoutId id="2147484216" r:id="rId6"/>
    <p:sldLayoutId id="2147484215" r:id="rId7"/>
    <p:sldLayoutId id="2147484214" r:id="rId8"/>
    <p:sldLayoutId id="2147484213" r:id="rId9"/>
    <p:sldLayoutId id="2147484212" r:id="rId10"/>
    <p:sldLayoutId id="21474842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Wingdings 2" pitchFamily="18" charset="2"/>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Wingdings 2" pitchFamily="18" charset="2"/>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Wingdings 2" pitchFamily="18" charset="2"/>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Wingdings 2" pitchFamily="18" charset="2"/>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43"/>
          <p:cNvGrpSpPr>
            <a:grpSpLocks/>
          </p:cNvGrpSpPr>
          <p:nvPr/>
        </p:nvGrpSpPr>
        <p:grpSpPr bwMode="auto">
          <a:xfrm>
            <a:off x="0" y="-7938"/>
            <a:ext cx="12192000" cy="6865938"/>
            <a:chOff x="0" y="-8467"/>
            <a:chExt cx="12192000" cy="6866467"/>
          </a:xfrm>
        </p:grpSpPr>
        <p:cxnSp>
          <p:nvCxnSpPr>
            <p:cNvPr id="20" name="Straight Connector 19"/>
            <p:cNvCxnSpPr/>
            <p:nvPr/>
          </p:nvCxnSpPr>
          <p:spPr>
            <a:xfrm>
              <a:off x="9371013" y="-528"/>
              <a:ext cx="1219200" cy="685852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4738" y="3681168"/>
              <a:ext cx="4764087" cy="3176832"/>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2100" y="-8467"/>
              <a:ext cx="3006725"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2788" y="-8467"/>
              <a:ext cx="2589212"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863" y="3047706"/>
              <a:ext cx="3259137" cy="381029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5"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188" y="-8467"/>
              <a:ext cx="1290637"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9463" y="-8467"/>
              <a:ext cx="1249362"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138" y="3589086"/>
              <a:ext cx="1817687" cy="3268914"/>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2981"/>
              <a:ext cx="449263" cy="2845019"/>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603" name="Title Placeholder 1"/>
          <p:cNvSpPr>
            <a:spLocks noGrp="1"/>
          </p:cNvSpPr>
          <p:nvPr>
            <p:ph type="title"/>
          </p:nvPr>
        </p:nvSpPr>
        <p:spPr bwMode="auto">
          <a:xfrm>
            <a:off x="677863" y="609600"/>
            <a:ext cx="8596312" cy="132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заголовка</a:t>
            </a:r>
            <a:endParaRPr lang="en-US" altLang="en-US" smtClean="0"/>
          </a:p>
        </p:txBody>
      </p:sp>
      <p:sp>
        <p:nvSpPr>
          <p:cNvPr id="25604" name="Text Placeholder 2"/>
          <p:cNvSpPr>
            <a:spLocks noGrp="1"/>
          </p:cNvSpPr>
          <p:nvPr>
            <p:ph type="body" idx="1"/>
          </p:nvPr>
        </p:nvSpPr>
        <p:spPr bwMode="auto">
          <a:xfrm>
            <a:off x="677863" y="2160588"/>
            <a:ext cx="8596312"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ltLang="en-US" smtClean="0"/>
              <a:t>Образец текста</a:t>
            </a:r>
          </a:p>
          <a:p>
            <a:pPr lvl="1"/>
            <a:r>
              <a:rPr lang="ru-RU" altLang="en-US" smtClean="0"/>
              <a:t>Второй уровень</a:t>
            </a:r>
          </a:p>
          <a:p>
            <a:pPr lvl="2"/>
            <a:r>
              <a:rPr lang="ru-RU" altLang="en-US" smtClean="0"/>
              <a:t>Третий уровень</a:t>
            </a:r>
          </a:p>
          <a:p>
            <a:pPr lvl="3"/>
            <a:r>
              <a:rPr lang="ru-RU" altLang="en-US" smtClean="0"/>
              <a:t>Четвертый уровень</a:t>
            </a:r>
          </a:p>
          <a:p>
            <a:pPr lvl="4"/>
            <a:r>
              <a:rPr lang="ru-RU" altLang="en-US" smtClean="0"/>
              <a:t>Пятый уровень</a:t>
            </a:r>
            <a:endParaRPr lang="en-US" altLang="en-US" smtClean="0"/>
          </a:p>
        </p:txBody>
      </p:sp>
      <p:sp>
        <p:nvSpPr>
          <p:cNvPr id="4" name="Date Placeholder 3"/>
          <p:cNvSpPr>
            <a:spLocks noGrp="1"/>
          </p:cNvSpPr>
          <p:nvPr>
            <p:ph type="dt" sz="half" idx="2"/>
          </p:nvPr>
        </p:nvSpPr>
        <p:spPr>
          <a:xfrm>
            <a:off x="7205663" y="6042025"/>
            <a:ext cx="911225" cy="365125"/>
          </a:xfrm>
          <a:prstGeom prst="rect">
            <a:avLst/>
          </a:prstGeom>
        </p:spPr>
        <p:txBody>
          <a:bodyPr vert="horz" lIns="91440" tIns="45720" rIns="91440" bIns="45720" rtlCol="0" anchor="ctr"/>
          <a:lstStyle>
            <a:lvl1pPr algn="r" eaLnBrk="0" hangingPunct="0">
              <a:defRPr sz="900">
                <a:solidFill>
                  <a:schemeClr val="tx1">
                    <a:tint val="75000"/>
                  </a:schemeClr>
                </a:solidFill>
                <a:cs typeface="+mn-cs"/>
              </a:defRPr>
            </a:lvl1pPr>
          </a:lstStyle>
          <a:p>
            <a:pPr>
              <a:defRPr/>
            </a:pPr>
            <a:fld id="{7285AA88-00A8-4056-AE0A-C26ACC53A275}" type="datetimeFigureOut">
              <a:rPr lang="ru-RU"/>
              <a:pPr>
                <a:defRPr/>
              </a:pPr>
              <a:t>26.06.2025</a:t>
            </a:fld>
            <a:endParaRPr lang="ru-RU" dirty="0"/>
          </a:p>
        </p:txBody>
      </p:sp>
      <p:sp>
        <p:nvSpPr>
          <p:cNvPr id="5" name="Footer Placeholder 4"/>
          <p:cNvSpPr>
            <a:spLocks noGrp="1"/>
          </p:cNvSpPr>
          <p:nvPr>
            <p:ph type="ftr" sz="quarter" idx="3"/>
          </p:nvPr>
        </p:nvSpPr>
        <p:spPr>
          <a:xfrm>
            <a:off x="677863" y="6042025"/>
            <a:ext cx="6297612" cy="365125"/>
          </a:xfrm>
          <a:prstGeom prst="rect">
            <a:avLst/>
          </a:prstGeom>
        </p:spPr>
        <p:txBody>
          <a:bodyPr vert="horz" lIns="91440" tIns="45720" rIns="91440" bIns="45720" rtlCol="0" anchor="ctr"/>
          <a:lstStyle>
            <a:lvl1pPr algn="l" eaLnBrk="0" hangingPunct="0">
              <a:defRPr sz="900" dirty="0">
                <a:solidFill>
                  <a:schemeClr val="tx1">
                    <a:tint val="75000"/>
                  </a:schemeClr>
                </a:solidFill>
                <a:cs typeface="+mn-cs"/>
              </a:defRPr>
            </a:lvl1pPr>
          </a:lstStyle>
          <a:p>
            <a:pPr>
              <a:defRPr/>
            </a:pPr>
            <a:endParaRPr lang="ru-RU"/>
          </a:p>
        </p:txBody>
      </p:sp>
      <p:sp>
        <p:nvSpPr>
          <p:cNvPr id="6" name="Slide Number Placeholder 5"/>
          <p:cNvSpPr>
            <a:spLocks noGrp="1"/>
          </p:cNvSpPr>
          <p:nvPr>
            <p:ph type="sldNum" sz="quarter" idx="4"/>
          </p:nvPr>
        </p:nvSpPr>
        <p:spPr>
          <a:xfrm>
            <a:off x="8589963" y="6042025"/>
            <a:ext cx="684212"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900">
                <a:solidFill>
                  <a:schemeClr val="accent1"/>
                </a:solidFill>
                <a:cs typeface="+mn-cs"/>
              </a:defRPr>
            </a:lvl1pPr>
          </a:lstStyle>
          <a:p>
            <a:pPr>
              <a:defRPr/>
            </a:pPr>
            <a:fld id="{5EED92C4-0632-4326-AD72-5D56B281701D}"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4234" r:id="rId1"/>
    <p:sldLayoutId id="2147484233" r:id="rId2"/>
    <p:sldLayoutId id="2147484232" r:id="rId3"/>
    <p:sldLayoutId id="2147484231" r:id="rId4"/>
    <p:sldLayoutId id="2147484230" r:id="rId5"/>
    <p:sldLayoutId id="2147484229" r:id="rId6"/>
    <p:sldLayoutId id="2147484228" r:id="rId7"/>
    <p:sldLayoutId id="2147484227" r:id="rId8"/>
    <p:sldLayoutId id="2147484235" r:id="rId9"/>
    <p:sldLayoutId id="2147484226" r:id="rId10"/>
    <p:sldLayoutId id="2147484236" r:id="rId11"/>
    <p:sldLayoutId id="2147484225" r:id="rId12"/>
    <p:sldLayoutId id="2147484237" r:id="rId13"/>
    <p:sldLayoutId id="2147484224" r:id="rId14"/>
    <p:sldLayoutId id="2147484223" r:id="rId15"/>
    <p:sldLayoutId id="2147484222" r:id="rId16"/>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ctrTitle"/>
          </p:nvPr>
        </p:nvSpPr>
        <p:spPr>
          <a:xfrm>
            <a:off x="1276350" y="312738"/>
            <a:ext cx="8461375" cy="4284662"/>
          </a:xfrm>
        </p:spPr>
        <p:txBody>
          <a:bodyPr/>
          <a:lstStyle/>
          <a:p>
            <a:pPr algn="ctr" eaLnBrk="1" hangingPunct="1"/>
            <a:r>
              <a:rPr lang="ru-RU" altLang="en-US" sz="1800" b="1" smtClean="0">
                <a:solidFill>
                  <a:srgbClr val="0D0D0D"/>
                </a:solidFill>
                <a:latin typeface="Times New Roman" pitchFamily="18" charset="0"/>
                <a:cs typeface="Times New Roman" pitchFamily="18" charset="0"/>
              </a:rPr>
              <a:t/>
            </a:r>
            <a:br>
              <a:rPr lang="ru-RU" altLang="en-US" sz="1800" b="1" smtClean="0">
                <a:solidFill>
                  <a:srgbClr val="0D0D0D"/>
                </a:solidFill>
                <a:latin typeface="Times New Roman" pitchFamily="18" charset="0"/>
                <a:cs typeface="Times New Roman" pitchFamily="18" charset="0"/>
              </a:rPr>
            </a:br>
            <a:r>
              <a:rPr lang="ru-RU" altLang="en-US" sz="1800" b="1" smtClean="0">
                <a:solidFill>
                  <a:srgbClr val="0D0D0D"/>
                </a:solidFill>
                <a:latin typeface="Times New Roman" pitchFamily="18" charset="0"/>
                <a:cs typeface="Times New Roman" pitchFamily="18" charset="0"/>
              </a:rPr>
              <a:t/>
            </a:r>
            <a:br>
              <a:rPr lang="ru-RU" altLang="en-US" sz="1800" b="1" smtClean="0">
                <a:solidFill>
                  <a:srgbClr val="0D0D0D"/>
                </a:solidFill>
                <a:latin typeface="Times New Roman" pitchFamily="18" charset="0"/>
                <a:cs typeface="Times New Roman" pitchFamily="18" charset="0"/>
              </a:rPr>
            </a:br>
            <a:r>
              <a:rPr lang="ru-RU" altLang="en-US" sz="1800" smtClean="0">
                <a:solidFill>
                  <a:srgbClr val="0D0D0D"/>
                </a:solidFill>
                <a:latin typeface="Times New Roman" pitchFamily="18" charset="0"/>
                <a:cs typeface="Times New Roman" pitchFamily="18" charset="0"/>
              </a:rPr>
              <a:t/>
            </a:r>
            <a:br>
              <a:rPr lang="ru-RU" altLang="en-US" sz="1800" smtClean="0">
                <a:solidFill>
                  <a:srgbClr val="0D0D0D"/>
                </a:solidFill>
                <a:latin typeface="Times New Roman" pitchFamily="18" charset="0"/>
                <a:cs typeface="Times New Roman" pitchFamily="18" charset="0"/>
              </a:rPr>
            </a:br>
            <a:r>
              <a:rPr lang="ru-RU" altLang="en-US" sz="2800" smtClean="0">
                <a:solidFill>
                  <a:srgbClr val="0D0D0D"/>
                </a:solidFill>
                <a:latin typeface="Times New Roman" pitchFamily="18" charset="0"/>
                <a:cs typeface="Times New Roman" pitchFamily="18" charset="0"/>
              </a:rPr>
              <a:t/>
            </a:r>
            <a:br>
              <a:rPr lang="ru-RU" altLang="en-US" sz="2800" smtClean="0">
                <a:solidFill>
                  <a:srgbClr val="0D0D0D"/>
                </a:solidFill>
                <a:latin typeface="Times New Roman" pitchFamily="18" charset="0"/>
                <a:cs typeface="Times New Roman" pitchFamily="18" charset="0"/>
              </a:rPr>
            </a:br>
            <a:r>
              <a:rPr lang="ru-RU" altLang="en-US" sz="2800" smtClean="0">
                <a:solidFill>
                  <a:srgbClr val="0D0D0D"/>
                </a:solidFill>
                <a:latin typeface="Times New Roman" pitchFamily="18" charset="0"/>
                <a:cs typeface="Times New Roman" pitchFamily="18" charset="0"/>
              </a:rPr>
              <a:t/>
            </a:r>
            <a:br>
              <a:rPr lang="ru-RU" altLang="en-US" sz="2800" smtClean="0">
                <a:solidFill>
                  <a:srgbClr val="0D0D0D"/>
                </a:solidFill>
                <a:latin typeface="Times New Roman" pitchFamily="18" charset="0"/>
                <a:cs typeface="Times New Roman" pitchFamily="18" charset="0"/>
              </a:rPr>
            </a:br>
            <a:r>
              <a:rPr lang="ru-RU" altLang="en-US" sz="2800" smtClean="0">
                <a:solidFill>
                  <a:srgbClr val="0D0D0D"/>
                </a:solidFill>
                <a:latin typeface="Times New Roman" pitchFamily="18" charset="0"/>
                <a:cs typeface="Times New Roman" pitchFamily="18" charset="0"/>
              </a:rPr>
              <a:t/>
            </a:r>
            <a:br>
              <a:rPr lang="ru-RU" altLang="en-US" sz="2800" smtClean="0">
                <a:solidFill>
                  <a:srgbClr val="0D0D0D"/>
                </a:solidFill>
                <a:latin typeface="Times New Roman" pitchFamily="18" charset="0"/>
                <a:cs typeface="Times New Roman" pitchFamily="18" charset="0"/>
              </a:rPr>
            </a:br>
            <a:r>
              <a:rPr lang="ru-RU" altLang="en-US" sz="2800" b="1" smtClean="0">
                <a:solidFill>
                  <a:srgbClr val="0D0D0D"/>
                </a:solidFill>
                <a:latin typeface="Times New Roman" pitchFamily="18" charset="0"/>
                <a:cs typeface="Times New Roman" pitchFamily="18" charset="0"/>
              </a:rPr>
              <a:t/>
            </a:r>
            <a:br>
              <a:rPr lang="ru-RU" altLang="en-US" sz="2800" b="1" smtClean="0">
                <a:solidFill>
                  <a:srgbClr val="0D0D0D"/>
                </a:solidFill>
                <a:latin typeface="Times New Roman" pitchFamily="18" charset="0"/>
                <a:cs typeface="Times New Roman" pitchFamily="18" charset="0"/>
              </a:rPr>
            </a:br>
            <a:r>
              <a:rPr lang="ru-RU" sz="2400" b="1" smtClean="0">
                <a:solidFill>
                  <a:schemeClr val="tx1"/>
                </a:solidFill>
                <a:latin typeface="Times New Roman" pitchFamily="18" charset="0"/>
              </a:rPr>
              <a:t>«Особливості справляння туристичного збору </a:t>
            </a:r>
            <a:br>
              <a:rPr lang="ru-RU" sz="2400" b="1" smtClean="0">
                <a:solidFill>
                  <a:schemeClr val="tx1"/>
                </a:solidFill>
                <a:latin typeface="Times New Roman" pitchFamily="18" charset="0"/>
              </a:rPr>
            </a:br>
            <a:r>
              <a:rPr lang="ru-RU" sz="2400" b="1" smtClean="0">
                <a:solidFill>
                  <a:schemeClr val="tx1"/>
                </a:solidFill>
                <a:latin typeface="Times New Roman" pitchFamily="18" charset="0"/>
              </a:rPr>
              <a:t>у 2025 році»</a:t>
            </a:r>
            <a:r>
              <a:rPr lang="ru-RU" altLang="en-US" sz="2400" b="1" smtClean="0">
                <a:solidFill>
                  <a:schemeClr val="tx1"/>
                </a:solidFill>
                <a:latin typeface="Times New Roman" pitchFamily="18" charset="0"/>
                <a:cs typeface="Times New Roman" pitchFamily="18" charset="0"/>
              </a:rPr>
              <a:t/>
            </a:r>
            <a:br>
              <a:rPr lang="ru-RU" altLang="en-US" sz="2400" b="1" smtClean="0">
                <a:solidFill>
                  <a:schemeClr val="tx1"/>
                </a:solidFill>
                <a:latin typeface="Times New Roman" pitchFamily="18" charset="0"/>
                <a:cs typeface="Times New Roman" pitchFamily="18" charset="0"/>
              </a:rPr>
            </a:br>
            <a:r>
              <a:rPr lang="ru-RU" altLang="en-US" sz="2800" b="1" smtClean="0">
                <a:solidFill>
                  <a:schemeClr val="tx1"/>
                </a:solidFill>
                <a:latin typeface="Times New Roman" pitchFamily="18" charset="0"/>
                <a:cs typeface="Times New Roman" pitchFamily="18" charset="0"/>
              </a:rPr>
              <a:t> </a:t>
            </a:r>
            <a:br>
              <a:rPr lang="ru-RU" altLang="en-US" sz="2800" b="1" smtClean="0">
                <a:solidFill>
                  <a:schemeClr val="tx1"/>
                </a:solidFill>
                <a:latin typeface="Times New Roman" pitchFamily="18" charset="0"/>
                <a:cs typeface="Times New Roman" pitchFamily="18" charset="0"/>
              </a:rPr>
            </a:br>
            <a:endParaRPr lang="ru-RU" altLang="en-US" sz="2800" b="1" smtClean="0">
              <a:solidFill>
                <a:schemeClr val="tx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948363" y="4664075"/>
            <a:ext cx="5732462" cy="1595438"/>
          </a:xfrm>
        </p:spPr>
        <p:txBody>
          <a:bodyPr>
            <a:normAutofit/>
          </a:bodyPr>
          <a:lstStyle/>
          <a:p>
            <a:pPr algn="l" eaLnBrk="1" hangingPunct="1"/>
            <a:r>
              <a:rPr lang="ru-RU" sz="1100" b="1" smtClean="0">
                <a:solidFill>
                  <a:schemeClr val="tx1"/>
                </a:solidFill>
                <a:latin typeface="Times New Roman" pitchFamily="18" charset="0"/>
                <a:cs typeface="Times New Roman" pitchFamily="18" charset="0"/>
              </a:rPr>
              <a:t>Доповідач:</a:t>
            </a:r>
          </a:p>
          <a:p>
            <a:pPr algn="l" eaLnBrk="1" hangingPunct="1"/>
            <a:r>
              <a:rPr lang="uk-UA" sz="1100" smtClean="0">
                <a:solidFill>
                  <a:srgbClr val="000000"/>
                </a:solidFill>
                <a:latin typeface="Times New Roman" pitchFamily="18" charset="0"/>
                <a:cs typeface="Times New Roman" pitchFamily="18" charset="0"/>
              </a:rPr>
              <a:t>Головний державний інспектор </a:t>
            </a:r>
          </a:p>
          <a:p>
            <a:pPr algn="l" eaLnBrk="1" hangingPunct="1"/>
            <a:r>
              <a:rPr lang="uk-UA" sz="1100" smtClean="0">
                <a:solidFill>
                  <a:srgbClr val="000000"/>
                </a:solidFill>
                <a:latin typeface="Times New Roman" pitchFamily="18" charset="0"/>
                <a:cs typeface="Times New Roman" pitchFamily="18" charset="0"/>
              </a:rPr>
              <a:t>відділу аналітичної роботи</a:t>
            </a:r>
          </a:p>
          <a:p>
            <a:pPr algn="l" eaLnBrk="1" hangingPunct="1"/>
            <a:r>
              <a:rPr lang="uk-UA" sz="1100" smtClean="0">
                <a:solidFill>
                  <a:srgbClr val="000000"/>
                </a:solidFill>
                <a:latin typeface="Times New Roman" pitchFamily="18" charset="0"/>
                <a:cs typeface="Times New Roman" pitchFamily="18" charset="0"/>
              </a:rPr>
              <a:t>управління оподаткування юридичних осіб </a:t>
            </a:r>
          </a:p>
          <a:p>
            <a:pPr algn="l" eaLnBrk="1" hangingPunct="1"/>
            <a:r>
              <a:rPr lang="uk-UA" sz="1100" smtClean="0">
                <a:solidFill>
                  <a:srgbClr val="000000"/>
                </a:solidFill>
                <a:latin typeface="Times New Roman" pitchFamily="18" charset="0"/>
                <a:cs typeface="Times New Roman" pitchFamily="18" charset="0"/>
              </a:rPr>
              <a:t>Головного управління ДПС в Одеській області                          </a:t>
            </a:r>
            <a:endParaRPr lang="en-US" sz="1100" smtClean="0">
              <a:solidFill>
                <a:srgbClr val="000000"/>
              </a:solidFill>
              <a:latin typeface="Times New Roman" pitchFamily="18" charset="0"/>
              <a:cs typeface="Times New Roman" pitchFamily="18" charset="0"/>
            </a:endParaRPr>
          </a:p>
          <a:p>
            <a:pPr algn="l" eaLnBrk="1" hangingPunct="1"/>
            <a:r>
              <a:rPr lang="uk-UA" sz="1300" b="1" smtClean="0">
                <a:solidFill>
                  <a:srgbClr val="000000"/>
                </a:solidFill>
                <a:latin typeface="Times New Roman" pitchFamily="18" charset="0"/>
                <a:cs typeface="Times New Roman" pitchFamily="18" charset="0"/>
              </a:rPr>
              <a:t>Влада ПОНОМАРЬОВА</a:t>
            </a:r>
            <a:endParaRPr lang="ru-RU" sz="1300" b="1" smtClean="0">
              <a:solidFill>
                <a:schemeClr val="tx1"/>
              </a:solidFill>
              <a:latin typeface="Times New Roman" pitchFamily="18" charset="0"/>
              <a:cs typeface="Times New Roman" pitchFamily="18" charset="0"/>
            </a:endParaRPr>
          </a:p>
          <a:p>
            <a:pPr eaLnBrk="1" hangingPunct="1"/>
            <a:endParaRPr lang="ru-RU" sz="1100" smtClean="0">
              <a:solidFill>
                <a:schemeClr val="tx1"/>
              </a:solidFill>
              <a:latin typeface="Times New Roman" pitchFamily="18" charset="0"/>
              <a:cs typeface="Times New Roman" pitchFamily="18" charset="0"/>
            </a:endParaRPr>
          </a:p>
        </p:txBody>
      </p:sp>
      <p:sp>
        <p:nvSpPr>
          <p:cNvPr id="43011" name="AutoShape 2" descr="Збір за місця для паркування транспортних засобів: особливості оподаткування"/>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ru-RU"/>
          </a:p>
        </p:txBody>
      </p:sp>
      <p:sp>
        <p:nvSpPr>
          <p:cNvPr id="43012" name="AutoShape 4" descr="Збір за місця для паркування транспортних засобів: особливості оподаткування"/>
          <p:cNvSpPr>
            <a:spLocks noChangeAspect="1" noChangeArrowheads="1"/>
          </p:cNvSpPr>
          <p:nvPr/>
        </p:nvSpPr>
        <p:spPr bwMode="auto">
          <a:xfrm>
            <a:off x="307975" y="7938"/>
            <a:ext cx="304800" cy="304800"/>
          </a:xfrm>
          <a:prstGeom prst="rect">
            <a:avLst/>
          </a:prstGeom>
          <a:noFill/>
          <a:ln w="9525">
            <a:noFill/>
            <a:miter lim="800000"/>
            <a:headEnd/>
            <a:tailEnd/>
          </a:ln>
        </p:spPr>
        <p:txBody>
          <a:bodyPr/>
          <a:lstStyle/>
          <a:p>
            <a:pPr eaLnBrk="0" hangingPunct="0"/>
            <a:endParaRPr lang="ru-RU"/>
          </a:p>
        </p:txBody>
      </p:sp>
      <p:pic>
        <p:nvPicPr>
          <p:cNvPr id="43013" name="Рисунок 5"/>
          <p:cNvPicPr>
            <a:picLocks noChangeAspect="1"/>
          </p:cNvPicPr>
          <p:nvPr/>
        </p:nvPicPr>
        <p:blipFill>
          <a:blip r:embed="rId2"/>
          <a:srcRect/>
          <a:stretch>
            <a:fillRect/>
          </a:stretch>
        </p:blipFill>
        <p:spPr bwMode="auto">
          <a:xfrm>
            <a:off x="612775" y="4918075"/>
            <a:ext cx="2058988" cy="1250950"/>
          </a:xfrm>
          <a:prstGeom prst="rect">
            <a:avLst/>
          </a:prstGeom>
          <a:noFill/>
          <a:ln w="9525">
            <a:noFill/>
            <a:miter lim="800000"/>
            <a:headEnd/>
            <a:tailEnd/>
          </a:ln>
        </p:spPr>
      </p:pic>
      <p:pic>
        <p:nvPicPr>
          <p:cNvPr id="43014" name="Рисунок 7"/>
          <p:cNvPicPr>
            <a:picLocks noChangeAspect="1"/>
          </p:cNvPicPr>
          <p:nvPr/>
        </p:nvPicPr>
        <p:blipFill>
          <a:blip r:embed="rId3"/>
          <a:srcRect/>
          <a:stretch>
            <a:fillRect/>
          </a:stretch>
        </p:blipFill>
        <p:spPr bwMode="auto">
          <a:xfrm>
            <a:off x="925513" y="1603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Заголовок 1"/>
          <p:cNvSpPr>
            <a:spLocks noGrp="1"/>
          </p:cNvSpPr>
          <p:nvPr>
            <p:ph type="title"/>
          </p:nvPr>
        </p:nvSpPr>
        <p:spPr>
          <a:xfrm>
            <a:off x="866775" y="757238"/>
            <a:ext cx="8729663" cy="1271587"/>
          </a:xfrm>
        </p:spPr>
        <p:txBody>
          <a:bodyPr/>
          <a:lstStyle/>
          <a:p>
            <a:pPr algn="ctr"/>
            <a:r>
              <a:rPr lang="en-US" sz="2000" b="1" smtClean="0">
                <a:solidFill>
                  <a:schemeClr val="tx1"/>
                </a:solidFill>
                <a:latin typeface="Times New Roman" pitchFamily="18" charset="0"/>
                <a:cs typeface="Times New Roman" pitchFamily="18" charset="0"/>
              </a:rPr>
              <a:t/>
            </a:r>
            <a:br>
              <a:rPr lang="en-US" sz="2000" b="1" smtClean="0">
                <a:solidFill>
                  <a:schemeClr val="tx1"/>
                </a:solidFill>
                <a:latin typeface="Times New Roman" pitchFamily="18" charset="0"/>
                <a:cs typeface="Times New Roman" pitchFamily="18" charset="0"/>
              </a:rPr>
            </a:br>
            <a:r>
              <a:rPr lang="uk-UA" sz="2000" b="1" smtClean="0">
                <a:solidFill>
                  <a:schemeClr val="tx1"/>
                </a:solidFill>
                <a:latin typeface="Times New Roman" pitchFamily="18" charset="0"/>
                <a:cs typeface="Times New Roman" pitchFamily="18" charset="0"/>
              </a:rPr>
              <a:t>Податковий календар подання декларацій туристичного </a:t>
            </a:r>
            <a:r>
              <a:rPr lang="ru-RU" sz="2000" b="1" smtClean="0">
                <a:solidFill>
                  <a:schemeClr val="tx1"/>
                </a:solidFill>
                <a:latin typeface="Times New Roman" pitchFamily="18" charset="0"/>
                <a:cs typeface="Times New Roman" pitchFamily="18" charset="0"/>
              </a:rPr>
              <a:t>збору                                     за звітний 2025 рік</a:t>
            </a:r>
            <a:r>
              <a:rPr lang="uk-UA" sz="2000" b="1" smtClean="0">
                <a:solidFill>
                  <a:schemeClr val="tx1"/>
                </a:solidFill>
                <a:latin typeface="Times New Roman" pitchFamily="18" charset="0"/>
                <a:cs typeface="Times New Roman" pitchFamily="18" charset="0"/>
              </a:rPr>
              <a:t/>
            </a:r>
            <a:br>
              <a:rPr lang="uk-UA" sz="2000" b="1" smtClean="0">
                <a:solidFill>
                  <a:schemeClr val="tx1"/>
                </a:solidFill>
                <a:latin typeface="Times New Roman" pitchFamily="18" charset="0"/>
                <a:cs typeface="Times New Roman" pitchFamily="18" charset="0"/>
              </a:rPr>
            </a:br>
            <a:endParaRPr lang="uk-UA" sz="2000" b="1" smtClean="0">
              <a:solidFill>
                <a:schemeClr val="tx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nvPr>
        </p:nvGraphicFramePr>
        <p:xfrm>
          <a:off x="2208213" y="2117725"/>
          <a:ext cx="5708650" cy="3402013"/>
        </p:xfrm>
        <a:graphic>
          <a:graphicData uri="http://schemas.openxmlformats.org/drawingml/2006/table">
            <a:tbl>
              <a:tblPr firstRow="1" firstCol="1" bandRow="1">
                <a:tableStyleId>{69CF1AB2-1976-4502-BF36-3FF5EA218861}</a:tableStyleId>
              </a:tblPr>
              <a:tblGrid>
                <a:gridCol w="2883578"/>
                <a:gridCol w="2825242"/>
              </a:tblGrid>
              <a:tr h="371027">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Дата</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Квартал</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12.05.2025</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I</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11.08.2024</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II</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7771">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10.11.2024</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III</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392">
                <a:tc>
                  <a:txBody>
                    <a:bodyPr/>
                    <a:lstStyle/>
                    <a:p>
                      <a:pPr algn="ctr">
                        <a:lnSpc>
                          <a:spcPct val="115000"/>
                        </a:lnSpc>
                        <a:spcAft>
                          <a:spcPts val="0"/>
                        </a:spcAft>
                      </a:pP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0392">
                <a:tc>
                  <a:txBody>
                    <a:bodyPr/>
                    <a:lstStyle/>
                    <a:p>
                      <a:pPr algn="ctr">
                        <a:lnSpc>
                          <a:spcPct val="115000"/>
                        </a:lnSpc>
                        <a:spcAft>
                          <a:spcPts val="0"/>
                        </a:spcAft>
                      </a:pP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68245">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uk-UA" sz="1400" kern="1200" dirty="0" smtClean="0">
                          <a:effectLst/>
                          <a:latin typeface="Times New Roman" panose="02020603050405020304" pitchFamily="18" charset="0"/>
                          <a:cs typeface="Times New Roman" panose="02020603050405020304" pitchFamily="18" charset="0"/>
                        </a:rPr>
                        <a:t>09.02.2026</a:t>
                      </a:r>
                    </a:p>
                    <a:p>
                      <a:pPr algn="ctr">
                        <a:lnSpc>
                          <a:spcPct val="115000"/>
                        </a:lnSpc>
                        <a:spcAft>
                          <a:spcPts val="0"/>
                        </a:spcAft>
                      </a:pP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kern="1200" dirty="0" smtClean="0">
                          <a:effectLst/>
                          <a:latin typeface="Times New Roman" panose="02020603050405020304" pitchFamily="18" charset="0"/>
                          <a:cs typeface="Times New Roman" panose="02020603050405020304" pitchFamily="18" charset="0"/>
                        </a:rPr>
                        <a:t>IV</a:t>
                      </a:r>
                      <a:endParaRPr lang="uk-UA" sz="1400" kern="12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4315" name="Рисунок 4"/>
          <p:cNvPicPr>
            <a:picLocks noChangeAspect="1"/>
          </p:cNvPicPr>
          <p:nvPr/>
        </p:nvPicPr>
        <p:blipFill>
          <a:blip r:embed="rId2"/>
          <a:srcRect/>
          <a:stretch>
            <a:fillRect/>
          </a:stretch>
        </p:blipFill>
        <p:spPr bwMode="auto">
          <a:xfrm>
            <a:off x="522288" y="149225"/>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Заголовок 1"/>
          <p:cNvSpPr>
            <a:spLocks noGrp="1"/>
          </p:cNvSpPr>
          <p:nvPr>
            <p:ph type="title"/>
          </p:nvPr>
        </p:nvSpPr>
        <p:spPr>
          <a:xfrm>
            <a:off x="835025" y="635000"/>
            <a:ext cx="8588375" cy="1366838"/>
          </a:xfrm>
        </p:spPr>
        <p:txBody>
          <a:bodyPr/>
          <a:lstStyle/>
          <a:p>
            <a:pPr algn="ctr"/>
            <a:r>
              <a:rPr lang="en-US" sz="2000" b="1" smtClean="0">
                <a:solidFill>
                  <a:schemeClr val="tx1"/>
                </a:solidFill>
                <a:latin typeface="Times New Roman" pitchFamily="18" charset="0"/>
                <a:cs typeface="Times New Roman" pitchFamily="18" charset="0"/>
              </a:rPr>
              <a:t/>
            </a:r>
            <a:br>
              <a:rPr lang="en-US" sz="2000" b="1" smtClean="0">
                <a:solidFill>
                  <a:schemeClr val="tx1"/>
                </a:solidFill>
                <a:latin typeface="Times New Roman" pitchFamily="18" charset="0"/>
                <a:cs typeface="Times New Roman" pitchFamily="18" charset="0"/>
              </a:rPr>
            </a:br>
            <a:r>
              <a:rPr lang="uk-UA" sz="2000" b="1" smtClean="0">
                <a:solidFill>
                  <a:schemeClr val="tx1"/>
                </a:solidFill>
                <a:latin typeface="Times New Roman" pitchFamily="18" charset="0"/>
                <a:cs typeface="Times New Roman" pitchFamily="18" charset="0"/>
              </a:rPr>
              <a:t>Податковий календар нарахувань суми податкового зобов'язання в ІКП та сплати туристичного </a:t>
            </a:r>
            <a:r>
              <a:rPr lang="ru-RU" sz="2000" b="1" smtClean="0">
                <a:solidFill>
                  <a:schemeClr val="tx1"/>
                </a:solidFill>
                <a:latin typeface="Times New Roman" pitchFamily="18" charset="0"/>
                <a:cs typeface="Times New Roman" pitchFamily="18" charset="0"/>
              </a:rPr>
              <a:t>збору за звітний 202</a:t>
            </a:r>
            <a:r>
              <a:rPr lang="en-US" sz="2000" b="1" smtClean="0">
                <a:solidFill>
                  <a:schemeClr val="tx1"/>
                </a:solidFill>
                <a:latin typeface="Times New Roman" pitchFamily="18" charset="0"/>
                <a:cs typeface="Times New Roman" pitchFamily="18" charset="0"/>
              </a:rPr>
              <a:t>5</a:t>
            </a:r>
            <a:r>
              <a:rPr lang="ru-RU" sz="2000" b="1" smtClean="0">
                <a:solidFill>
                  <a:schemeClr val="tx1"/>
                </a:solidFill>
                <a:latin typeface="Times New Roman" pitchFamily="18" charset="0"/>
                <a:cs typeface="Times New Roman" pitchFamily="18" charset="0"/>
              </a:rPr>
              <a:t> рік</a:t>
            </a:r>
            <a:r>
              <a:rPr lang="uk-UA" sz="2000" smtClean="0">
                <a:solidFill>
                  <a:schemeClr val="tx1"/>
                </a:solidFill>
                <a:latin typeface="Times New Roman" pitchFamily="18" charset="0"/>
                <a:cs typeface="Times New Roman" pitchFamily="18" charset="0"/>
              </a:rPr>
              <a:t/>
            </a:r>
            <a:br>
              <a:rPr lang="uk-UA" sz="2000" smtClean="0">
                <a:solidFill>
                  <a:schemeClr val="tx1"/>
                </a:solidFill>
                <a:latin typeface="Times New Roman" pitchFamily="18" charset="0"/>
                <a:cs typeface="Times New Roman" pitchFamily="18" charset="0"/>
              </a:rPr>
            </a:br>
            <a:r>
              <a:rPr lang="uk-UA" sz="2000" smtClean="0">
                <a:solidFill>
                  <a:schemeClr val="tx1"/>
                </a:solidFill>
                <a:latin typeface="Times New Roman" pitchFamily="18" charset="0"/>
                <a:cs typeface="Times New Roman" pitchFamily="18" charset="0"/>
              </a:rPr>
              <a:t>  </a:t>
            </a:r>
          </a:p>
        </p:txBody>
      </p:sp>
      <p:graphicFrame>
        <p:nvGraphicFramePr>
          <p:cNvPr id="4" name="Объект 3"/>
          <p:cNvGraphicFramePr>
            <a:graphicFrameLocks noGrp="1"/>
          </p:cNvGraphicFramePr>
          <p:nvPr>
            <p:ph idx="1"/>
          </p:nvPr>
        </p:nvGraphicFramePr>
        <p:xfrm>
          <a:off x="2273300" y="2149475"/>
          <a:ext cx="5519738" cy="3352800"/>
        </p:xfrm>
        <a:graphic>
          <a:graphicData uri="http://schemas.openxmlformats.org/drawingml/2006/table">
            <a:tbl>
              <a:tblPr firstRow="1" firstCol="1" bandRow="1">
                <a:tableStyleId>{69CF1AB2-1976-4502-BF36-3FF5EA218861}</a:tableStyleId>
              </a:tblPr>
              <a:tblGrid>
                <a:gridCol w="2817341"/>
                <a:gridCol w="2702011"/>
              </a:tblGrid>
              <a:tr h="354851">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Дата</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Квартал</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20.05.2025</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I</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19.08.2025</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II</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uk-UA" sz="1400" dirty="0">
                          <a:effectLst/>
                          <a:latin typeface="Times New Roman" panose="02020603050405020304" pitchFamily="18" charset="0"/>
                          <a:cs typeface="Times New Roman" panose="02020603050405020304" pitchFamily="18" charset="0"/>
                        </a:rPr>
                        <a:t> </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63038">
                <a:tc>
                  <a:txBody>
                    <a:bodyPr/>
                    <a:lstStyle/>
                    <a:p>
                      <a:pPr algn="ctr">
                        <a:lnSpc>
                          <a:spcPct val="115000"/>
                        </a:lnSpc>
                        <a:spcAft>
                          <a:spcPts val="0"/>
                        </a:spcAft>
                      </a:pPr>
                      <a:r>
                        <a:rPr lang="uk-UA" sz="1400" dirty="0" smtClean="0">
                          <a:effectLst/>
                          <a:latin typeface="Times New Roman" panose="02020603050405020304" pitchFamily="18" charset="0"/>
                          <a:cs typeface="Times New Roman" panose="02020603050405020304" pitchFamily="18" charset="0"/>
                        </a:rPr>
                        <a:t>19.11.2025</a:t>
                      </a: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US" sz="1400" dirty="0">
                          <a:effectLst/>
                          <a:latin typeface="Times New Roman" panose="02020603050405020304" pitchFamily="18" charset="0"/>
                          <a:cs typeface="Times New Roman" panose="02020603050405020304" pitchFamily="18" charset="0"/>
                        </a:rPr>
                        <a:t>III</a:t>
                      </a: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1968">
                <a:tc>
                  <a:txBody>
                    <a:bodyPr/>
                    <a:lstStyle/>
                    <a:p>
                      <a:pPr algn="ctr">
                        <a:lnSpc>
                          <a:spcPct val="115000"/>
                        </a:lnSpc>
                        <a:spcAft>
                          <a:spcPts val="0"/>
                        </a:spcAft>
                      </a:pP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11968">
                <a:tc>
                  <a:txBody>
                    <a:bodyPr/>
                    <a:lstStyle/>
                    <a:p>
                      <a:pPr algn="ctr">
                        <a:lnSpc>
                          <a:spcPct val="115000"/>
                        </a:lnSpc>
                        <a:spcAft>
                          <a:spcPts val="0"/>
                        </a:spcAft>
                      </a:pP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69710">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uk-UA" sz="1400" kern="1200" dirty="0" smtClean="0">
                          <a:effectLst/>
                          <a:latin typeface="Times New Roman" panose="02020603050405020304" pitchFamily="18" charset="0"/>
                          <a:cs typeface="Times New Roman" panose="02020603050405020304" pitchFamily="18" charset="0"/>
                        </a:rPr>
                        <a:t>19.02.2026</a:t>
                      </a:r>
                    </a:p>
                    <a:p>
                      <a:pPr algn="ctr">
                        <a:lnSpc>
                          <a:spcPct val="115000"/>
                        </a:lnSpc>
                        <a:spcAft>
                          <a:spcPts val="0"/>
                        </a:spcAft>
                      </a:pPr>
                      <a:endParaRPr lang="uk-UA"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kern="1200" dirty="0" smtClean="0">
                          <a:effectLst/>
                          <a:latin typeface="Times New Roman" panose="02020603050405020304" pitchFamily="18" charset="0"/>
                          <a:cs typeface="Times New Roman" panose="02020603050405020304" pitchFamily="18" charset="0"/>
                        </a:rPr>
                        <a:t>IV</a:t>
                      </a:r>
                      <a:endParaRPr lang="uk-UA" sz="1400" kern="1200" dirty="0" smtClean="0">
                        <a:effectLst/>
                        <a:latin typeface="Times New Roman" panose="02020603050405020304" pitchFamily="18" charset="0"/>
                        <a:cs typeface="Times New Roman" panose="02020603050405020304" pitchFamily="18" charset="0"/>
                      </a:endParaRPr>
                    </a:p>
                    <a:p>
                      <a:pPr algn="ctr">
                        <a:lnSpc>
                          <a:spcPct val="115000"/>
                        </a:lnSpc>
                        <a:spcAft>
                          <a:spcPts val="0"/>
                        </a:spcAft>
                      </a:pPr>
                      <a:endParaRPr lang="uk-UA"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pic>
        <p:nvPicPr>
          <p:cNvPr id="55339" name="Рисунок 4"/>
          <p:cNvPicPr>
            <a:picLocks noChangeAspect="1"/>
          </p:cNvPicPr>
          <p:nvPr/>
        </p:nvPicPr>
        <p:blipFill>
          <a:blip r:embed="rId2"/>
          <a:srcRect/>
          <a:stretch>
            <a:fillRect/>
          </a:stretch>
        </p:blipFill>
        <p:spPr bwMode="auto">
          <a:xfrm>
            <a:off x="455613"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Объект 2"/>
          <p:cNvSpPr>
            <a:spLocks noGrp="1"/>
          </p:cNvSpPr>
          <p:nvPr>
            <p:ph idx="1"/>
          </p:nvPr>
        </p:nvSpPr>
        <p:spPr>
          <a:xfrm>
            <a:off x="1370013" y="2065338"/>
            <a:ext cx="7626350" cy="3811587"/>
          </a:xfrm>
        </p:spPr>
        <p:txBody>
          <a:bodyPr/>
          <a:lstStyle/>
          <a:p>
            <a:pPr algn="ctr"/>
            <a:r>
              <a:rPr lang="uk-UA" sz="2000" smtClean="0">
                <a:solidFill>
                  <a:schemeClr val="tx1"/>
                </a:solidFill>
                <a:latin typeface="Times New Roman" pitchFamily="18" charset="0"/>
                <a:cs typeface="Times New Roman" pitchFamily="18" charset="0"/>
              </a:rPr>
              <a:t>Форма затверджена наказом Міністерства фінансів України від 09.07.2015 № 636 (у редакції наказу Міністерства фінансів України від 30.11.2022 № 403, зі змінами, внесеними наказом Міністерства фінансів України від 20.09.2023 № 506</a:t>
            </a:r>
          </a:p>
        </p:txBody>
      </p:sp>
      <p:pic>
        <p:nvPicPr>
          <p:cNvPr id="56322" name="Picture 2" descr="D:\____ДПС____\ПРЕЗЕНТАЦІЇ\картинки для презентаций\pngwing.com (183).png"/>
          <p:cNvPicPr>
            <a:picLocks noChangeAspect="1" noChangeArrowheads="1"/>
          </p:cNvPicPr>
          <p:nvPr/>
        </p:nvPicPr>
        <p:blipFill>
          <a:blip r:embed="rId2"/>
          <a:srcRect/>
          <a:stretch>
            <a:fillRect/>
          </a:stretch>
        </p:blipFill>
        <p:spPr bwMode="auto">
          <a:xfrm>
            <a:off x="4583113" y="3581400"/>
            <a:ext cx="1373187" cy="1571625"/>
          </a:xfrm>
          <a:prstGeom prst="rect">
            <a:avLst/>
          </a:prstGeom>
          <a:noFill/>
          <a:ln w="9525">
            <a:noFill/>
            <a:miter lim="800000"/>
            <a:headEnd/>
            <a:tailEnd/>
          </a:ln>
        </p:spPr>
      </p:pic>
      <p:pic>
        <p:nvPicPr>
          <p:cNvPr id="56323" name="Рисунок 4"/>
          <p:cNvPicPr>
            <a:picLocks noChangeAspect="1"/>
          </p:cNvPicPr>
          <p:nvPr/>
        </p:nvPicPr>
        <p:blipFill>
          <a:blip r:embed="rId3"/>
          <a:srcRect/>
          <a:stretch>
            <a:fillRect/>
          </a:stretch>
        </p:blipFill>
        <p:spPr bwMode="auto">
          <a:xfrm>
            <a:off x="349250" y="280988"/>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ъект 2"/>
          <p:cNvSpPr>
            <a:spLocks noGrp="1"/>
          </p:cNvSpPr>
          <p:nvPr>
            <p:ph idx="1"/>
          </p:nvPr>
        </p:nvSpPr>
        <p:spPr>
          <a:xfrm>
            <a:off x="700088" y="1466850"/>
            <a:ext cx="9094787" cy="4722813"/>
          </a:xfrm>
        </p:spPr>
        <p:txBody>
          <a:bodyPr/>
          <a:lstStyle/>
          <a:p>
            <a:pPr algn="ctr"/>
            <a:r>
              <a:rPr lang="ru-RU" sz="2000" smtClean="0">
                <a:solidFill>
                  <a:schemeClr val="tx1"/>
                </a:solidFill>
                <a:latin typeface="Times New Roman" pitchFamily="18" charset="0"/>
                <a:cs typeface="Times New Roman" pitchFamily="18" charset="0"/>
              </a:rPr>
              <a:t>Для зручності та допомоги платникам податків при складанні податкової звітності  Державна податкова служба України розробила відеоролик  «Заповнення податкової декларації з туристичного збору»</a:t>
            </a:r>
          </a:p>
        </p:txBody>
      </p:sp>
      <p:graphicFrame>
        <p:nvGraphicFramePr>
          <p:cNvPr id="5" name="Таблица 4"/>
          <p:cNvGraphicFramePr>
            <a:graphicFrameLocks noGrp="1"/>
          </p:cNvGraphicFramePr>
          <p:nvPr/>
        </p:nvGraphicFramePr>
        <p:xfrm>
          <a:off x="1025525" y="3074988"/>
          <a:ext cx="8216900" cy="2005012"/>
        </p:xfrm>
        <a:graphic>
          <a:graphicData uri="http://schemas.openxmlformats.org/drawingml/2006/table">
            <a:tbl>
              <a:tblPr firstRow="1" bandRow="1">
                <a:tableStyleId>{69CF1AB2-1976-4502-BF36-3FF5EA218861}</a:tableStyleId>
              </a:tblPr>
              <a:tblGrid>
                <a:gridCol w="3942299">
                  <a:extLst>
                    <a:ext uri="{9D8B030D-6E8A-4147-A177-3AD203B41FA5}"/>
                  </a:extLst>
                </a:gridCol>
                <a:gridCol w="4275454">
                  <a:extLst>
                    <a:ext uri="{9D8B030D-6E8A-4147-A177-3AD203B41FA5}"/>
                  </a:extLst>
                </a:gridCol>
              </a:tblGrid>
              <a:tr h="31116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effectLst/>
                          <a:latin typeface="Times New Roman" panose="02020603050405020304" pitchFamily="18" charset="0"/>
                          <a:cs typeface="Times New Roman" panose="02020603050405020304" pitchFamily="18" charset="0"/>
                        </a:rPr>
                        <a:t>Адреса</a:t>
                      </a:r>
                      <a:endParaRPr lang="uk-UA"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effectLst/>
                          <a:latin typeface="Times New Roman" panose="02020603050405020304" pitchFamily="18" charset="0"/>
                          <a:cs typeface="Times New Roman" panose="02020603050405020304" pitchFamily="18" charset="0"/>
                        </a:rPr>
                        <a:t>Місце розташування</a:t>
                      </a:r>
                      <a:endParaRPr lang="uk-UA" sz="16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a:tc>
                <a:extLst>
                  <a:ext uri="{0D108BD9-81ED-4DB2-BD59-A6C34878D82A}"/>
                </a:extLst>
              </a:tr>
              <a:tr h="1668970">
                <a:tc>
                  <a:txBody>
                    <a:bodyPr/>
                    <a:lstStyle/>
                    <a:p>
                      <a:pPr algn="ctr"/>
                      <a:r>
                        <a:rPr lang="en-US" sz="1600" dirty="0" smtClean="0">
                          <a:latin typeface="Times New Roman" panose="02020603050405020304" pitchFamily="18" charset="0"/>
                          <a:cs typeface="Times New Roman" panose="02020603050405020304" pitchFamily="18" charset="0"/>
                        </a:rPr>
                        <a:t>https://tax.gov.ua/baneryi/onlayn-navchannya/turistichniy-zbir/yuridichni-osobi/podatkova-zvitnist/767447.html</a:t>
                      </a:r>
                      <a:endParaRPr lang="uk-UA" sz="1600" dirty="0">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uk-UA" sz="1600" dirty="0">
                          <a:effectLst/>
                          <a:latin typeface="Times New Roman" panose="02020603050405020304" pitchFamily="18" charset="0"/>
                          <a:cs typeface="Times New Roman" panose="02020603050405020304" pitchFamily="18" charset="0"/>
                        </a:rPr>
                        <a:t>«Головна» / «Банер» / «Онлайн навчання» / </a:t>
                      </a:r>
                      <a:r>
                        <a:rPr lang="uk-UA" sz="1600" kern="1200" dirty="0" smtClean="0">
                          <a:effectLst/>
                          <a:latin typeface="Times New Roman" panose="02020603050405020304" pitchFamily="18" charset="0"/>
                          <a:cs typeface="Times New Roman" panose="02020603050405020304" pitchFamily="18" charset="0"/>
                        </a:rPr>
                        <a:t>«</a:t>
                      </a:r>
                      <a:r>
                        <a:rPr lang="ru-RU" sz="1600" kern="1200" dirty="0" smtClean="0">
                          <a:effectLst/>
                          <a:latin typeface="Times New Roman" panose="02020603050405020304" pitchFamily="18" charset="0"/>
                          <a:cs typeface="Times New Roman" panose="02020603050405020304" pitchFamily="18" charset="0"/>
                        </a:rPr>
                        <a:t>Туристичний збір</a:t>
                      </a:r>
                      <a:r>
                        <a:rPr lang="uk-UA" sz="1600" kern="1200" dirty="0" smtClean="0">
                          <a:effectLst/>
                          <a:latin typeface="Times New Roman" panose="02020603050405020304" pitchFamily="18" charset="0"/>
                          <a:cs typeface="Times New Roman" panose="02020603050405020304" pitchFamily="18" charset="0"/>
                        </a:rPr>
                        <a:t>» / «Юридичні</a:t>
                      </a:r>
                      <a:r>
                        <a:rPr lang="uk-UA" sz="1600" kern="1200" baseline="0" dirty="0" smtClean="0">
                          <a:effectLst/>
                          <a:latin typeface="Times New Roman" panose="02020603050405020304" pitchFamily="18" charset="0"/>
                          <a:cs typeface="Times New Roman" panose="02020603050405020304" pitchFamily="18" charset="0"/>
                        </a:rPr>
                        <a:t> особи» </a:t>
                      </a:r>
                      <a:r>
                        <a:rPr lang="uk-UA" sz="1600" kern="1200" dirty="0" smtClean="0">
                          <a:effectLst/>
                          <a:latin typeface="Times New Roman" panose="02020603050405020304" pitchFamily="18" charset="0"/>
                          <a:cs typeface="Times New Roman" panose="02020603050405020304" pitchFamily="18" charset="0"/>
                        </a:rPr>
                        <a:t>«Податкова </a:t>
                      </a:r>
                      <a:r>
                        <a:rPr lang="uk-UA" sz="1600" kern="1200" dirty="0">
                          <a:effectLst/>
                          <a:latin typeface="Times New Roman" panose="02020603050405020304" pitchFamily="18" charset="0"/>
                          <a:cs typeface="Times New Roman" panose="02020603050405020304" pitchFamily="18" charset="0"/>
                        </a:rPr>
                        <a:t>звітність» </a:t>
                      </a:r>
                      <a:r>
                        <a:rPr lang="uk-UA" sz="1600" kern="1200" dirty="0" smtClean="0">
                          <a:effectLst/>
                          <a:latin typeface="Times New Roman" panose="02020603050405020304" pitchFamily="18" charset="0"/>
                          <a:cs typeface="Times New Roman" panose="02020603050405020304" pitchFamily="18" charset="0"/>
                        </a:rPr>
                        <a:t>/</a:t>
                      </a:r>
                      <a:r>
                        <a:rPr lang="uk-UA" sz="1600" kern="1200" baseline="0" dirty="0" smtClean="0">
                          <a:effectLst/>
                          <a:latin typeface="Times New Roman" panose="02020603050405020304" pitchFamily="18" charset="0"/>
                          <a:cs typeface="Times New Roman" panose="02020603050405020304" pitchFamily="18" charset="0"/>
                        </a:rPr>
                        <a:t> </a:t>
                      </a:r>
                      <a:r>
                        <a:rPr lang="uk-UA" sz="1600" kern="1200" dirty="0" smtClean="0">
                          <a:effectLst/>
                          <a:latin typeface="Times New Roman" panose="02020603050405020304" pitchFamily="18" charset="0"/>
                          <a:cs typeface="Times New Roman" panose="02020603050405020304" pitchFamily="18" charset="0"/>
                        </a:rPr>
                        <a:t>«</a:t>
                      </a:r>
                      <a:r>
                        <a:rPr lang="ru-RU" sz="1600" kern="1200" dirty="0">
                          <a:effectLst/>
                          <a:latin typeface="Times New Roman" panose="02020603050405020304" pitchFamily="18" charset="0"/>
                          <a:cs typeface="Times New Roman" panose="02020603050405020304" pitchFamily="18" charset="0"/>
                        </a:rPr>
                        <a:t>Заповнення </a:t>
                      </a:r>
                      <a:r>
                        <a:rPr lang="ru-RU" sz="1600" dirty="0">
                          <a:latin typeface="Times New Roman" panose="02020603050405020304" pitchFamily="18" charset="0"/>
                          <a:cs typeface="Times New Roman" panose="02020603050405020304" pitchFamily="18" charset="0"/>
                        </a:rPr>
                        <a:t>податкової декларації </a:t>
                      </a:r>
                      <a:r>
                        <a:rPr lang="ru-RU" sz="1600" dirty="0" smtClean="0">
                          <a:latin typeface="Times New Roman" panose="02020603050405020304" pitchFamily="18" charset="0"/>
                          <a:cs typeface="Times New Roman" panose="02020603050405020304" pitchFamily="18" charset="0"/>
                        </a:rPr>
                        <a:t>з </a:t>
                      </a:r>
                      <a:r>
                        <a:rPr lang="uk-UA" sz="1600" dirty="0" smtClean="0">
                          <a:latin typeface="Times New Roman" panose="02020603050405020304" pitchFamily="18" charset="0"/>
                          <a:cs typeface="Times New Roman" panose="02020603050405020304" pitchFamily="18" charset="0"/>
                        </a:rPr>
                        <a:t>туристичного збору</a:t>
                      </a:r>
                      <a:r>
                        <a:rPr lang="uk-UA" sz="1600" dirty="0" smtClean="0">
                          <a:effectLst/>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endParaRPr lang="uk-UA" sz="1600" dirty="0">
                        <a:latin typeface="Times New Roman" panose="02020603050405020304" pitchFamily="18" charset="0"/>
                        <a:cs typeface="Times New Roman" panose="02020603050405020304" pitchFamily="18" charset="0"/>
                      </a:endParaRPr>
                    </a:p>
                  </a:txBody>
                  <a:tcPr/>
                </a:tc>
                <a:extLst>
                  <a:ext uri="{0D108BD9-81ED-4DB2-BD59-A6C34878D82A}"/>
                </a:extLst>
              </a:tr>
            </a:tbl>
          </a:graphicData>
        </a:graphic>
      </p:graphicFrame>
      <p:pic>
        <p:nvPicPr>
          <p:cNvPr id="57357" name="Рисунок 3"/>
          <p:cNvPicPr>
            <a:picLocks noChangeAspect="1"/>
          </p:cNvPicPr>
          <p:nvPr/>
        </p:nvPicPr>
        <p:blipFill>
          <a:blip r:embed="rId2"/>
          <a:srcRect/>
          <a:stretch>
            <a:fillRect/>
          </a:stretch>
        </p:blipFill>
        <p:spPr bwMode="auto">
          <a:xfrm>
            <a:off x="357188"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Прямоугольник 1"/>
          <p:cNvSpPr>
            <a:spLocks noChangeArrowheads="1"/>
          </p:cNvSpPr>
          <p:nvPr/>
        </p:nvSpPr>
        <p:spPr bwMode="auto">
          <a:xfrm>
            <a:off x="1828800" y="1689100"/>
            <a:ext cx="7058025" cy="1781175"/>
          </a:xfrm>
          <a:prstGeom prst="rect">
            <a:avLst/>
          </a:prstGeom>
          <a:noFill/>
          <a:ln w="9525">
            <a:noFill/>
            <a:miter lim="800000"/>
            <a:headEnd/>
            <a:tailEnd/>
          </a:ln>
        </p:spPr>
        <p:txBody>
          <a:bodyPr>
            <a:spAutoFit/>
          </a:bodyPr>
          <a:lstStyle/>
          <a:p>
            <a:pPr algn="ctr" eaLnBrk="0" hangingPunct="0"/>
            <a:r>
              <a:rPr lang="ru-RU">
                <a:latin typeface="Times New Roman" pitchFamily="18" charset="0"/>
                <a:cs typeface="Times New Roman" pitchFamily="18" charset="0"/>
              </a:rPr>
              <a:t>Для декларування податкових зобов</a:t>
            </a:r>
            <a:r>
              <a:rPr lang="en-US">
                <a:latin typeface="Times New Roman" pitchFamily="18" charset="0"/>
                <a:cs typeface="Times New Roman" pitchFamily="18" charset="0"/>
              </a:rPr>
              <a:t>’</a:t>
            </a:r>
            <a:r>
              <a:rPr lang="ru-RU">
                <a:latin typeface="Times New Roman" pitchFamily="18" charset="0"/>
                <a:cs typeface="Times New Roman" pitchFamily="18" charset="0"/>
              </a:rPr>
              <a:t>язань у поточному році надається декларація за типом «Звітна». Позначка проставляється навпроти типу декларації «Звітна».</a:t>
            </a:r>
            <a:endParaRPr lang="ru-RU" b="1">
              <a:latin typeface="Times New Roman" pitchFamily="18" charset="0"/>
              <a:cs typeface="Times New Roman" pitchFamily="18" charset="0"/>
            </a:endParaRPr>
          </a:p>
          <a:p>
            <a:pPr algn="ctr" eaLnBrk="0" hangingPunct="0"/>
            <a:r>
              <a:rPr lang="ru-RU">
                <a:latin typeface="Times New Roman" pitchFamily="18" charset="0"/>
                <a:cs typeface="Times New Roman" pitchFamily="18" charset="0"/>
              </a:rPr>
              <a:t>Порядковий номер декларації зазначається арабськими цифрами, починаючи з одиниці, послідовно за порядком зростання кількості поданих з початку року податкових декларацій:</a:t>
            </a:r>
          </a:p>
        </p:txBody>
      </p:sp>
      <p:pic>
        <p:nvPicPr>
          <p:cNvPr id="58370" name="Рисунок 2"/>
          <p:cNvPicPr>
            <a:picLocks noChangeAspect="1"/>
          </p:cNvPicPr>
          <p:nvPr/>
        </p:nvPicPr>
        <p:blipFill>
          <a:blip r:embed="rId2"/>
          <a:srcRect/>
          <a:stretch>
            <a:fillRect/>
          </a:stretch>
        </p:blipFill>
        <p:spPr bwMode="auto">
          <a:xfrm>
            <a:off x="2414588" y="3954463"/>
            <a:ext cx="6246812" cy="1252537"/>
          </a:xfrm>
          <a:prstGeom prst="rect">
            <a:avLst/>
          </a:prstGeom>
          <a:noFill/>
          <a:ln w="9525">
            <a:noFill/>
            <a:miter lim="800000"/>
            <a:headEnd/>
            <a:tailEnd/>
          </a:ln>
        </p:spPr>
      </p:pic>
      <p:pic>
        <p:nvPicPr>
          <p:cNvPr id="58371" name="Рисунок 3"/>
          <p:cNvPicPr>
            <a:picLocks noChangeAspect="1"/>
          </p:cNvPicPr>
          <p:nvPr/>
        </p:nvPicPr>
        <p:blipFill>
          <a:blip r:embed="rId3"/>
          <a:srcRect/>
          <a:stretch>
            <a:fillRect/>
          </a:stretch>
        </p:blipFill>
        <p:spPr bwMode="auto">
          <a:xfrm>
            <a:off x="458788"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73125" y="1054100"/>
            <a:ext cx="8710613" cy="2114550"/>
          </a:xfrm>
        </p:spPr>
        <p:txBody>
          <a:bodyPr/>
          <a:lstStyle/>
          <a:p>
            <a:pPr algn="ctr">
              <a:defRPr/>
            </a:pPr>
            <a:r>
              <a:rPr lang="uk-UA" dirty="0">
                <a:solidFill>
                  <a:schemeClr val="tx1"/>
                </a:solidFill>
                <a:latin typeface="Times New Roman" panose="02020603050405020304" pitchFamily="18" charset="0"/>
                <a:cs typeface="Times New Roman" panose="02020603050405020304" pitchFamily="18" charset="0"/>
              </a:rPr>
              <a:t>Якщо після надання у поточному році звітної декларації виникла необхідність уточнення </a:t>
            </a:r>
            <a:r>
              <a:rPr lang="uk-UA" dirty="0" smtClean="0">
                <a:solidFill>
                  <a:schemeClr val="tx1"/>
                </a:solidFill>
                <a:latin typeface="Times New Roman" panose="02020603050405020304" pitchFamily="18" charset="0"/>
                <a:cs typeface="Times New Roman" panose="02020603050405020304" pitchFamily="18" charset="0"/>
              </a:rPr>
              <a:t>або </a:t>
            </a:r>
            <a:r>
              <a:rPr lang="uk-UA" dirty="0">
                <a:solidFill>
                  <a:schemeClr val="tx1"/>
                </a:solidFill>
                <a:latin typeface="Times New Roman" panose="02020603050405020304" pitchFamily="18" charset="0"/>
                <a:cs typeface="Times New Roman" panose="02020603050405020304" pitchFamily="18" charset="0"/>
              </a:rPr>
              <a:t>зміни об</a:t>
            </a:r>
            <a:r>
              <a:rPr lang="en-US" dirty="0">
                <a:solidFill>
                  <a:schemeClr val="tx1"/>
                </a:solidFill>
                <a:latin typeface="Times New Roman" panose="02020603050405020304" pitchFamily="18" charset="0"/>
                <a:cs typeface="Times New Roman" panose="02020603050405020304" pitchFamily="18" charset="0"/>
              </a:rPr>
              <a:t>’</a:t>
            </a:r>
            <a:r>
              <a:rPr lang="uk-UA" dirty="0">
                <a:solidFill>
                  <a:schemeClr val="tx1"/>
                </a:solidFill>
                <a:latin typeface="Times New Roman" panose="02020603050405020304" pitchFamily="18" charset="0"/>
                <a:cs typeface="Times New Roman" panose="02020603050405020304" pitchFamily="18" charset="0"/>
              </a:rPr>
              <a:t>єктів, </a:t>
            </a:r>
            <a:r>
              <a:rPr lang="uk-UA" dirty="0" smtClean="0">
                <a:solidFill>
                  <a:schemeClr val="tx1"/>
                </a:solidFill>
                <a:latin typeface="Times New Roman" panose="02020603050405020304" pitchFamily="18" charset="0"/>
                <a:cs typeface="Times New Roman" panose="02020603050405020304" pitchFamily="18" charset="0"/>
              </a:rPr>
              <a:t>бази оподаткування, податкових </a:t>
            </a:r>
            <a:r>
              <a:rPr lang="uk-UA" dirty="0" err="1">
                <a:solidFill>
                  <a:schemeClr val="tx1"/>
                </a:solidFill>
                <a:latin typeface="Times New Roman" panose="02020603050405020304" pitchFamily="18" charset="0"/>
                <a:cs typeface="Times New Roman" panose="02020603050405020304" pitchFamily="18" charset="0"/>
              </a:rPr>
              <a:t>зобов</a:t>
            </a:r>
            <a:r>
              <a:rPr lang="en-US" dirty="0">
                <a:solidFill>
                  <a:schemeClr val="tx1"/>
                </a:solidFill>
                <a:latin typeface="Times New Roman" panose="02020603050405020304" pitchFamily="18" charset="0"/>
                <a:cs typeface="Times New Roman" panose="02020603050405020304" pitchFamily="18" charset="0"/>
              </a:rPr>
              <a:t>’</a:t>
            </a:r>
            <a:r>
              <a:rPr lang="uk-UA" dirty="0">
                <a:solidFill>
                  <a:schemeClr val="tx1"/>
                </a:solidFill>
                <a:latin typeface="Times New Roman" panose="02020603050405020304" pitchFamily="18" charset="0"/>
                <a:cs typeface="Times New Roman" panose="02020603050405020304" pitchFamily="18" charset="0"/>
              </a:rPr>
              <a:t>язань тощо по цій </a:t>
            </a:r>
            <a:r>
              <a:rPr lang="uk-UA" dirty="0" smtClean="0">
                <a:solidFill>
                  <a:schemeClr val="tx1"/>
                </a:solidFill>
                <a:latin typeface="Times New Roman" panose="02020603050405020304" pitchFamily="18" charset="0"/>
                <a:cs typeface="Times New Roman" panose="02020603050405020304" pitchFamily="18" charset="0"/>
              </a:rPr>
              <a:t>самій територіальній </a:t>
            </a:r>
            <a:r>
              <a:rPr lang="uk-UA" dirty="0">
                <a:solidFill>
                  <a:schemeClr val="tx1"/>
                </a:solidFill>
                <a:latin typeface="Times New Roman" panose="02020603050405020304" pitchFamily="18" charset="0"/>
                <a:cs typeface="Times New Roman" panose="02020603050405020304" pitchFamily="18" charset="0"/>
              </a:rPr>
              <a:t>громаді (код </a:t>
            </a:r>
            <a:r>
              <a:rPr lang="uk-UA" dirty="0" smtClean="0">
                <a:solidFill>
                  <a:schemeClr val="tx1"/>
                </a:solidFill>
                <a:latin typeface="Times New Roman" panose="02020603050405020304" pitchFamily="18" charset="0"/>
                <a:cs typeface="Times New Roman" panose="02020603050405020304" pitchFamily="18" charset="0"/>
              </a:rPr>
              <a:t>за КАТОТТГ </a:t>
            </a:r>
            <a:r>
              <a:rPr lang="uk-UA" dirty="0">
                <a:solidFill>
                  <a:schemeClr val="tx1"/>
                </a:solidFill>
                <a:latin typeface="Times New Roman" panose="02020603050405020304" pitchFamily="18" charset="0"/>
                <a:cs typeface="Times New Roman" panose="02020603050405020304" pitchFamily="18" charset="0"/>
              </a:rPr>
              <a:t>якої зазначений у рядку </a:t>
            </a:r>
            <a:r>
              <a:rPr lang="uk-UA" dirty="0" smtClean="0">
                <a:solidFill>
                  <a:schemeClr val="tx1"/>
                </a:solidFill>
                <a:latin typeface="Times New Roman" panose="02020603050405020304" pitchFamily="18" charset="0"/>
                <a:cs typeface="Times New Roman" panose="02020603050405020304" pitchFamily="18" charset="0"/>
              </a:rPr>
              <a:t>2 додатка до декларації), платник </a:t>
            </a:r>
            <a:r>
              <a:rPr lang="uk-UA" dirty="0">
                <a:solidFill>
                  <a:schemeClr val="tx1"/>
                </a:solidFill>
                <a:latin typeface="Times New Roman" panose="02020603050405020304" pitchFamily="18" charset="0"/>
                <a:cs typeface="Times New Roman" panose="02020603050405020304" pitchFamily="18" charset="0"/>
              </a:rPr>
              <a:t>може надати </a:t>
            </a:r>
            <a:r>
              <a:rPr lang="uk-UA" b="1" dirty="0">
                <a:solidFill>
                  <a:schemeClr val="tx1"/>
                </a:solidFill>
                <a:latin typeface="Times New Roman" panose="02020603050405020304" pitchFamily="18" charset="0"/>
                <a:cs typeface="Times New Roman" panose="02020603050405020304" pitchFamily="18" charset="0"/>
              </a:rPr>
              <a:t>нову звітну </a:t>
            </a:r>
            <a:r>
              <a:rPr lang="uk-UA" dirty="0">
                <a:solidFill>
                  <a:schemeClr val="tx1"/>
                </a:solidFill>
                <a:latin typeface="Times New Roman" panose="02020603050405020304" pitchFamily="18" charset="0"/>
                <a:cs typeface="Times New Roman" panose="02020603050405020304" pitchFamily="18" charset="0"/>
              </a:rPr>
              <a:t>декларацію </a:t>
            </a:r>
            <a:r>
              <a:rPr lang="uk-UA" dirty="0" smtClean="0">
                <a:solidFill>
                  <a:schemeClr val="tx1"/>
                </a:solidFill>
                <a:latin typeface="Times New Roman" panose="02020603050405020304" pitchFamily="18" charset="0"/>
                <a:cs typeface="Times New Roman" panose="02020603050405020304" pitchFamily="18" charset="0"/>
              </a:rPr>
              <a:t>(</a:t>
            </a:r>
            <a:r>
              <a:rPr lang="uk-UA" dirty="0">
                <a:solidFill>
                  <a:schemeClr val="tx1"/>
                </a:solidFill>
                <a:latin typeface="Times New Roman" panose="02020603050405020304" pitchFamily="18" charset="0"/>
                <a:cs typeface="Times New Roman" panose="02020603050405020304" pitchFamily="18" charset="0"/>
              </a:rPr>
              <a:t>декларація за типом </a:t>
            </a:r>
            <a:r>
              <a:rPr lang="uk-UA" b="1" dirty="0">
                <a:solidFill>
                  <a:schemeClr val="tx1"/>
                </a:solidFill>
                <a:latin typeface="Times New Roman" panose="02020603050405020304" pitchFamily="18" charset="0"/>
                <a:cs typeface="Times New Roman" panose="02020603050405020304" pitchFamily="18" charset="0"/>
              </a:rPr>
              <a:t>«Звітна нова»</a:t>
            </a:r>
            <a:r>
              <a:rPr lang="uk-UA" dirty="0">
                <a:solidFill>
                  <a:schemeClr val="tx1"/>
                </a:solidFill>
                <a:latin typeface="Times New Roman" panose="02020603050405020304" pitchFamily="18" charset="0"/>
                <a:cs typeface="Times New Roman" panose="02020603050405020304" pitchFamily="18" charset="0"/>
              </a:rPr>
              <a:t>).</a:t>
            </a:r>
            <a:r>
              <a:rPr lang="uk-UA" b="1" dirty="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При цьому позначка проставляється навпроти </a:t>
            </a:r>
            <a:r>
              <a:rPr lang="uk-UA" dirty="0" smtClean="0">
                <a:solidFill>
                  <a:schemeClr val="tx1"/>
                </a:solidFill>
                <a:latin typeface="Times New Roman" panose="02020603050405020304" pitchFamily="18" charset="0"/>
                <a:cs typeface="Times New Roman" panose="02020603050405020304" pitchFamily="18" charset="0"/>
              </a:rPr>
              <a:t>типу </a:t>
            </a:r>
            <a:r>
              <a:rPr lang="uk-UA" dirty="0">
                <a:solidFill>
                  <a:schemeClr val="tx1"/>
                </a:solidFill>
                <a:latin typeface="Times New Roman" panose="02020603050405020304" pitchFamily="18" charset="0"/>
                <a:cs typeface="Times New Roman" panose="02020603050405020304" pitchFamily="18" charset="0"/>
              </a:rPr>
              <a:t>декларації </a:t>
            </a:r>
            <a:r>
              <a:rPr lang="uk-UA" dirty="0" smtClean="0">
                <a:solidFill>
                  <a:schemeClr val="tx1"/>
                </a:solidFill>
                <a:latin typeface="Times New Roman" panose="02020603050405020304" pitchFamily="18" charset="0"/>
                <a:cs typeface="Times New Roman" panose="02020603050405020304" pitchFamily="18" charset="0"/>
              </a:rPr>
              <a:t> «Звітна </a:t>
            </a:r>
            <a:r>
              <a:rPr lang="uk-UA" dirty="0">
                <a:solidFill>
                  <a:schemeClr val="tx1"/>
                </a:solidFill>
                <a:latin typeface="Times New Roman" panose="02020603050405020304" pitchFamily="18" charset="0"/>
                <a:cs typeface="Times New Roman" panose="02020603050405020304" pitchFamily="18" charset="0"/>
              </a:rPr>
              <a:t>нова</a:t>
            </a:r>
            <a:r>
              <a:rPr lang="uk-UA" dirty="0" smtClean="0">
                <a:solidFill>
                  <a:schemeClr val="tx1"/>
                </a:solidFill>
                <a:latin typeface="Times New Roman" panose="02020603050405020304" pitchFamily="18" charset="0"/>
                <a:cs typeface="Times New Roman" panose="02020603050405020304" pitchFamily="18" charset="0"/>
              </a:rPr>
              <a:t>».</a:t>
            </a:r>
          </a:p>
          <a:p>
            <a:pPr algn="ctr">
              <a:defRPr/>
            </a:pP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r>
              <a:rPr lang="uk-UA" dirty="0">
                <a:solidFill>
                  <a:schemeClr val="tx1"/>
                </a:solidFill>
                <a:latin typeface="Times New Roman" panose="02020603050405020304" pitchFamily="18" charset="0"/>
                <a:cs typeface="Times New Roman" panose="02020603050405020304" pitchFamily="18" charset="0"/>
              </a:rPr>
              <a:t>Оскільки звітна декларація вже надана, то звітна нова декларація – це вже друга декларація </a:t>
            </a:r>
            <a:r>
              <a:rPr lang="uk-UA" dirty="0" smtClean="0">
                <a:solidFill>
                  <a:schemeClr val="tx1"/>
                </a:solidFill>
                <a:latin typeface="Times New Roman" panose="02020603050405020304" pitchFamily="18" charset="0"/>
                <a:cs typeface="Times New Roman" panose="02020603050405020304" pitchFamily="18" charset="0"/>
              </a:rPr>
              <a:t> у </a:t>
            </a:r>
            <a:r>
              <a:rPr lang="uk-UA" dirty="0">
                <a:solidFill>
                  <a:schemeClr val="tx1"/>
                </a:solidFill>
                <a:latin typeface="Times New Roman" panose="02020603050405020304" pitchFamily="18" charset="0"/>
                <a:cs typeface="Times New Roman" panose="02020603050405020304" pitchFamily="18" charset="0"/>
              </a:rPr>
              <a:t>поточному </a:t>
            </a:r>
            <a:r>
              <a:rPr lang="uk-UA" dirty="0" smtClean="0">
                <a:solidFill>
                  <a:schemeClr val="tx1"/>
                </a:solidFill>
                <a:latin typeface="Times New Roman" panose="02020603050405020304" pitchFamily="18" charset="0"/>
                <a:cs typeface="Times New Roman" panose="02020603050405020304" pitchFamily="18" charset="0"/>
              </a:rPr>
              <a:t>році, </a:t>
            </a:r>
            <a:r>
              <a:rPr lang="uk-UA" dirty="0">
                <a:solidFill>
                  <a:schemeClr val="tx1"/>
                </a:solidFill>
                <a:latin typeface="Times New Roman" panose="02020603050405020304" pitchFamily="18" charset="0"/>
                <a:cs typeface="Times New Roman" panose="02020603050405020304" pitchFamily="18" charset="0"/>
              </a:rPr>
              <a:t>тому порядковий номер – 02:</a:t>
            </a:r>
            <a:endParaRPr lang="ru-RU" dirty="0">
              <a:solidFill>
                <a:schemeClr val="tx1"/>
              </a:solidFill>
              <a:latin typeface="Times New Roman" panose="02020603050405020304" pitchFamily="18" charset="0"/>
              <a:cs typeface="Times New Roman" panose="02020603050405020304" pitchFamily="18" charset="0"/>
            </a:endParaRPr>
          </a:p>
          <a:p>
            <a:pPr algn="ctr">
              <a:defRPr/>
            </a:pPr>
            <a:endParaRPr lang="uk-UA" dirty="0">
              <a:solidFill>
                <a:schemeClr val="tx1"/>
              </a:solidFill>
              <a:latin typeface="Times New Roman" panose="02020603050405020304" pitchFamily="18" charset="0"/>
              <a:cs typeface="Times New Roman" panose="02020603050405020304" pitchFamily="18" charset="0"/>
            </a:endParaRPr>
          </a:p>
          <a:p>
            <a:pPr algn="ctr">
              <a:defRPr/>
            </a:pPr>
            <a:endParaRPr lang="ru-RU" dirty="0">
              <a:solidFill>
                <a:schemeClr val="tx1"/>
              </a:solidFill>
              <a:latin typeface="Times New Roman" pitchFamily="18" charset="0"/>
              <a:ea typeface="+mj-ea"/>
              <a:cs typeface="Times New Roman" pitchFamily="18" charset="0"/>
            </a:endParaRPr>
          </a:p>
        </p:txBody>
      </p:sp>
      <p:pic>
        <p:nvPicPr>
          <p:cNvPr id="59394" name="Рисунок 1"/>
          <p:cNvPicPr>
            <a:picLocks noChangeAspect="1"/>
          </p:cNvPicPr>
          <p:nvPr/>
        </p:nvPicPr>
        <p:blipFill>
          <a:blip r:embed="rId2"/>
          <a:srcRect/>
          <a:stretch>
            <a:fillRect/>
          </a:stretch>
        </p:blipFill>
        <p:spPr bwMode="auto">
          <a:xfrm>
            <a:off x="2493963" y="4173538"/>
            <a:ext cx="6335712" cy="1246187"/>
          </a:xfrm>
          <a:prstGeom prst="rect">
            <a:avLst/>
          </a:prstGeom>
          <a:noFill/>
          <a:ln w="9525">
            <a:noFill/>
            <a:miter lim="800000"/>
            <a:headEnd/>
            <a:tailEnd/>
          </a:ln>
        </p:spPr>
      </p:pic>
      <p:pic>
        <p:nvPicPr>
          <p:cNvPr id="59395" name="Рисунок 3"/>
          <p:cNvPicPr>
            <a:picLocks noChangeAspect="1"/>
          </p:cNvPicPr>
          <p:nvPr/>
        </p:nvPicPr>
        <p:blipFill>
          <a:blip r:embed="rId3"/>
          <a:srcRect/>
          <a:stretch>
            <a:fillRect/>
          </a:stretch>
        </p:blipFill>
        <p:spPr bwMode="auto">
          <a:xfrm>
            <a:off x="422275" y="206375"/>
            <a:ext cx="3913188"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30250" y="1160463"/>
            <a:ext cx="8874125" cy="1760537"/>
          </a:xfrm>
        </p:spPr>
        <p:txBody>
          <a:bodyPr/>
          <a:lstStyle/>
          <a:p>
            <a:pPr algn="ctr">
              <a:defRPr/>
            </a:pPr>
            <a:r>
              <a:rPr lang="uk-UA" dirty="0">
                <a:solidFill>
                  <a:schemeClr val="tx1"/>
                </a:solidFill>
                <a:latin typeface="Times New Roman" panose="02020603050405020304" pitchFamily="18" charset="0"/>
                <a:cs typeface="Times New Roman" panose="02020603050405020304" pitchFamily="18" charset="0"/>
              </a:rPr>
              <a:t>Якщо </a:t>
            </a:r>
            <a:r>
              <a:rPr lang="uk-UA" dirty="0" smtClean="0">
                <a:solidFill>
                  <a:schemeClr val="tx1"/>
                </a:solidFill>
                <a:latin typeface="Times New Roman" panose="02020603050405020304" pitchFamily="18" charset="0"/>
                <a:cs typeface="Times New Roman" panose="02020603050405020304" pitchFamily="18" charset="0"/>
              </a:rPr>
              <a:t>уточнюються показники </a:t>
            </a:r>
            <a:r>
              <a:rPr lang="uk-UA" dirty="0">
                <a:solidFill>
                  <a:schemeClr val="tx1"/>
                </a:solidFill>
                <a:latin typeface="Times New Roman" panose="02020603050405020304" pitchFamily="18" charset="0"/>
                <a:cs typeface="Times New Roman" panose="02020603050405020304" pitchFamily="18" charset="0"/>
              </a:rPr>
              <a:t>минулих звітних періодів, подається тільки </a:t>
            </a:r>
            <a:r>
              <a:rPr lang="uk-UA" dirty="0" smtClean="0">
                <a:solidFill>
                  <a:schemeClr val="tx1"/>
                </a:solidFill>
                <a:latin typeface="Times New Roman" panose="02020603050405020304" pitchFamily="18" charset="0"/>
                <a:cs typeface="Times New Roman" panose="02020603050405020304" pitchFamily="18" charset="0"/>
              </a:rPr>
              <a:t>декларація за </a:t>
            </a:r>
            <a:r>
              <a:rPr lang="uk-UA" dirty="0">
                <a:solidFill>
                  <a:schemeClr val="tx1"/>
                </a:solidFill>
                <a:latin typeface="Times New Roman" panose="02020603050405020304" pitchFamily="18" charset="0"/>
                <a:cs typeface="Times New Roman" panose="02020603050405020304" pitchFamily="18" charset="0"/>
              </a:rPr>
              <a:t>типом </a:t>
            </a:r>
            <a:r>
              <a:rPr lang="uk-UA" b="1" dirty="0">
                <a:solidFill>
                  <a:schemeClr val="tx1"/>
                </a:solidFill>
                <a:latin typeface="Times New Roman" panose="02020603050405020304" pitchFamily="18" charset="0"/>
                <a:cs typeface="Times New Roman" panose="02020603050405020304" pitchFamily="18" charset="0"/>
              </a:rPr>
              <a:t>«Уточнююча»</a:t>
            </a:r>
            <a:r>
              <a:rPr lang="uk-UA" dirty="0">
                <a:solidFill>
                  <a:schemeClr val="tx1"/>
                </a:solidFill>
                <a:latin typeface="Times New Roman" panose="02020603050405020304" pitchFamily="18" charset="0"/>
                <a:cs typeface="Times New Roman" panose="02020603050405020304" pitchFamily="18" charset="0"/>
              </a:rPr>
              <a:t>,</a:t>
            </a:r>
            <a:r>
              <a:rPr lang="uk-UA" b="1" dirty="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позначка проставляється навпроти типу декларації </a:t>
            </a:r>
            <a:r>
              <a:rPr lang="uk-UA" dirty="0" smtClean="0">
                <a:solidFill>
                  <a:schemeClr val="tx1"/>
                </a:solidFill>
                <a:latin typeface="Times New Roman" panose="02020603050405020304" pitchFamily="18" charset="0"/>
                <a:cs typeface="Times New Roman" panose="02020603050405020304" pitchFamily="18" charset="0"/>
              </a:rPr>
              <a:t>«Уточнююча</a:t>
            </a:r>
            <a:r>
              <a:rPr lang="uk-UA" dirty="0">
                <a:solidFill>
                  <a:schemeClr val="tx1"/>
                </a:solidFill>
                <a:latin typeface="Times New Roman" panose="02020603050405020304" pitchFamily="18" charset="0"/>
                <a:cs typeface="Times New Roman" panose="02020603050405020304" pitchFamily="18" charset="0"/>
              </a:rPr>
              <a:t>». </a:t>
            </a: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endParaRPr lang="uk-UA" dirty="0">
              <a:solidFill>
                <a:schemeClr val="tx1"/>
              </a:solidFill>
              <a:latin typeface="Times New Roman" panose="02020603050405020304" pitchFamily="18" charset="0"/>
              <a:cs typeface="Times New Roman" panose="02020603050405020304" pitchFamily="18" charset="0"/>
            </a:endParaRPr>
          </a:p>
          <a:p>
            <a:pPr algn="ctr">
              <a:defRPr/>
            </a:pPr>
            <a:r>
              <a:rPr lang="uk-UA" dirty="0" smtClean="0">
                <a:solidFill>
                  <a:schemeClr val="tx1"/>
                </a:solidFill>
                <a:latin typeface="Times New Roman" panose="02020603050405020304" pitchFamily="18" charset="0"/>
                <a:cs typeface="Times New Roman" panose="02020603050405020304" pitchFamily="18" charset="0"/>
              </a:rPr>
              <a:t>Обов'язково </a:t>
            </a:r>
            <a:r>
              <a:rPr lang="uk-UA" dirty="0">
                <a:solidFill>
                  <a:schemeClr val="tx1"/>
                </a:solidFill>
                <a:latin typeface="Times New Roman" panose="02020603050405020304" pitchFamily="18" charset="0"/>
                <a:cs typeface="Times New Roman" panose="02020603050405020304" pitchFamily="18" charset="0"/>
              </a:rPr>
              <a:t>зазначається реєстраційний </a:t>
            </a:r>
            <a:r>
              <a:rPr lang="uk-UA" dirty="0" smtClean="0">
                <a:solidFill>
                  <a:schemeClr val="tx1"/>
                </a:solidFill>
                <a:latin typeface="Times New Roman" panose="02020603050405020304" pitchFamily="18" charset="0"/>
                <a:cs typeface="Times New Roman" panose="02020603050405020304" pitchFamily="18" charset="0"/>
              </a:rPr>
              <a:t>номер </a:t>
            </a:r>
            <a:r>
              <a:rPr lang="uk-UA" dirty="0">
                <a:solidFill>
                  <a:schemeClr val="tx1"/>
                </a:solidFill>
                <a:latin typeface="Times New Roman" panose="02020603050405020304" pitchFamily="18" charset="0"/>
                <a:cs typeface="Times New Roman" panose="02020603050405020304" pitchFamily="18" charset="0"/>
              </a:rPr>
              <a:t>декларації в контролюючому органі, яка </a:t>
            </a:r>
            <a:r>
              <a:rPr lang="uk-UA" dirty="0" smtClean="0">
                <a:solidFill>
                  <a:schemeClr val="tx1"/>
                </a:solidFill>
                <a:latin typeface="Times New Roman" panose="02020603050405020304" pitchFamily="18" charset="0"/>
                <a:cs typeface="Times New Roman" panose="02020603050405020304" pitchFamily="18" charset="0"/>
              </a:rPr>
              <a:t>уточнююється:</a:t>
            </a:r>
            <a:endParaRPr lang="uk-UA" dirty="0">
              <a:solidFill>
                <a:schemeClr val="tx1"/>
              </a:solidFill>
              <a:latin typeface="Times New Roman" panose="02020603050405020304" pitchFamily="18" charset="0"/>
              <a:cs typeface="Times New Roman" panose="02020603050405020304" pitchFamily="18" charset="0"/>
            </a:endParaRPr>
          </a:p>
          <a:p>
            <a:pPr algn="ctr">
              <a:defRPr/>
            </a:pPr>
            <a:endParaRPr lang="uk-UA" dirty="0">
              <a:solidFill>
                <a:schemeClr val="tx1"/>
              </a:solidFill>
              <a:latin typeface="Times New Roman" panose="02020603050405020304" pitchFamily="18" charset="0"/>
              <a:cs typeface="Times New Roman" panose="02020603050405020304" pitchFamily="18" charset="0"/>
            </a:endParaRPr>
          </a:p>
          <a:p>
            <a:pPr algn="ctr">
              <a:defRPr/>
            </a:pPr>
            <a:r>
              <a:rPr lang="ru-RU" u="sng" dirty="0">
                <a:solidFill>
                  <a:schemeClr val="tx1"/>
                </a:solidFill>
                <a:latin typeface="Times New Roman" panose="02020603050405020304" pitchFamily="18" charset="0"/>
                <a:cs typeface="Times New Roman" panose="02020603050405020304" pitchFamily="18" charset="0"/>
              </a:rPr>
              <a:t>Звертаємо увагу! </a:t>
            </a:r>
            <a:r>
              <a:rPr lang="ru-RU" dirty="0">
                <a:solidFill>
                  <a:schemeClr val="tx1"/>
                </a:solidFill>
                <a:latin typeface="Times New Roman" panose="02020603050405020304" pitchFamily="18" charset="0"/>
                <a:cs typeface="Times New Roman" panose="02020603050405020304" pitchFamily="18" charset="0"/>
              </a:rPr>
              <a:t>Якщо нова звітна декларація не була надана, то уточнююча декларація </a:t>
            </a:r>
            <a:r>
              <a:rPr lang="ru-RU" dirty="0" smtClean="0">
                <a:solidFill>
                  <a:schemeClr val="tx1"/>
                </a:solidFill>
                <a:latin typeface="Times New Roman" panose="02020603050405020304" pitchFamily="18" charset="0"/>
                <a:cs typeface="Times New Roman" panose="02020603050405020304" pitchFamily="18" charset="0"/>
              </a:rPr>
              <a:t>буде </a:t>
            </a:r>
            <a:r>
              <a:rPr lang="ru-RU" dirty="0">
                <a:solidFill>
                  <a:schemeClr val="tx1"/>
                </a:solidFill>
                <a:latin typeface="Times New Roman" panose="02020603050405020304" pitchFamily="18" charset="0"/>
                <a:cs typeface="Times New Roman" panose="02020603050405020304" pitchFamily="18" charset="0"/>
              </a:rPr>
              <a:t>з порядковим номером – 02</a:t>
            </a:r>
            <a:endParaRPr lang="uk-UA" dirty="0">
              <a:solidFill>
                <a:schemeClr val="tx1"/>
              </a:solidFill>
              <a:latin typeface="Times New Roman" panose="02020603050405020304" pitchFamily="18" charset="0"/>
              <a:cs typeface="Times New Roman" panose="02020603050405020304" pitchFamily="18" charset="0"/>
            </a:endParaRPr>
          </a:p>
          <a:p>
            <a:pPr algn="ctr">
              <a:defRPr/>
            </a:pPr>
            <a:endParaRPr lang="ru-RU" dirty="0">
              <a:solidFill>
                <a:schemeClr val="tx1"/>
              </a:solidFill>
              <a:latin typeface="Times New Roman" pitchFamily="18" charset="0"/>
              <a:ea typeface="+mj-ea"/>
              <a:cs typeface="Times New Roman" pitchFamily="18" charset="0"/>
            </a:endParaRPr>
          </a:p>
        </p:txBody>
      </p:sp>
      <p:pic>
        <p:nvPicPr>
          <p:cNvPr id="60418" name="Рисунок 1"/>
          <p:cNvPicPr>
            <a:picLocks noChangeAspect="1"/>
          </p:cNvPicPr>
          <p:nvPr/>
        </p:nvPicPr>
        <p:blipFill>
          <a:blip r:embed="rId2"/>
          <a:srcRect/>
          <a:stretch>
            <a:fillRect/>
          </a:stretch>
        </p:blipFill>
        <p:spPr bwMode="auto">
          <a:xfrm>
            <a:off x="2265363" y="4513263"/>
            <a:ext cx="6275387" cy="1293812"/>
          </a:xfrm>
          <a:prstGeom prst="rect">
            <a:avLst/>
          </a:prstGeom>
          <a:noFill/>
          <a:ln w="9525">
            <a:noFill/>
            <a:miter lim="800000"/>
            <a:headEnd/>
            <a:tailEnd/>
          </a:ln>
        </p:spPr>
      </p:pic>
      <p:pic>
        <p:nvPicPr>
          <p:cNvPr id="60419" name="Рисунок 3"/>
          <p:cNvPicPr>
            <a:picLocks noChangeAspect="1"/>
          </p:cNvPicPr>
          <p:nvPr/>
        </p:nvPicPr>
        <p:blipFill>
          <a:blip r:embed="rId3"/>
          <a:srcRect/>
          <a:stretch>
            <a:fillRect/>
          </a:stretch>
        </p:blipFill>
        <p:spPr bwMode="auto">
          <a:xfrm>
            <a:off x="309563" y="165100"/>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055813" y="2178050"/>
            <a:ext cx="6689725" cy="1479550"/>
          </a:xfrm>
        </p:spPr>
        <p:txBody>
          <a:bodyPr/>
          <a:lstStyle/>
          <a:p>
            <a:pPr algn="ctr">
              <a:defRPr/>
            </a:pPr>
            <a:r>
              <a:rPr lang="uk-UA" dirty="0">
                <a:solidFill>
                  <a:schemeClr val="tx1"/>
                </a:solidFill>
                <a:latin typeface="Times New Roman" panose="02020603050405020304" pitchFamily="18" charset="0"/>
                <a:cs typeface="Times New Roman" panose="02020603050405020304" pitchFamily="18" charset="0"/>
              </a:rPr>
              <a:t>Звітний період </a:t>
            </a:r>
            <a:r>
              <a:rPr lang="uk-UA" dirty="0" smtClean="0">
                <a:solidFill>
                  <a:schemeClr val="tx1"/>
                </a:solidFill>
                <a:latin typeface="Times New Roman" panose="02020603050405020304" pitchFamily="18" charset="0"/>
                <a:cs typeface="Times New Roman" panose="02020603050405020304" pitchFamily="18" charset="0"/>
              </a:rPr>
              <a:t>зазначається </a:t>
            </a:r>
            <a:r>
              <a:rPr lang="uk-UA" dirty="0">
                <a:solidFill>
                  <a:schemeClr val="tx1"/>
                </a:solidFill>
                <a:latin typeface="Times New Roman" panose="02020603050405020304" pitchFamily="18" charset="0"/>
                <a:cs typeface="Times New Roman" panose="02020603050405020304" pitchFamily="18" charset="0"/>
              </a:rPr>
              <a:t>у рядку </a:t>
            </a:r>
            <a:r>
              <a:rPr lang="uk-UA" dirty="0" smtClean="0">
                <a:solidFill>
                  <a:schemeClr val="tx1"/>
                </a:solidFill>
                <a:latin typeface="Times New Roman" panose="02020603050405020304" pitchFamily="18" charset="0"/>
                <a:cs typeface="Times New Roman" panose="02020603050405020304" pitchFamily="18" charset="0"/>
              </a:rPr>
              <a:t>2.</a:t>
            </a:r>
          </a:p>
          <a:p>
            <a:pPr algn="ctr">
              <a:defRPr/>
            </a:pP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r>
              <a:rPr lang="uk-UA" dirty="0" smtClean="0">
                <a:solidFill>
                  <a:schemeClr val="tx1"/>
                </a:solidFill>
                <a:latin typeface="Times New Roman" panose="02020603050405020304" pitchFamily="18" charset="0"/>
                <a:cs typeface="Times New Roman" panose="02020603050405020304" pitchFamily="18" charset="0"/>
              </a:rPr>
              <a:t>Звітний квартал - у рядку 2.1,                                                           номер кварталу зазначається арабськими цифрами від 1 до 4</a:t>
            </a:r>
            <a:endParaRPr lang="uk-UA" dirty="0">
              <a:solidFill>
                <a:schemeClr val="tx1"/>
              </a:solidFill>
              <a:latin typeface="Times New Roman" panose="02020603050405020304" pitchFamily="18" charset="0"/>
              <a:cs typeface="Times New Roman" panose="02020603050405020304" pitchFamily="18" charset="0"/>
            </a:endParaRPr>
          </a:p>
          <a:p>
            <a:pPr algn="ctr">
              <a:defRPr/>
            </a:pPr>
            <a:endParaRPr lang="ru-RU" dirty="0">
              <a:solidFill>
                <a:schemeClr val="tx1"/>
              </a:solidFill>
              <a:latin typeface="Times New Roman" pitchFamily="18" charset="0"/>
              <a:ea typeface="+mj-ea"/>
              <a:cs typeface="Times New Roman" pitchFamily="18" charset="0"/>
            </a:endParaRPr>
          </a:p>
        </p:txBody>
      </p:sp>
      <p:pic>
        <p:nvPicPr>
          <p:cNvPr id="61442" name="Рисунок 1"/>
          <p:cNvPicPr>
            <a:picLocks noChangeAspect="1"/>
          </p:cNvPicPr>
          <p:nvPr/>
        </p:nvPicPr>
        <p:blipFill>
          <a:blip r:embed="rId2"/>
          <a:srcRect r="1247"/>
          <a:stretch>
            <a:fillRect/>
          </a:stretch>
        </p:blipFill>
        <p:spPr bwMode="auto">
          <a:xfrm>
            <a:off x="2251075" y="3970338"/>
            <a:ext cx="6299200" cy="1162050"/>
          </a:xfrm>
          <a:prstGeom prst="rect">
            <a:avLst/>
          </a:prstGeom>
          <a:noFill/>
          <a:ln w="9525">
            <a:noFill/>
            <a:miter lim="800000"/>
            <a:headEnd/>
            <a:tailEnd/>
          </a:ln>
        </p:spPr>
      </p:pic>
      <p:pic>
        <p:nvPicPr>
          <p:cNvPr id="61443" name="Рисунок 3"/>
          <p:cNvPicPr>
            <a:picLocks noChangeAspect="1"/>
          </p:cNvPicPr>
          <p:nvPr/>
        </p:nvPicPr>
        <p:blipFill>
          <a:blip r:embed="rId3"/>
          <a:srcRect/>
          <a:stretch>
            <a:fillRect/>
          </a:stretch>
        </p:blipFill>
        <p:spPr bwMode="auto">
          <a:xfrm>
            <a:off x="357188"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4650" y="2281238"/>
            <a:ext cx="7088188" cy="1171575"/>
          </a:xfrm>
        </p:spPr>
        <p:txBody>
          <a:bodyPr/>
          <a:lstStyle/>
          <a:p>
            <a:pPr algn="ctr">
              <a:defRPr/>
            </a:pPr>
            <a:r>
              <a:rPr lang="ru-RU" dirty="0" smtClean="0">
                <a:solidFill>
                  <a:schemeClr val="tx1"/>
                </a:solidFill>
                <a:latin typeface="Times New Roman" pitchFamily="18" charset="0"/>
                <a:ea typeface="+mj-ea"/>
                <a:cs typeface="Times New Roman" pitchFamily="18" charset="0"/>
              </a:rPr>
              <a:t>У разі надання декларації за типом «Уточнююча», то квартал, який уточнюється, а також рік, квартал якого уточнюється, зазначається у рядку 2.2:</a:t>
            </a:r>
            <a:endParaRPr lang="ru-RU" dirty="0">
              <a:solidFill>
                <a:schemeClr val="tx1"/>
              </a:solidFill>
              <a:latin typeface="Times New Roman" pitchFamily="18" charset="0"/>
              <a:ea typeface="+mj-ea"/>
              <a:cs typeface="Times New Roman" pitchFamily="18" charset="0"/>
            </a:endParaRPr>
          </a:p>
        </p:txBody>
      </p:sp>
      <p:pic>
        <p:nvPicPr>
          <p:cNvPr id="62466" name="Рисунок 1"/>
          <p:cNvPicPr>
            <a:picLocks noChangeAspect="1"/>
          </p:cNvPicPr>
          <p:nvPr/>
        </p:nvPicPr>
        <p:blipFill>
          <a:blip r:embed="rId2"/>
          <a:srcRect/>
          <a:stretch>
            <a:fillRect/>
          </a:stretch>
        </p:blipFill>
        <p:spPr bwMode="auto">
          <a:xfrm>
            <a:off x="2124075" y="3824288"/>
            <a:ext cx="6378575" cy="1192212"/>
          </a:xfrm>
          <a:prstGeom prst="rect">
            <a:avLst/>
          </a:prstGeom>
          <a:noFill/>
          <a:ln w="9525">
            <a:noFill/>
            <a:miter lim="800000"/>
            <a:headEnd/>
            <a:tailEnd/>
          </a:ln>
        </p:spPr>
      </p:pic>
      <p:pic>
        <p:nvPicPr>
          <p:cNvPr id="62467" name="Рисунок 3"/>
          <p:cNvPicPr>
            <a:picLocks noChangeAspect="1"/>
          </p:cNvPicPr>
          <p:nvPr/>
        </p:nvPicPr>
        <p:blipFill>
          <a:blip r:embed="rId3"/>
          <a:srcRect/>
          <a:stretch>
            <a:fillRect/>
          </a:stretch>
        </p:blipFill>
        <p:spPr bwMode="auto">
          <a:xfrm>
            <a:off x="431800" y="206375"/>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7175" y="2311400"/>
            <a:ext cx="9596438" cy="1757363"/>
          </a:xfrm>
        </p:spPr>
        <p:txBody>
          <a:bodyPr/>
          <a:lstStyle/>
          <a:p>
            <a:pPr algn="ctr" fontAlgn="auto">
              <a:spcBef>
                <a:spcPts val="0"/>
              </a:spcBef>
              <a:spcAft>
                <a:spcPts val="0"/>
              </a:spcAft>
              <a:defRPr/>
            </a:pPr>
            <a:r>
              <a:rPr lang="uk-UA" b="1" dirty="0">
                <a:solidFill>
                  <a:schemeClr val="tx1"/>
                </a:solidFill>
                <a:latin typeface="Times New Roman" panose="02020603050405020304" pitchFamily="18" charset="0"/>
                <a:cs typeface="Times New Roman" panose="02020603050405020304" pitchFamily="18" charset="0"/>
              </a:rPr>
              <a:t>Найменування контролюючого органу </a:t>
            </a:r>
            <a:r>
              <a:rPr lang="uk-UA" dirty="0">
                <a:solidFill>
                  <a:schemeClr val="tx1"/>
                </a:solidFill>
                <a:latin typeface="Times New Roman" panose="02020603050405020304" pitchFamily="18" charset="0"/>
                <a:cs typeface="Times New Roman" panose="02020603050405020304" pitchFamily="18" charset="0"/>
              </a:rPr>
              <a:t>зазначається у </a:t>
            </a:r>
            <a:r>
              <a:rPr lang="uk-UA" b="1" dirty="0">
                <a:solidFill>
                  <a:schemeClr val="tx1"/>
                </a:solidFill>
                <a:latin typeface="Times New Roman" panose="02020603050405020304" pitchFamily="18" charset="0"/>
                <a:cs typeface="Times New Roman" panose="02020603050405020304" pitchFamily="18" charset="0"/>
              </a:rPr>
              <a:t>рядку 7</a:t>
            </a:r>
            <a:r>
              <a:rPr lang="uk-UA" dirty="0">
                <a:solidFill>
                  <a:schemeClr val="tx1"/>
                </a:solidFill>
                <a:latin typeface="Times New Roman" panose="02020603050405020304" pitchFamily="18" charset="0"/>
                <a:cs typeface="Times New Roman" panose="02020603050405020304" pitchFamily="18" charset="0"/>
              </a:rPr>
              <a:t> за </a:t>
            </a:r>
            <a:r>
              <a:rPr lang="uk-UA" dirty="0" smtClean="0">
                <a:solidFill>
                  <a:schemeClr val="tx1"/>
                </a:solidFill>
                <a:latin typeface="Times New Roman" panose="02020603050405020304" pitchFamily="18" charset="0"/>
                <a:cs typeface="Times New Roman" panose="02020603050405020304" pitchFamily="18" charset="0"/>
              </a:rPr>
              <a:t>місцезнаходженням адміністративних центрів територіальних громад, на території яких знаходяться об'єкти оподаткування, в якому суб'єкт господарювання зареєстрований як платник збору (податковий агент) (перебуває на обліку за основним та/або неосновним місцем обліку). </a:t>
            </a:r>
            <a:endParaRPr lang="uk-UA" dirty="0">
              <a:solidFill>
                <a:prstClr val="black"/>
              </a:solidFill>
              <a:latin typeface="Times New Roman" panose="02020603050405020304" pitchFamily="18" charset="0"/>
              <a:cs typeface="Times New Roman" panose="02020603050405020304" pitchFamily="18" charset="0"/>
            </a:endParaRPr>
          </a:p>
          <a:p>
            <a:pPr algn="ctr">
              <a:defRPr/>
            </a:pPr>
            <a:endParaRPr lang="ru-RU" dirty="0">
              <a:solidFill>
                <a:schemeClr val="tx1"/>
              </a:solidFill>
              <a:latin typeface="Times New Roman" pitchFamily="18" charset="0"/>
              <a:ea typeface="+mj-ea"/>
              <a:cs typeface="Times New Roman" pitchFamily="18" charset="0"/>
            </a:endParaRPr>
          </a:p>
        </p:txBody>
      </p:sp>
      <p:pic>
        <p:nvPicPr>
          <p:cNvPr id="63490" name="Рисунок 1"/>
          <p:cNvPicPr>
            <a:picLocks noChangeAspect="1"/>
          </p:cNvPicPr>
          <p:nvPr/>
        </p:nvPicPr>
        <p:blipFill>
          <a:blip r:embed="rId2"/>
          <a:srcRect/>
          <a:stretch>
            <a:fillRect/>
          </a:stretch>
        </p:blipFill>
        <p:spPr bwMode="auto">
          <a:xfrm>
            <a:off x="1990725" y="3973513"/>
            <a:ext cx="6778625" cy="1192212"/>
          </a:xfrm>
          <a:prstGeom prst="rect">
            <a:avLst/>
          </a:prstGeom>
          <a:noFill/>
          <a:ln w="9525">
            <a:noFill/>
            <a:miter lim="800000"/>
            <a:headEnd/>
            <a:tailEnd/>
          </a:ln>
        </p:spPr>
      </p:pic>
      <p:pic>
        <p:nvPicPr>
          <p:cNvPr id="63491" name="Рисунок 3"/>
          <p:cNvPicPr>
            <a:picLocks noChangeAspect="1"/>
          </p:cNvPicPr>
          <p:nvPr/>
        </p:nvPicPr>
        <p:blipFill>
          <a:blip r:embed="rId3"/>
          <a:srcRect/>
          <a:stretch>
            <a:fillRect/>
          </a:stretch>
        </p:blipFill>
        <p:spPr bwMode="auto">
          <a:xfrm>
            <a:off x="406400" y="247650"/>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76350" y="0"/>
            <a:ext cx="7405688" cy="4448175"/>
          </a:xfrm>
        </p:spPr>
        <p:txBody>
          <a:bodyPr/>
          <a:lstStyle/>
          <a:p>
            <a:pPr algn="ctr">
              <a:defRPr/>
            </a:pPr>
            <a:endParaRPr lang="uk-UA" sz="2000" dirty="0" smtClean="0">
              <a:solidFill>
                <a:schemeClr val="tx1"/>
              </a:solidFill>
              <a:latin typeface="Times New Roman" pitchFamily="18" charset="0"/>
              <a:cs typeface="Times New Roman" pitchFamily="18" charset="0"/>
            </a:endParaRPr>
          </a:p>
          <a:p>
            <a:pPr algn="ctr">
              <a:defRPr/>
            </a:pPr>
            <a:endParaRPr lang="uk-UA" sz="2000" dirty="0">
              <a:solidFill>
                <a:schemeClr val="tx1"/>
              </a:solidFill>
              <a:latin typeface="Times New Roman" pitchFamily="18" charset="0"/>
              <a:cs typeface="Times New Roman" pitchFamily="18" charset="0"/>
            </a:endParaRPr>
          </a:p>
          <a:p>
            <a:pPr algn="ctr">
              <a:defRPr/>
            </a:pPr>
            <a:endParaRPr lang="uk-UA" sz="2000" dirty="0" smtClean="0">
              <a:solidFill>
                <a:schemeClr val="tx1"/>
              </a:solidFill>
              <a:latin typeface="Times New Roman" pitchFamily="18" charset="0"/>
              <a:cs typeface="Times New Roman" pitchFamily="18" charset="0"/>
            </a:endParaRPr>
          </a:p>
          <a:p>
            <a:pPr algn="ctr">
              <a:defRPr/>
            </a:pPr>
            <a:endParaRPr lang="uk-UA" sz="2000" dirty="0" smtClean="0">
              <a:solidFill>
                <a:schemeClr val="tx1"/>
              </a:solidFill>
              <a:latin typeface="Times New Roman" pitchFamily="18" charset="0"/>
              <a:cs typeface="Times New Roman" pitchFamily="18" charset="0"/>
            </a:endParaRPr>
          </a:p>
          <a:p>
            <a:pPr algn="ctr">
              <a:defRPr/>
            </a:pPr>
            <a:r>
              <a:rPr lang="uk-UA" sz="2000" b="1" dirty="0" smtClean="0">
                <a:solidFill>
                  <a:schemeClr val="tx1"/>
                </a:solidFill>
                <a:latin typeface="Times New Roman" pitchFamily="18" charset="0"/>
                <a:cs typeface="Times New Roman" pitchFamily="18" charset="0"/>
              </a:rPr>
              <a:t>Платниками туристичного збору </a:t>
            </a:r>
            <a:r>
              <a:rPr lang="uk-UA" sz="2000" dirty="0">
                <a:solidFill>
                  <a:schemeClr val="tx1"/>
                </a:solidFill>
                <a:latin typeface="Times New Roman" pitchFamily="18" charset="0"/>
                <a:cs typeface="Times New Roman" pitchFamily="18" charset="0"/>
              </a:rPr>
              <a:t>є громадяни України, іноземці, а також особи без громадянства, які прибувають на територію адміністративно-територіальної одиниці, на якій діє рішення сільської, селищної, міської ради про встановлення туристичного збору, та тимчасово розміщуються у місцях проживання (ночівлі), визначених </a:t>
            </a:r>
            <a:r>
              <a:rPr lang="uk-UA" sz="2000" dirty="0" smtClean="0">
                <a:solidFill>
                  <a:schemeClr val="tx1"/>
                </a:solidFill>
                <a:latin typeface="Times New Roman" pitchFamily="18" charset="0"/>
                <a:cs typeface="Times New Roman" pitchFamily="18" charset="0"/>
              </a:rPr>
              <a:t>підпунктом 268.5.1</a:t>
            </a:r>
            <a:r>
              <a:rPr lang="uk-UA" sz="2000" dirty="0">
                <a:solidFill>
                  <a:schemeClr val="tx1"/>
                </a:solidFill>
                <a:latin typeface="Times New Roman" pitchFamily="18" charset="0"/>
                <a:cs typeface="Times New Roman" pitchFamily="18" charset="0"/>
              </a:rPr>
              <a:t> пункту 268.5 цієї </a:t>
            </a:r>
            <a:r>
              <a:rPr lang="uk-UA" sz="2000" dirty="0" smtClean="0">
                <a:solidFill>
                  <a:schemeClr val="tx1"/>
                </a:solidFill>
                <a:latin typeface="Times New Roman" pitchFamily="18" charset="0"/>
                <a:cs typeface="Times New Roman" pitchFamily="18" charset="0"/>
              </a:rPr>
              <a:t>статті </a:t>
            </a:r>
            <a:r>
              <a:rPr lang="ru-RU" sz="2000" dirty="0" smtClean="0">
                <a:solidFill>
                  <a:schemeClr val="tx1"/>
                </a:solidFill>
                <a:latin typeface="Times New Roman" pitchFamily="18" charset="0"/>
                <a:cs typeface="Times New Roman" pitchFamily="18" charset="0"/>
              </a:rPr>
              <a:t>(п</a:t>
            </a:r>
            <a:r>
              <a:rPr lang="ru-RU" sz="2000" dirty="0">
                <a:solidFill>
                  <a:schemeClr val="tx1"/>
                </a:solidFill>
                <a:latin typeface="Times New Roman" pitchFamily="18" charset="0"/>
                <a:cs typeface="Times New Roman" pitchFamily="18" charset="0"/>
              </a:rPr>
              <a:t>. </a:t>
            </a:r>
            <a:r>
              <a:rPr lang="uk-UA" sz="2000" dirty="0" smtClean="0">
                <a:solidFill>
                  <a:schemeClr val="tx1"/>
                </a:solidFill>
                <a:latin typeface="Times New Roman" panose="02020603050405020304" pitchFamily="18" charset="0"/>
                <a:cs typeface="Times New Roman" panose="02020603050405020304" pitchFamily="18" charset="0"/>
              </a:rPr>
              <a:t>268.2.1</a:t>
            </a:r>
            <a:r>
              <a:rPr lang="ru-RU" sz="2000" dirty="0" smtClean="0">
                <a:solidFill>
                  <a:schemeClr val="tx1"/>
                </a:solidFill>
                <a:latin typeface="Times New Roman" pitchFamily="18" charset="0"/>
                <a:cs typeface="Times New Roman" pitchFamily="18" charset="0"/>
              </a:rPr>
              <a:t> </a:t>
            </a:r>
            <a:r>
              <a:rPr lang="ru-RU" sz="2000" dirty="0">
                <a:solidFill>
                  <a:schemeClr val="tx1"/>
                </a:solidFill>
                <a:latin typeface="Times New Roman" pitchFamily="18" charset="0"/>
                <a:cs typeface="Times New Roman" pitchFamily="18" charset="0"/>
              </a:rPr>
              <a:t>Кодексу)</a:t>
            </a:r>
          </a:p>
          <a:p>
            <a:pPr algn="ctr">
              <a:defRPr/>
            </a:pPr>
            <a:endParaRPr lang="uk-UA" sz="2000" dirty="0" smtClean="0">
              <a:solidFill>
                <a:schemeClr val="tx1"/>
              </a:solidFill>
              <a:latin typeface="Times New Roman" pitchFamily="18" charset="0"/>
              <a:cs typeface="Times New Roman" pitchFamily="18" charset="0"/>
            </a:endParaRPr>
          </a:p>
          <a:p>
            <a:pPr algn="ctr">
              <a:defRPr/>
            </a:pPr>
            <a:endParaRPr lang="uk-UA" sz="2000" dirty="0">
              <a:solidFill>
                <a:schemeClr val="tx1"/>
              </a:solidFill>
              <a:latin typeface="Times New Roman" pitchFamily="18" charset="0"/>
              <a:cs typeface="Times New Roman" pitchFamily="18" charset="0"/>
            </a:endParaRPr>
          </a:p>
          <a:p>
            <a:pPr marL="0" indent="0" algn="ctr">
              <a:buFont typeface="Wingdings 3" pitchFamily="18" charset="2"/>
              <a:buNone/>
              <a:defRPr/>
            </a:pPr>
            <a:endParaRPr lang="ru-RU" sz="2000" dirty="0" smtClean="0">
              <a:solidFill>
                <a:schemeClr val="tx1"/>
              </a:solidFill>
              <a:latin typeface="Times New Roman" pitchFamily="18" charset="0"/>
              <a:cs typeface="Times New Roman" pitchFamily="18" charset="0"/>
            </a:endParaRPr>
          </a:p>
        </p:txBody>
      </p:sp>
      <p:pic>
        <p:nvPicPr>
          <p:cNvPr id="46083" name="Рисунок 3"/>
          <p:cNvPicPr>
            <a:picLocks noChangeAspect="1"/>
          </p:cNvPicPr>
          <p:nvPr/>
        </p:nvPicPr>
        <p:blipFill>
          <a:blip r:embed="rId2"/>
          <a:srcRect/>
          <a:stretch>
            <a:fillRect/>
          </a:stretch>
        </p:blipFill>
        <p:spPr bwMode="auto">
          <a:xfrm>
            <a:off x="3060700" y="4219575"/>
            <a:ext cx="3322638" cy="2073275"/>
          </a:xfrm>
          <a:prstGeom prst="rect">
            <a:avLst/>
          </a:prstGeom>
          <a:noFill/>
          <a:ln w="9525">
            <a:noFill/>
            <a:miter lim="800000"/>
            <a:headEnd/>
            <a:tailEnd/>
          </a:ln>
        </p:spPr>
      </p:pic>
      <p:pic>
        <p:nvPicPr>
          <p:cNvPr id="46084" name="Рисунок 4"/>
          <p:cNvPicPr>
            <a:picLocks noChangeAspect="1"/>
          </p:cNvPicPr>
          <p:nvPr/>
        </p:nvPicPr>
        <p:blipFill>
          <a:blip r:embed="rId3"/>
          <a:srcRect/>
          <a:stretch>
            <a:fillRect/>
          </a:stretch>
        </p:blipFill>
        <p:spPr bwMode="auto">
          <a:xfrm>
            <a:off x="481013" y="214313"/>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Прямоугольник 1"/>
          <p:cNvSpPr>
            <a:spLocks noChangeArrowheads="1"/>
          </p:cNvSpPr>
          <p:nvPr/>
        </p:nvSpPr>
        <p:spPr bwMode="auto">
          <a:xfrm>
            <a:off x="1038225" y="1952625"/>
            <a:ext cx="8505825" cy="646113"/>
          </a:xfrm>
          <a:prstGeom prst="rect">
            <a:avLst/>
          </a:prstGeom>
          <a:noFill/>
          <a:ln w="9525">
            <a:noFill/>
            <a:miter lim="800000"/>
            <a:headEnd/>
            <a:tailEnd/>
          </a:ln>
        </p:spPr>
        <p:txBody>
          <a:bodyPr>
            <a:spAutoFit/>
          </a:bodyPr>
          <a:lstStyle/>
          <a:p>
            <a:pPr algn="ctr" eaLnBrk="0" hangingPunct="0"/>
            <a:r>
              <a:rPr lang="uk-UA">
                <a:latin typeface="Times New Roman" pitchFamily="18" charset="0"/>
                <a:cs typeface="Times New Roman" pitchFamily="18" charset="0"/>
              </a:rPr>
              <a:t>Зведена інформація заповнюється у рядках 8.1 – 8.4 згідно з додатком(ами) до декларації: </a:t>
            </a:r>
            <a:endParaRPr lang="uk-UA">
              <a:solidFill>
                <a:srgbClr val="000000"/>
              </a:solidFill>
              <a:latin typeface="Times New Roman" pitchFamily="18" charset="0"/>
              <a:cs typeface="Times New Roman" pitchFamily="18" charset="0"/>
            </a:endParaRPr>
          </a:p>
        </p:txBody>
      </p:sp>
      <p:pic>
        <p:nvPicPr>
          <p:cNvPr id="64514" name="Объект 3"/>
          <p:cNvPicPr>
            <a:picLocks noGrp="1" noChangeAspect="1"/>
          </p:cNvPicPr>
          <p:nvPr>
            <p:ph idx="1"/>
          </p:nvPr>
        </p:nvPicPr>
        <p:blipFill>
          <a:blip r:embed="rId2"/>
          <a:srcRect/>
          <a:stretch>
            <a:fillRect/>
          </a:stretch>
        </p:blipFill>
        <p:spPr>
          <a:xfrm>
            <a:off x="2136775" y="3027363"/>
            <a:ext cx="6308725" cy="2401887"/>
          </a:xfrm>
        </p:spPr>
      </p:pic>
      <p:pic>
        <p:nvPicPr>
          <p:cNvPr id="64515" name="Рисунок 4"/>
          <p:cNvPicPr>
            <a:picLocks noChangeAspect="1"/>
          </p:cNvPicPr>
          <p:nvPr/>
        </p:nvPicPr>
        <p:blipFill>
          <a:blip r:embed="rId3"/>
          <a:srcRect/>
          <a:stretch>
            <a:fillRect/>
          </a:stretch>
        </p:blipFill>
        <p:spPr bwMode="auto">
          <a:xfrm>
            <a:off x="447675" y="180975"/>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srcRect/>
          <a:stretch>
            <a:fillRect/>
          </a:stretch>
        </p:blipFill>
        <p:spPr bwMode="auto">
          <a:xfrm>
            <a:off x="1387475" y="3405188"/>
            <a:ext cx="7496175" cy="622300"/>
          </a:xfrm>
          <a:prstGeom prst="rect">
            <a:avLst/>
          </a:prstGeom>
          <a:noFill/>
          <a:ln w="9525">
            <a:noFill/>
            <a:miter lim="800000"/>
            <a:headEnd/>
            <a:tailEnd/>
          </a:ln>
        </p:spPr>
      </p:pic>
      <p:sp>
        <p:nvSpPr>
          <p:cNvPr id="2" name="Объект 1"/>
          <p:cNvSpPr>
            <a:spLocks noGrp="1"/>
          </p:cNvSpPr>
          <p:nvPr>
            <p:ph idx="1"/>
          </p:nvPr>
        </p:nvSpPr>
        <p:spPr>
          <a:xfrm>
            <a:off x="890588" y="1663700"/>
            <a:ext cx="8489950" cy="750888"/>
          </a:xfrm>
        </p:spPr>
        <p:txBody>
          <a:bodyPr/>
          <a:lstStyle/>
          <a:p>
            <a:pPr>
              <a:defRPr/>
            </a:pPr>
            <a:endParaRPr lang="ru-RU" dirty="0" smtClean="0">
              <a:solidFill>
                <a:schemeClr val="tx1"/>
              </a:solidFill>
              <a:latin typeface="Times New Roman" panose="02020603050405020304" pitchFamily="18" charset="0"/>
              <a:cs typeface="Times New Roman" panose="02020603050405020304" pitchFamily="18" charset="0"/>
            </a:endParaRPr>
          </a:p>
          <a:p>
            <a:pPr algn="ctr">
              <a:defRPr/>
            </a:pPr>
            <a:r>
              <a:rPr lang="ru-RU" dirty="0" smtClean="0">
                <a:solidFill>
                  <a:schemeClr val="tx1"/>
                </a:solidFill>
                <a:latin typeface="Times New Roman" panose="02020603050405020304" pitchFamily="18" charset="0"/>
                <a:cs typeface="Times New Roman" panose="02020603050405020304" pitchFamily="18" charset="0"/>
              </a:rPr>
              <a:t>Додатки «Розрахунок податкових зобов</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язань з туристичного збору» є </a:t>
            </a:r>
            <a:r>
              <a:rPr lang="ru-RU" dirty="0" err="1" smtClean="0">
                <a:solidFill>
                  <a:schemeClr val="tx1"/>
                </a:solidFill>
                <a:latin typeface="Times New Roman" panose="02020603050405020304" pitchFamily="18" charset="0"/>
                <a:cs typeface="Times New Roman" panose="02020603050405020304" pitchFamily="18" charset="0"/>
              </a:rPr>
              <a:t>невід</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ємною частиною </a:t>
            </a:r>
          </a:p>
          <a:p>
            <a:pPr>
              <a:defRPr/>
            </a:pPr>
            <a:endParaRPr lang="ru-RU" dirty="0">
              <a:solidFill>
                <a:schemeClr val="tx1"/>
              </a:solidFill>
              <a:latin typeface="Times New Roman" panose="02020603050405020304" pitchFamily="18" charset="0"/>
              <a:cs typeface="Times New Roman" panose="02020603050405020304" pitchFamily="18" charset="0"/>
            </a:endParaRPr>
          </a:p>
          <a:p>
            <a:pPr>
              <a:defRPr/>
            </a:pPr>
            <a:endParaRPr lang="ru-RU" dirty="0" smtClean="0">
              <a:solidFill>
                <a:schemeClr val="tx1"/>
              </a:solidFill>
              <a:latin typeface="Times New Roman" panose="02020603050405020304" pitchFamily="18" charset="0"/>
              <a:cs typeface="Times New Roman" panose="02020603050405020304" pitchFamily="18" charset="0"/>
            </a:endParaRPr>
          </a:p>
          <a:p>
            <a:pPr>
              <a:defRPr/>
            </a:pPr>
            <a:endParaRPr lang="ru-RU" dirty="0">
              <a:solidFill>
                <a:schemeClr val="tx1"/>
              </a:solidFill>
              <a:latin typeface="Times New Roman" panose="02020603050405020304" pitchFamily="18" charset="0"/>
              <a:cs typeface="Times New Roman" panose="02020603050405020304" pitchFamily="18" charset="0"/>
            </a:endParaRPr>
          </a:p>
          <a:p>
            <a:pPr marL="0" indent="0">
              <a:buFont typeface="Wingdings 3" pitchFamily="18" charset="2"/>
              <a:buNone/>
              <a:defRPr/>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r>
              <a:rPr lang="ru-RU" dirty="0" smtClean="0">
                <a:solidFill>
                  <a:schemeClr val="tx1"/>
                </a:solidFill>
                <a:latin typeface="Times New Roman" panose="02020603050405020304" pitchFamily="18" charset="0"/>
                <a:cs typeface="Times New Roman" panose="02020603050405020304" pitchFamily="18" charset="0"/>
              </a:rPr>
              <a:t>Загальна кількість розрахунків/додатків залежить від кількості територіальних громад, на території яких розташовані адміністративно-територіальні одиниці, де платник збору (податковий агент) має об</a:t>
            </a:r>
            <a:r>
              <a:rPr lang="en-US" dirty="0" smtClean="0">
                <a:solidFill>
                  <a:schemeClr val="tx1"/>
                </a:solidFill>
                <a:latin typeface="Times New Roman" panose="02020603050405020304" pitchFamily="18" charset="0"/>
                <a:cs typeface="Times New Roman" panose="02020603050405020304" pitchFamily="18" charset="0"/>
              </a:rPr>
              <a:t>’</a:t>
            </a:r>
            <a:r>
              <a:rPr lang="ru-RU" dirty="0" smtClean="0">
                <a:solidFill>
                  <a:schemeClr val="tx1"/>
                </a:solidFill>
                <a:latin typeface="Times New Roman" panose="02020603050405020304" pitchFamily="18" charset="0"/>
                <a:cs typeface="Times New Roman" panose="02020603050405020304" pitchFamily="18" charset="0"/>
              </a:rPr>
              <a:t>єкти оподаткування </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65539" name="Рисунок 3"/>
          <p:cNvPicPr>
            <a:picLocks noChangeAspect="1"/>
          </p:cNvPicPr>
          <p:nvPr/>
        </p:nvPicPr>
        <p:blipFill>
          <a:blip r:embed="rId3"/>
          <a:srcRect/>
          <a:stretch>
            <a:fillRect/>
          </a:stretch>
        </p:blipFill>
        <p:spPr bwMode="auto">
          <a:xfrm>
            <a:off x="323850" y="139700"/>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Picture 2"/>
          <p:cNvPicPr>
            <a:picLocks noChangeAspect="1" noChangeArrowheads="1"/>
          </p:cNvPicPr>
          <p:nvPr/>
        </p:nvPicPr>
        <p:blipFill>
          <a:blip r:embed="rId2"/>
          <a:srcRect/>
          <a:stretch>
            <a:fillRect/>
          </a:stretch>
        </p:blipFill>
        <p:spPr bwMode="auto">
          <a:xfrm>
            <a:off x="1570038" y="3309938"/>
            <a:ext cx="7185025" cy="1250950"/>
          </a:xfrm>
          <a:prstGeom prst="rect">
            <a:avLst/>
          </a:prstGeom>
          <a:noFill/>
          <a:ln w="9525">
            <a:noFill/>
            <a:miter lim="800000"/>
            <a:headEnd/>
            <a:tailEnd/>
          </a:ln>
        </p:spPr>
      </p:pic>
      <p:sp>
        <p:nvSpPr>
          <p:cNvPr id="66562" name="Объект 1"/>
          <p:cNvSpPr>
            <a:spLocks noGrp="1"/>
          </p:cNvSpPr>
          <p:nvPr>
            <p:ph idx="1"/>
          </p:nvPr>
        </p:nvSpPr>
        <p:spPr>
          <a:xfrm>
            <a:off x="1006475" y="2178050"/>
            <a:ext cx="8312150" cy="411163"/>
          </a:xfrm>
        </p:spPr>
        <p:txBody>
          <a:bodyPr/>
          <a:lstStyle/>
          <a:p>
            <a:pPr marL="0" indent="0" algn="ctr">
              <a:buFont typeface="Wingdings 3" pitchFamily="18" charset="2"/>
              <a:buNone/>
            </a:pPr>
            <a:r>
              <a:rPr lang="uk-UA" smtClean="0">
                <a:solidFill>
                  <a:schemeClr val="tx1"/>
                </a:solidFill>
                <a:latin typeface="Times New Roman" pitchFamily="18" charset="0"/>
                <a:cs typeface="Times New Roman" pitchFamily="18" charset="0"/>
              </a:rPr>
              <a:t>Доповнення до декларації надаються у разі необхідності. У колонці «Зміст доповнення» зазначається текст доповнення:</a:t>
            </a:r>
          </a:p>
          <a:p>
            <a:pPr marL="0" indent="0">
              <a:buFont typeface="Wingdings 3" pitchFamily="18" charset="2"/>
              <a:buNone/>
            </a:pPr>
            <a:endParaRPr lang="ru-RU" smtClean="0"/>
          </a:p>
        </p:txBody>
      </p:sp>
      <p:pic>
        <p:nvPicPr>
          <p:cNvPr id="66563" name="Рисунок 3"/>
          <p:cNvPicPr>
            <a:picLocks noChangeAspect="1"/>
          </p:cNvPicPr>
          <p:nvPr/>
        </p:nvPicPr>
        <p:blipFill>
          <a:blip r:embed="rId3"/>
          <a:srcRect/>
          <a:stretch>
            <a:fillRect/>
          </a:stretch>
        </p:blipFill>
        <p:spPr bwMode="auto">
          <a:xfrm>
            <a:off x="365125" y="206375"/>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5" name="Picture 3"/>
          <p:cNvPicPr>
            <a:picLocks noGrp="1" noChangeAspect="1" noChangeArrowheads="1"/>
          </p:cNvPicPr>
          <p:nvPr>
            <p:ph idx="1"/>
          </p:nvPr>
        </p:nvPicPr>
        <p:blipFill>
          <a:blip r:embed="rId2"/>
          <a:srcRect/>
          <a:stretch>
            <a:fillRect/>
          </a:stretch>
        </p:blipFill>
        <p:spPr>
          <a:xfrm>
            <a:off x="2632075" y="3390900"/>
            <a:ext cx="4614863" cy="2774950"/>
          </a:xfrm>
        </p:spPr>
      </p:pic>
      <p:sp>
        <p:nvSpPr>
          <p:cNvPr id="2" name="Прямоугольник 1"/>
          <p:cNvSpPr/>
          <p:nvPr/>
        </p:nvSpPr>
        <p:spPr>
          <a:xfrm>
            <a:off x="857250" y="1441450"/>
            <a:ext cx="8723313" cy="1820863"/>
          </a:xfrm>
          <a:prstGeom prst="rect">
            <a:avLst/>
          </a:prstGeom>
        </p:spPr>
        <p:txBody>
          <a:bodyPr>
            <a:spAutoFit/>
          </a:bodyPr>
          <a:lstStyle/>
          <a:p>
            <a:pPr algn="ctr" eaLnBrk="0" fontAlgn="auto" hangingPunct="0">
              <a:spcBef>
                <a:spcPts val="0"/>
              </a:spcBef>
              <a:spcAft>
                <a:spcPts val="0"/>
              </a:spcAft>
              <a:defRPr/>
            </a:pPr>
            <a:r>
              <a:rPr lang="uk-UA" b="1" dirty="0">
                <a:latin typeface="Times New Roman" panose="02020603050405020304" pitchFamily="18" charset="0"/>
                <a:cs typeface="Times New Roman" panose="02020603050405020304" pitchFamily="18" charset="0"/>
              </a:rPr>
              <a:t>Мають бути </a:t>
            </a:r>
            <a:r>
              <a:rPr lang="uk-UA" b="1" dirty="0" err="1">
                <a:latin typeface="Times New Roman" panose="02020603050405020304" pitchFamily="18" charset="0"/>
                <a:cs typeface="Times New Roman" panose="02020603050405020304" pitchFamily="18" charset="0"/>
              </a:rPr>
              <a:t>обов</a:t>
            </a:r>
            <a:r>
              <a:rPr lang="en-US" b="1" dirty="0">
                <a:latin typeface="Times New Roman" panose="02020603050405020304" pitchFamily="18" charset="0"/>
                <a:cs typeface="Times New Roman" panose="02020603050405020304" pitchFamily="18" charset="0"/>
              </a:rPr>
              <a:t>’</a:t>
            </a:r>
            <a:r>
              <a:rPr lang="uk-UA" b="1" dirty="0">
                <a:latin typeface="Times New Roman" panose="02020603050405020304" pitchFamily="18" charset="0"/>
                <a:cs typeface="Times New Roman" panose="02020603050405020304" pitchFamily="18" charset="0"/>
              </a:rPr>
              <a:t>язково заповнені</a:t>
            </a:r>
            <a:r>
              <a:rPr lang="uk-UA" dirty="0">
                <a:latin typeface="Times New Roman" panose="02020603050405020304" pitchFamily="18" charset="0"/>
                <a:cs typeface="Times New Roman" panose="02020603050405020304" pitchFamily="18" charset="0"/>
              </a:rPr>
              <a:t>:</a:t>
            </a:r>
          </a:p>
          <a:p>
            <a:pPr algn="ctr" eaLnBrk="0" fontAlgn="auto" hangingPunct="0">
              <a:spcBef>
                <a:spcPts val="0"/>
              </a:spcBef>
              <a:spcAft>
                <a:spcPts val="0"/>
              </a:spcAft>
              <a:defRPr/>
            </a:pPr>
            <a:endParaRPr lang="uk-UA" dirty="0">
              <a:latin typeface="Times New Roman" panose="02020603050405020304" pitchFamily="18" charset="0"/>
              <a:cs typeface="Times New Roman" panose="02020603050405020304" pitchFamily="18" charset="0"/>
            </a:endParaRPr>
          </a:p>
          <a:p>
            <a:pPr marL="685800" indent="-685800" algn="ctr" eaLnBrk="0" fontAlgn="auto" hangingPunct="0">
              <a:spcBef>
                <a:spcPts val="0"/>
              </a:spcBef>
              <a:spcAft>
                <a:spcPts val="0"/>
              </a:spcAft>
              <a:buFont typeface="Arial" panose="020B0604020202020204" pitchFamily="34" charset="0"/>
              <a:buChar char="•"/>
              <a:defRPr/>
            </a:pPr>
            <a:r>
              <a:rPr lang="uk-UA" dirty="0">
                <a:latin typeface="Times New Roman" panose="02020603050405020304" pitchFamily="18" charset="0"/>
                <a:cs typeface="Times New Roman" panose="02020603050405020304" pitchFamily="18" charset="0"/>
              </a:rPr>
              <a:t>дата подання декларації у форматі дд.мм.рррр</a:t>
            </a:r>
          </a:p>
          <a:p>
            <a:pPr marL="685800" indent="-685800" algn="ctr" eaLnBrk="0" fontAlgn="auto" hangingPunct="0">
              <a:spcBef>
                <a:spcPts val="0"/>
              </a:spcBef>
              <a:spcAft>
                <a:spcPts val="0"/>
              </a:spcAft>
              <a:buFont typeface="Arial" panose="020B0604020202020204" pitchFamily="34" charset="0"/>
              <a:buChar char="•"/>
              <a:defRPr/>
            </a:pPr>
            <a:r>
              <a:rPr lang="uk-UA" dirty="0">
                <a:latin typeface="Times New Roman" panose="02020603050405020304" pitchFamily="18" charset="0"/>
                <a:cs typeface="Times New Roman" panose="02020603050405020304" pitchFamily="18" charset="0"/>
              </a:rPr>
              <a:t>дані щодо осіб, відповідальних за зміст декларації: </a:t>
            </a:r>
          </a:p>
          <a:p>
            <a:pPr algn="ctr" eaLnBrk="0" fontAlgn="auto" hangingPunct="0">
              <a:spcBef>
                <a:spcPts val="0"/>
              </a:spcBef>
              <a:spcAft>
                <a:spcPts val="0"/>
              </a:spcAft>
              <a:defRPr/>
            </a:pPr>
            <a:r>
              <a:rPr lang="uk-UA" dirty="0">
                <a:latin typeface="Times New Roman" panose="02020603050405020304" pitchFamily="18" charset="0"/>
                <a:cs typeface="Times New Roman" panose="02020603050405020304" pitchFamily="18" charset="0"/>
              </a:rPr>
              <a:t>керівника (уповноваженої особи)/фізичної особи (законного представника)</a:t>
            </a:r>
          </a:p>
          <a:p>
            <a:pPr algn="ctr" eaLnBrk="0" fontAlgn="auto" hangingPunct="0">
              <a:spcBef>
                <a:spcPts val="0"/>
              </a:spcBef>
              <a:spcAft>
                <a:spcPts val="0"/>
              </a:spcAft>
              <a:defRPr/>
            </a:pPr>
            <a:r>
              <a:rPr lang="uk-UA" dirty="0">
                <a:latin typeface="Times New Roman" panose="02020603050405020304" pitchFamily="18" charset="0"/>
                <a:cs typeface="Times New Roman" panose="02020603050405020304" pitchFamily="18" charset="0"/>
              </a:rPr>
              <a:t> та головного бухгалтера (особи, відповідальної за ведення бухгалтерського обліку):</a:t>
            </a:r>
          </a:p>
        </p:txBody>
      </p:sp>
      <p:pic>
        <p:nvPicPr>
          <p:cNvPr id="67587" name="Рисунок 3"/>
          <p:cNvPicPr>
            <a:picLocks noChangeAspect="1"/>
          </p:cNvPicPr>
          <p:nvPr/>
        </p:nvPicPr>
        <p:blipFill>
          <a:blip r:embed="rId3"/>
          <a:srcRect/>
          <a:stretch>
            <a:fillRect/>
          </a:stretch>
        </p:blipFill>
        <p:spPr bwMode="auto">
          <a:xfrm>
            <a:off x="266700" y="231775"/>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06463" y="1162050"/>
            <a:ext cx="8566150" cy="3692525"/>
          </a:xfrm>
          <a:prstGeom prst="rect">
            <a:avLst/>
          </a:prstGeom>
        </p:spPr>
        <p:txBody>
          <a:bodyPr>
            <a:spAutoFit/>
          </a:bodyPr>
          <a:lstStyle/>
          <a:p>
            <a:pPr algn="ctr" eaLnBrk="0" fontAlgn="auto" hangingPunct="0">
              <a:spcBef>
                <a:spcPts val="0"/>
              </a:spcBef>
              <a:spcAft>
                <a:spcPts val="0"/>
              </a:spcAft>
              <a:defRPr/>
            </a:pPr>
            <a:r>
              <a:rPr lang="uk-UA" dirty="0">
                <a:solidFill>
                  <a:prstClr val="black"/>
                </a:solidFill>
                <a:latin typeface="Times New Roman" panose="02020603050405020304" pitchFamily="18" charset="0"/>
                <a:cs typeface="Times New Roman" panose="02020603050405020304" pitchFamily="18" charset="0"/>
              </a:rPr>
              <a:t>  У заголовній частині додатку зазначаються: </a:t>
            </a:r>
          </a:p>
          <a:p>
            <a:pPr algn="ctr" eaLnBrk="0" fontAlgn="auto" hangingPunct="0">
              <a:spcBef>
                <a:spcPts val="0"/>
              </a:spcBef>
              <a:spcAft>
                <a:spcPts val="0"/>
              </a:spcAft>
              <a:defRPr/>
            </a:pPr>
            <a:endParaRPr lang="uk-UA" dirty="0">
              <a:solidFill>
                <a:prstClr val="black"/>
              </a:solidFill>
              <a:latin typeface="Times New Roman" panose="02020603050405020304" pitchFamily="18" charset="0"/>
              <a:cs typeface="Times New Roman" panose="02020603050405020304" pitchFamily="18" charset="0"/>
            </a:endParaRPr>
          </a:p>
          <a:p>
            <a:pPr marL="285750" indent="-285750" algn="ctr" eaLnBrk="0" fontAlgn="auto" hangingPunct="0">
              <a:spcBef>
                <a:spcPts val="0"/>
              </a:spcBef>
              <a:spcAft>
                <a:spcPts val="0"/>
              </a:spcAft>
              <a:buFont typeface="Arial" panose="020B0604020202020204" pitchFamily="34" charset="0"/>
              <a:buChar char="•"/>
              <a:defRPr/>
            </a:pPr>
            <a:r>
              <a:rPr lang="uk-UA" dirty="0">
                <a:solidFill>
                  <a:prstClr val="black"/>
                </a:solidFill>
                <a:latin typeface="Times New Roman" panose="02020603050405020304" pitchFamily="18" charset="0"/>
                <a:cs typeface="Times New Roman" panose="02020603050405020304" pitchFamily="18" charset="0"/>
              </a:rPr>
              <a:t>номер податкової декларації з туристичного збору, до якої додається розрахунок;</a:t>
            </a:r>
          </a:p>
          <a:p>
            <a:pPr marL="285750" indent="-285750" algn="ctr" eaLnBrk="0" fontAlgn="auto" hangingPunct="0">
              <a:spcBef>
                <a:spcPts val="0"/>
              </a:spcBef>
              <a:spcAft>
                <a:spcPts val="0"/>
              </a:spcAft>
              <a:buFont typeface="Arial" panose="020B0604020202020204" pitchFamily="34" charset="0"/>
              <a:buChar char="•"/>
              <a:defRPr/>
            </a:pPr>
            <a:r>
              <a:rPr lang="uk-UA" dirty="0">
                <a:solidFill>
                  <a:prstClr val="black"/>
                </a:solidFill>
                <a:latin typeface="Times New Roman" panose="02020603050405020304" pitchFamily="18" charset="0"/>
                <a:cs typeface="Times New Roman" panose="02020603050405020304" pitchFamily="18" charset="0"/>
              </a:rPr>
              <a:t>порядковий номер розрахунку (арабськими цифрами)</a:t>
            </a:r>
          </a:p>
          <a:p>
            <a:pPr algn="ctr" eaLnBrk="0" fontAlgn="auto" hangingPunct="0">
              <a:spcBef>
                <a:spcPts val="0"/>
              </a:spcBef>
              <a:spcAft>
                <a:spcPts val="0"/>
              </a:spcAft>
              <a:defRPr/>
            </a:pPr>
            <a:endParaRPr lang="uk-UA" dirty="0">
              <a:solidFill>
                <a:prstClr val="black"/>
              </a:solidFill>
              <a:latin typeface="Times New Roman" panose="02020603050405020304" pitchFamily="18" charset="0"/>
              <a:cs typeface="Times New Roman" panose="02020603050405020304" pitchFamily="18" charset="0"/>
            </a:endParaRPr>
          </a:p>
          <a:p>
            <a:pPr algn="ctr" eaLnBrk="0" fontAlgn="auto" hangingPunct="0">
              <a:spcBef>
                <a:spcPts val="0"/>
              </a:spcBef>
              <a:spcAft>
                <a:spcPts val="0"/>
              </a:spcAft>
              <a:defRPr/>
            </a:pPr>
            <a:r>
              <a:rPr lang="uk-UA" dirty="0">
                <a:solidFill>
                  <a:prstClr val="black"/>
                </a:solidFill>
                <a:latin typeface="Times New Roman" panose="02020603050405020304" pitchFamily="18" charset="0"/>
                <a:cs typeface="Times New Roman" panose="02020603050405020304" pitchFamily="18" charset="0"/>
              </a:rPr>
              <a:t> </a:t>
            </a:r>
          </a:p>
          <a:p>
            <a:pPr algn="ctr" eaLnBrk="0" fontAlgn="auto" hangingPunct="0">
              <a:spcBef>
                <a:spcPts val="0"/>
              </a:spcBef>
              <a:spcAft>
                <a:spcPts val="0"/>
              </a:spcAft>
              <a:defRPr/>
            </a:pPr>
            <a:r>
              <a:rPr lang="uk-UA" dirty="0">
                <a:solidFill>
                  <a:prstClr val="black"/>
                </a:solidFill>
                <a:latin typeface="Times New Roman" panose="02020603050405020304" pitchFamily="18" charset="0"/>
                <a:cs typeface="Times New Roman" panose="02020603050405020304" pitchFamily="18" charset="0"/>
              </a:rPr>
              <a:t>Порядковий номер розрахунку зазначається арабськими цифрами, починаючи з одиниці, послідовно за порядком зростання. Загальна кількість розрахунків/додатків дорівнює рядку 9 податкової декларації та залежить від кількості територій територіальних громад, на території яких суб'єкт господарювання є податковим агентом з туристичного збору</a:t>
            </a:r>
          </a:p>
          <a:p>
            <a:pPr algn="ctr" eaLnBrk="0" fontAlgn="auto" hangingPunct="0">
              <a:spcBef>
                <a:spcPts val="0"/>
              </a:spcBef>
              <a:spcAft>
                <a:spcPts val="0"/>
              </a:spcAft>
              <a:defRPr/>
            </a:pPr>
            <a:endParaRPr lang="uk-UA" dirty="0">
              <a:solidFill>
                <a:prstClr val="black"/>
              </a:solidFill>
              <a:latin typeface="Times New Roman" panose="02020603050405020304" pitchFamily="18" charset="0"/>
              <a:cs typeface="Times New Roman" panose="02020603050405020304" pitchFamily="18" charset="0"/>
            </a:endParaRPr>
          </a:p>
          <a:p>
            <a:pPr algn="ctr" eaLnBrk="0" fontAlgn="auto" hangingPunct="0">
              <a:spcBef>
                <a:spcPts val="0"/>
              </a:spcBef>
              <a:spcAft>
                <a:spcPts val="0"/>
              </a:spcAft>
              <a:defRPr/>
            </a:pPr>
            <a:endParaRPr lang="uk-UA" dirty="0">
              <a:solidFill>
                <a:prstClr val="black"/>
              </a:solidFill>
              <a:latin typeface="Times New Roman" panose="02020603050405020304" pitchFamily="18" charset="0"/>
              <a:cs typeface="Times New Roman" panose="02020603050405020304" pitchFamily="18" charset="0"/>
            </a:endParaRPr>
          </a:p>
        </p:txBody>
      </p:sp>
      <p:pic>
        <p:nvPicPr>
          <p:cNvPr id="68610" name="Рисунок 2"/>
          <p:cNvPicPr>
            <a:picLocks noChangeAspect="1"/>
          </p:cNvPicPr>
          <p:nvPr/>
        </p:nvPicPr>
        <p:blipFill>
          <a:blip r:embed="rId2"/>
          <a:srcRect/>
          <a:stretch>
            <a:fillRect/>
          </a:stretch>
        </p:blipFill>
        <p:spPr bwMode="auto">
          <a:xfrm>
            <a:off x="2566988" y="4443413"/>
            <a:ext cx="5246687" cy="822325"/>
          </a:xfrm>
          <a:prstGeom prst="rect">
            <a:avLst/>
          </a:prstGeom>
          <a:noFill/>
          <a:ln w="9525">
            <a:noFill/>
            <a:miter lim="800000"/>
            <a:headEnd/>
            <a:tailEnd/>
          </a:ln>
        </p:spPr>
      </p:pic>
      <p:pic>
        <p:nvPicPr>
          <p:cNvPr id="68611" name="Рисунок 3"/>
          <p:cNvPicPr>
            <a:picLocks noChangeAspect="1"/>
          </p:cNvPicPr>
          <p:nvPr/>
        </p:nvPicPr>
        <p:blipFill>
          <a:blip r:embed="rId3"/>
          <a:srcRect/>
          <a:stretch>
            <a:fillRect/>
          </a:stretch>
        </p:blipFill>
        <p:spPr bwMode="auto">
          <a:xfrm>
            <a:off x="274638" y="157163"/>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Прямоугольник 1"/>
          <p:cNvSpPr>
            <a:spLocks noChangeArrowheads="1"/>
          </p:cNvSpPr>
          <p:nvPr/>
        </p:nvSpPr>
        <p:spPr bwMode="auto">
          <a:xfrm>
            <a:off x="1343025" y="1787525"/>
            <a:ext cx="8129588" cy="3416300"/>
          </a:xfrm>
          <a:prstGeom prst="rect">
            <a:avLst/>
          </a:prstGeom>
          <a:noFill/>
          <a:ln w="9525">
            <a:noFill/>
            <a:miter lim="800000"/>
            <a:headEnd/>
            <a:tailEnd/>
          </a:ln>
        </p:spPr>
        <p:txBody>
          <a:bodyPr>
            <a:spAutoFit/>
          </a:bodyPr>
          <a:lstStyle/>
          <a:p>
            <a:pPr algn="ctr" eaLnBrk="0" hangingPunct="0"/>
            <a:r>
              <a:rPr lang="uk-UA">
                <a:solidFill>
                  <a:srgbClr val="000000"/>
                </a:solidFill>
                <a:latin typeface="Times New Roman" pitchFamily="18" charset="0"/>
                <a:cs typeface="Times New Roman" pitchFamily="18" charset="0"/>
              </a:rPr>
              <a:t>  У рядку 1 зазначається податковий період. </a:t>
            </a:r>
            <a:endParaRPr lang="en-US">
              <a:solidFill>
                <a:srgbClr val="000000"/>
              </a:solidFill>
              <a:latin typeface="Times New Roman" pitchFamily="18" charset="0"/>
              <a:cs typeface="Times New Roman" pitchFamily="18" charset="0"/>
            </a:endParaRPr>
          </a:p>
          <a:p>
            <a:pPr algn="ctr" eaLnBrk="0" hangingPunct="0"/>
            <a:r>
              <a:rPr lang="uk-UA">
                <a:solidFill>
                  <a:srgbClr val="000000"/>
                </a:solidFill>
                <a:latin typeface="Times New Roman" pitchFamily="18" charset="0"/>
                <a:cs typeface="Times New Roman" pitchFamily="18" charset="0"/>
              </a:rPr>
              <a:t>У разі надання звітної декларації (або звітної нової) у рядку 1.1 зазначається звітний квартал та звітний рік: </a:t>
            </a:r>
          </a:p>
          <a:p>
            <a:pPr algn="ctr" eaLnBrk="0" hangingPunct="0"/>
            <a:endParaRPr lang="uk-UA">
              <a:solidFill>
                <a:srgbClr val="000000"/>
              </a:solidFill>
              <a:latin typeface="Times New Roman" pitchFamily="18" charset="0"/>
              <a:cs typeface="Times New Roman" pitchFamily="18" charset="0"/>
            </a:endParaRPr>
          </a:p>
          <a:p>
            <a:pPr algn="ctr" eaLnBrk="0" hangingPunct="0"/>
            <a:endParaRPr lang="uk-UA">
              <a:solidFill>
                <a:srgbClr val="000000"/>
              </a:solidFill>
              <a:latin typeface="Times New Roman" pitchFamily="18" charset="0"/>
              <a:cs typeface="Times New Roman" pitchFamily="18" charset="0"/>
            </a:endParaRPr>
          </a:p>
          <a:p>
            <a:pPr algn="ctr" eaLnBrk="0" hangingPunct="0"/>
            <a:endParaRPr lang="uk-UA">
              <a:solidFill>
                <a:srgbClr val="000000"/>
              </a:solidFill>
              <a:latin typeface="Times New Roman" pitchFamily="18" charset="0"/>
              <a:cs typeface="Times New Roman" pitchFamily="18" charset="0"/>
            </a:endParaRPr>
          </a:p>
          <a:p>
            <a:pPr algn="ctr" eaLnBrk="0" hangingPunct="0"/>
            <a:r>
              <a:rPr lang="uk-UA">
                <a:solidFill>
                  <a:srgbClr val="000000"/>
                </a:solidFill>
                <a:latin typeface="Times New Roman" pitchFamily="18" charset="0"/>
                <a:cs typeface="Times New Roman" pitchFamily="18" charset="0"/>
              </a:rPr>
              <a:t> </a:t>
            </a:r>
          </a:p>
          <a:p>
            <a:pPr algn="ctr" eaLnBrk="0" hangingPunct="0"/>
            <a:endParaRPr lang="uk-UA">
              <a:solidFill>
                <a:srgbClr val="000000"/>
              </a:solidFill>
              <a:latin typeface="Times New Roman" pitchFamily="18" charset="0"/>
              <a:cs typeface="Times New Roman" pitchFamily="18" charset="0"/>
            </a:endParaRPr>
          </a:p>
          <a:p>
            <a:pPr algn="ctr" eaLnBrk="0" hangingPunct="0"/>
            <a:endParaRPr lang="uk-UA">
              <a:solidFill>
                <a:srgbClr val="000000"/>
              </a:solidFill>
              <a:latin typeface="Times New Roman" pitchFamily="18" charset="0"/>
              <a:cs typeface="Times New Roman" pitchFamily="18" charset="0"/>
            </a:endParaRPr>
          </a:p>
          <a:p>
            <a:pPr algn="ctr" eaLnBrk="0" hangingPunct="0"/>
            <a:endParaRPr lang="uk-UA">
              <a:solidFill>
                <a:srgbClr val="000000"/>
              </a:solidFill>
              <a:latin typeface="Times New Roman" pitchFamily="18" charset="0"/>
              <a:cs typeface="Times New Roman" pitchFamily="18" charset="0"/>
            </a:endParaRPr>
          </a:p>
          <a:p>
            <a:pPr algn="ctr" eaLnBrk="0" hangingPunct="0"/>
            <a:r>
              <a:rPr lang="uk-UA">
                <a:solidFill>
                  <a:srgbClr val="000000"/>
                </a:solidFill>
                <a:latin typeface="Times New Roman" pitchFamily="18" charset="0"/>
                <a:cs typeface="Times New Roman" pitchFamily="18" charset="0"/>
              </a:rPr>
              <a:t>Значення звітного кварталу та звітного року у рядку 1.1 додатку має дорівнювати значенню рядка 2.1 декларації</a:t>
            </a:r>
          </a:p>
        </p:txBody>
      </p:sp>
      <p:pic>
        <p:nvPicPr>
          <p:cNvPr id="69634" name="Рисунок 4"/>
          <p:cNvPicPr>
            <a:picLocks noChangeAspect="1"/>
          </p:cNvPicPr>
          <p:nvPr/>
        </p:nvPicPr>
        <p:blipFill>
          <a:blip r:embed="rId2"/>
          <a:srcRect/>
          <a:stretch>
            <a:fillRect/>
          </a:stretch>
        </p:blipFill>
        <p:spPr bwMode="auto">
          <a:xfrm>
            <a:off x="2005013" y="3246438"/>
            <a:ext cx="6805612" cy="498475"/>
          </a:xfrm>
          <a:prstGeom prst="rect">
            <a:avLst/>
          </a:prstGeom>
          <a:noFill/>
          <a:ln w="9525">
            <a:noFill/>
            <a:miter lim="800000"/>
            <a:headEnd/>
            <a:tailEnd/>
          </a:ln>
        </p:spPr>
      </p:pic>
      <p:pic>
        <p:nvPicPr>
          <p:cNvPr id="69635" name="Рисунок 3"/>
          <p:cNvPicPr>
            <a:picLocks noChangeAspect="1"/>
          </p:cNvPicPr>
          <p:nvPr/>
        </p:nvPicPr>
        <p:blipFill>
          <a:blip r:embed="rId3"/>
          <a:srcRect/>
          <a:stretch>
            <a:fillRect/>
          </a:stretch>
        </p:blipFill>
        <p:spPr bwMode="auto">
          <a:xfrm>
            <a:off x="349250" y="190500"/>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Объект 1"/>
          <p:cNvSpPr>
            <a:spLocks noGrp="1"/>
          </p:cNvSpPr>
          <p:nvPr>
            <p:ph idx="1"/>
          </p:nvPr>
        </p:nvSpPr>
        <p:spPr>
          <a:xfrm>
            <a:off x="873125" y="1654175"/>
            <a:ext cx="8415338" cy="1668463"/>
          </a:xfrm>
        </p:spPr>
        <p:txBody>
          <a:bodyPr/>
          <a:lstStyle/>
          <a:p>
            <a:pPr algn="ctr"/>
            <a:r>
              <a:rPr lang="ru-RU" smtClean="0">
                <a:solidFill>
                  <a:schemeClr val="tx1"/>
                </a:solidFill>
                <a:latin typeface="Times New Roman" pitchFamily="18" charset="0"/>
                <a:cs typeface="Times New Roman" pitchFamily="18" charset="0"/>
              </a:rPr>
              <a:t>У разі надання уточнюючої декларації у рядку 1.2 зазначається квартал року, що уточнюється, та реєстраційний номер декларації в контролюючому органі, що уточнюється:</a:t>
            </a:r>
          </a:p>
          <a:p>
            <a:pPr algn="ctr"/>
            <a:endParaRPr lang="ru-RU" smtClean="0">
              <a:solidFill>
                <a:schemeClr val="tx1"/>
              </a:solidFill>
              <a:latin typeface="Times New Roman" pitchFamily="18" charset="0"/>
              <a:cs typeface="Times New Roman" pitchFamily="18" charset="0"/>
            </a:endParaRPr>
          </a:p>
          <a:p>
            <a:pPr algn="ctr"/>
            <a:endParaRPr lang="ru-RU" smtClean="0">
              <a:solidFill>
                <a:schemeClr val="tx1"/>
              </a:solidFill>
              <a:latin typeface="Times New Roman" pitchFamily="18" charset="0"/>
              <a:cs typeface="Times New Roman" pitchFamily="18" charset="0"/>
            </a:endParaRPr>
          </a:p>
          <a:p>
            <a:pPr algn="ctr"/>
            <a:endParaRPr lang="ru-RU" smtClean="0">
              <a:solidFill>
                <a:schemeClr val="tx1"/>
              </a:solidFill>
              <a:latin typeface="Times New Roman" pitchFamily="18" charset="0"/>
              <a:cs typeface="Times New Roman" pitchFamily="18" charset="0"/>
            </a:endParaRPr>
          </a:p>
          <a:p>
            <a:pPr algn="ctr"/>
            <a:endParaRPr lang="ru-RU" smtClean="0">
              <a:solidFill>
                <a:schemeClr val="tx1"/>
              </a:solidFill>
              <a:latin typeface="Times New Roman" pitchFamily="18" charset="0"/>
              <a:cs typeface="Times New Roman" pitchFamily="18" charset="0"/>
            </a:endParaRPr>
          </a:p>
          <a:p>
            <a:pPr algn="ctr"/>
            <a:r>
              <a:rPr lang="ru-RU" smtClean="0">
                <a:solidFill>
                  <a:schemeClr val="tx1"/>
                </a:solidFill>
                <a:latin typeface="Times New Roman" pitchFamily="18" charset="0"/>
                <a:cs typeface="Times New Roman" pitchFamily="18" charset="0"/>
              </a:rPr>
              <a:t>Значення рядка 1.2 додатку має дорівнювати значенню рядка 2.2 декларації, а реєстраційний номер декларації, що уточнюється – значенню рядка 1 декларації</a:t>
            </a:r>
          </a:p>
        </p:txBody>
      </p:sp>
      <p:pic>
        <p:nvPicPr>
          <p:cNvPr id="70658" name="Рисунок 2"/>
          <p:cNvPicPr>
            <a:picLocks noChangeAspect="1"/>
          </p:cNvPicPr>
          <p:nvPr/>
        </p:nvPicPr>
        <p:blipFill>
          <a:blip r:embed="rId2"/>
          <a:srcRect/>
          <a:stretch>
            <a:fillRect/>
          </a:stretch>
        </p:blipFill>
        <p:spPr bwMode="auto">
          <a:xfrm>
            <a:off x="2033588" y="3048000"/>
            <a:ext cx="6707187" cy="547688"/>
          </a:xfrm>
          <a:prstGeom prst="rect">
            <a:avLst/>
          </a:prstGeom>
          <a:noFill/>
          <a:ln w="9525">
            <a:noFill/>
            <a:miter lim="800000"/>
            <a:headEnd/>
            <a:tailEnd/>
          </a:ln>
        </p:spPr>
      </p:pic>
      <p:pic>
        <p:nvPicPr>
          <p:cNvPr id="70659" name="Рисунок 3"/>
          <p:cNvPicPr>
            <a:picLocks noChangeAspect="1"/>
          </p:cNvPicPr>
          <p:nvPr/>
        </p:nvPicPr>
        <p:blipFill>
          <a:blip r:embed="rId3"/>
          <a:srcRect/>
          <a:stretch>
            <a:fillRect/>
          </a:stretch>
        </p:blipFill>
        <p:spPr bwMode="auto">
          <a:xfrm>
            <a:off x="331788" y="222250"/>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343025" y="1798638"/>
            <a:ext cx="7273925" cy="2171700"/>
          </a:xfrm>
        </p:spPr>
        <p:txBody>
          <a:bodyPr/>
          <a:lstStyle/>
          <a:p>
            <a:pPr marL="0" indent="0" algn="ctr">
              <a:buFont typeface="Wingdings 3" pitchFamily="18" charset="2"/>
              <a:buNone/>
              <a:defRPr/>
            </a:pPr>
            <a:r>
              <a:rPr lang="ru-RU" b="1" dirty="0" err="1" smtClean="0">
                <a:solidFill>
                  <a:srgbClr val="FF0000"/>
                </a:solidFill>
                <a:latin typeface="Times New Roman" panose="02020603050405020304" pitchFamily="18" charset="0"/>
                <a:cs typeface="Times New Roman" panose="02020603050405020304" pitchFamily="18" charset="0"/>
              </a:rPr>
              <a:t>Увага</a:t>
            </a:r>
            <a:r>
              <a:rPr lang="ru-RU" b="1" dirty="0" smtClean="0">
                <a:solidFill>
                  <a:srgbClr val="FF0000"/>
                </a:solidFill>
                <a:latin typeface="Times New Roman" panose="02020603050405020304" pitchFamily="18" charset="0"/>
                <a:cs typeface="Times New Roman" panose="02020603050405020304" pitchFamily="18" charset="0"/>
              </a:rPr>
              <a:t>!</a:t>
            </a:r>
          </a:p>
          <a:p>
            <a:pPr marL="0" indent="0" algn="ctr">
              <a:buFont typeface="Wingdings 3" pitchFamily="18" charset="2"/>
              <a:buNone/>
              <a:defRPr/>
            </a:pPr>
            <a:endParaRPr lang="ru-RU" b="1" dirty="0" smtClean="0">
              <a:solidFill>
                <a:srgbClr val="FF0000"/>
              </a:solidFill>
              <a:latin typeface="Times New Roman" panose="02020603050405020304" pitchFamily="18" charset="0"/>
              <a:cs typeface="Times New Roman" panose="02020603050405020304" pitchFamily="18" charset="0"/>
            </a:endParaRPr>
          </a:p>
          <a:p>
            <a:pPr algn="ctr">
              <a:defRPr/>
            </a:pPr>
            <a:r>
              <a:rPr lang="ru-RU" dirty="0" smtClean="0">
                <a:solidFill>
                  <a:schemeClr val="tx1"/>
                </a:solidFill>
                <a:latin typeface="Times New Roman" panose="02020603050405020304" pitchFamily="18" charset="0"/>
                <a:cs typeface="Times New Roman" panose="02020603050405020304" pitchFamily="18" charset="0"/>
              </a:rPr>
              <a:t>У складі однієї декларації не може бути одночасно додатки, у яких заповнені різні рядки – 1.1 та 1.2. Наприклад, якщо до декларації з позначкою «Звітна» додано 2 додатка, у одному заповнений рядок 1.1, у другому – рядок 1.2, то це помилка!</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71682" name="Рисунок 2"/>
          <p:cNvPicPr>
            <a:picLocks noChangeAspect="1"/>
          </p:cNvPicPr>
          <p:nvPr/>
        </p:nvPicPr>
        <p:blipFill>
          <a:blip r:embed="rId2"/>
          <a:srcRect/>
          <a:stretch>
            <a:fillRect/>
          </a:stretch>
        </p:blipFill>
        <p:spPr bwMode="auto">
          <a:xfrm>
            <a:off x="315913" y="1730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Объект 1"/>
          <p:cNvSpPr>
            <a:spLocks noGrp="1"/>
          </p:cNvSpPr>
          <p:nvPr>
            <p:ph idx="1"/>
          </p:nvPr>
        </p:nvSpPr>
        <p:spPr>
          <a:xfrm>
            <a:off x="708025" y="2206625"/>
            <a:ext cx="8580438" cy="1116013"/>
          </a:xfrm>
        </p:spPr>
        <p:txBody>
          <a:bodyPr/>
          <a:lstStyle/>
          <a:p>
            <a:pPr algn="ctr">
              <a:spcBef>
                <a:spcPct val="0"/>
              </a:spcBef>
            </a:pPr>
            <a:r>
              <a:rPr lang="uk-UA" smtClean="0">
                <a:solidFill>
                  <a:schemeClr val="tx1"/>
                </a:solidFill>
                <a:latin typeface="Times New Roman" pitchFamily="18" charset="0"/>
                <a:cs typeface="Times New Roman" pitchFamily="18" charset="0"/>
              </a:rPr>
              <a:t>У рядку 2 додатка зазначається </a:t>
            </a:r>
            <a:r>
              <a:rPr lang="uk-UA" b="1" smtClean="0">
                <a:solidFill>
                  <a:schemeClr val="tx1"/>
                </a:solidFill>
                <a:latin typeface="Times New Roman" pitchFamily="18" charset="0"/>
                <a:cs typeface="Times New Roman" pitchFamily="18" charset="0"/>
              </a:rPr>
              <a:t>код за КАТОТТГ </a:t>
            </a:r>
            <a:r>
              <a:rPr lang="uk-UA" smtClean="0">
                <a:solidFill>
                  <a:schemeClr val="tx1"/>
                </a:solidFill>
                <a:latin typeface="Times New Roman" pitchFamily="18" charset="0"/>
                <a:cs typeface="Times New Roman" pitchFamily="18" charset="0"/>
              </a:rPr>
              <a:t>тієї територіальної громади на території якої розташована(і) об'єкти оподаткування. </a:t>
            </a:r>
          </a:p>
          <a:p>
            <a:pPr algn="ctr">
              <a:spcBef>
                <a:spcPct val="0"/>
              </a:spcBef>
            </a:pPr>
            <a:endParaRPr lang="uk-UA" smtClean="0">
              <a:solidFill>
                <a:schemeClr val="tx1"/>
              </a:solidFill>
              <a:latin typeface="Times New Roman" pitchFamily="18" charset="0"/>
              <a:cs typeface="Times New Roman" pitchFamily="18" charset="0"/>
            </a:endParaRPr>
          </a:p>
          <a:p>
            <a:pPr algn="ctr">
              <a:spcBef>
                <a:spcPct val="0"/>
              </a:spcBef>
            </a:pPr>
            <a:endParaRPr lang="uk-UA" smtClean="0">
              <a:solidFill>
                <a:schemeClr val="tx1"/>
              </a:solidFill>
              <a:latin typeface="Times New Roman" pitchFamily="18" charset="0"/>
              <a:cs typeface="Times New Roman" pitchFamily="18" charset="0"/>
            </a:endParaRPr>
          </a:p>
          <a:p>
            <a:pPr algn="ctr">
              <a:spcBef>
                <a:spcPct val="0"/>
              </a:spcBef>
            </a:pPr>
            <a:endParaRPr lang="uk-UA" smtClean="0">
              <a:solidFill>
                <a:schemeClr val="tx1"/>
              </a:solidFill>
              <a:latin typeface="Times New Roman" pitchFamily="18" charset="0"/>
              <a:cs typeface="Times New Roman" pitchFamily="18" charset="0"/>
            </a:endParaRPr>
          </a:p>
          <a:p>
            <a:pPr algn="ctr">
              <a:spcBef>
                <a:spcPct val="0"/>
              </a:spcBef>
            </a:pPr>
            <a:r>
              <a:rPr lang="uk-UA" b="1" smtClean="0">
                <a:solidFill>
                  <a:srgbClr val="FF0000"/>
                </a:solidFill>
                <a:latin typeface="Times New Roman" pitchFamily="18" charset="0"/>
                <a:cs typeface="Times New Roman" pitchFamily="18" charset="0"/>
              </a:rPr>
              <a:t>Увага!</a:t>
            </a:r>
            <a:r>
              <a:rPr lang="uk-UA" smtClean="0">
                <a:solidFill>
                  <a:schemeClr val="tx1"/>
                </a:solidFill>
                <a:latin typeface="Times New Roman" pitchFamily="18" charset="0"/>
                <a:cs typeface="Times New Roman" pitchFamily="18" charset="0"/>
              </a:rPr>
              <a:t> За кожним таким кодом за КАТОТТГ складається окремий додаток. </a:t>
            </a:r>
            <a:endParaRPr lang="en-US" smtClean="0">
              <a:solidFill>
                <a:schemeClr val="tx1"/>
              </a:solidFill>
              <a:latin typeface="Times New Roman" pitchFamily="18" charset="0"/>
              <a:cs typeface="Times New Roman" pitchFamily="18" charset="0"/>
            </a:endParaRPr>
          </a:p>
          <a:p>
            <a:endParaRPr lang="ru-RU" smtClean="0"/>
          </a:p>
        </p:txBody>
      </p:sp>
      <p:pic>
        <p:nvPicPr>
          <p:cNvPr id="72706" name="Рисунок 2"/>
          <p:cNvPicPr>
            <a:picLocks noChangeAspect="1"/>
          </p:cNvPicPr>
          <p:nvPr/>
        </p:nvPicPr>
        <p:blipFill>
          <a:blip r:embed="rId2"/>
          <a:srcRect/>
          <a:stretch>
            <a:fillRect/>
          </a:stretch>
        </p:blipFill>
        <p:spPr bwMode="auto">
          <a:xfrm>
            <a:off x="2444750" y="4384675"/>
            <a:ext cx="6265863" cy="549275"/>
          </a:xfrm>
          <a:prstGeom prst="rect">
            <a:avLst/>
          </a:prstGeom>
          <a:noFill/>
          <a:ln w="9525">
            <a:noFill/>
            <a:miter lim="800000"/>
            <a:headEnd/>
            <a:tailEnd/>
          </a:ln>
        </p:spPr>
      </p:pic>
      <p:pic>
        <p:nvPicPr>
          <p:cNvPr id="72707" name="Рисунок 3"/>
          <p:cNvPicPr>
            <a:picLocks noChangeAspect="1"/>
          </p:cNvPicPr>
          <p:nvPr/>
        </p:nvPicPr>
        <p:blipFill>
          <a:blip r:embed="rId3"/>
          <a:srcRect/>
          <a:stretch>
            <a:fillRect/>
          </a:stretch>
        </p:blipFill>
        <p:spPr bwMode="auto">
          <a:xfrm>
            <a:off x="488950" y="1730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3125" y="1408113"/>
            <a:ext cx="8575675" cy="2463800"/>
          </a:xfrm>
        </p:spPr>
        <p:txBody>
          <a:bodyPr/>
          <a:lstStyle/>
          <a:p>
            <a:pPr marL="0" indent="0" algn="ctr">
              <a:buFont typeface="Wingdings 3" pitchFamily="18" charset="2"/>
              <a:buNone/>
              <a:defRPr/>
            </a:pPr>
            <a:r>
              <a:rPr lang="ru-RU" b="1" dirty="0" smtClean="0">
                <a:solidFill>
                  <a:schemeClr val="tx1"/>
                </a:solidFill>
                <a:latin typeface="Times New Roman" panose="02020603050405020304" pitchFamily="18" charset="0"/>
                <a:cs typeface="Times New Roman" panose="02020603050405020304" pitchFamily="18" charset="0"/>
              </a:rPr>
              <a:t>Показники зазначаються у таких одиницях виміру:  </a:t>
            </a:r>
          </a:p>
          <a:p>
            <a:pPr marL="0" indent="0" algn="ctr">
              <a:buFont typeface="Wingdings 3" pitchFamily="18" charset="2"/>
              <a:buNone/>
              <a:defRPr/>
            </a:pPr>
            <a:r>
              <a:rPr lang="ru-RU" b="1" dirty="0" smtClean="0">
                <a:solidFill>
                  <a:schemeClr val="tx1"/>
                </a:solidFill>
                <a:latin typeface="Times New Roman" panose="02020603050405020304" pitchFamily="18" charset="0"/>
                <a:cs typeface="Times New Roman" panose="02020603050405020304" pitchFamily="18" charset="0"/>
              </a:rPr>
              <a:t>                                </a:t>
            </a:r>
          </a:p>
          <a:p>
            <a:pPr algn="ctr">
              <a:defRPr/>
            </a:pPr>
            <a:r>
              <a:rPr lang="uk-UA" dirty="0" smtClean="0">
                <a:solidFill>
                  <a:schemeClr val="tx1"/>
                </a:solidFill>
                <a:latin typeface="Times New Roman" panose="02020603050405020304" pitchFamily="18" charset="0"/>
                <a:cs typeface="Times New Roman" panose="02020603050405020304" pitchFamily="18" charset="0"/>
              </a:rPr>
              <a:t>загальна кількість діб розміщення у місцях проживання (ночівлі) – ціле значення;</a:t>
            </a:r>
          </a:p>
          <a:p>
            <a:pPr algn="ctr">
              <a:defRPr/>
            </a:pP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r>
              <a:rPr lang="ru-RU" dirty="0" smtClean="0">
                <a:solidFill>
                  <a:schemeClr val="tx1"/>
                </a:solidFill>
                <a:latin typeface="Times New Roman" panose="02020603050405020304" pitchFamily="18" charset="0"/>
                <a:cs typeface="Times New Roman" panose="02020603050405020304" pitchFamily="18" charset="0"/>
              </a:rPr>
              <a:t>ставка збору – цифровий формат з чотирма десятковими знаками;</a:t>
            </a:r>
          </a:p>
          <a:p>
            <a:pPr algn="ctr">
              <a:defRPr/>
            </a:pPr>
            <a:endParaRPr lang="ru-RU" dirty="0" smtClean="0">
              <a:solidFill>
                <a:schemeClr val="tx1"/>
              </a:solidFill>
              <a:latin typeface="Times New Roman" panose="02020603050405020304" pitchFamily="18" charset="0"/>
              <a:cs typeface="Times New Roman" panose="02020603050405020304" pitchFamily="18" charset="0"/>
            </a:endParaRPr>
          </a:p>
          <a:p>
            <a:pPr algn="ctr">
              <a:defRPr/>
            </a:pPr>
            <a:r>
              <a:rPr lang="ru-RU" dirty="0" smtClean="0">
                <a:solidFill>
                  <a:schemeClr val="tx1"/>
                </a:solidFill>
                <a:latin typeface="Times New Roman" panose="02020603050405020304" pitchFamily="18" charset="0"/>
                <a:cs typeface="Times New Roman" panose="02020603050405020304" pitchFamily="18" charset="0"/>
              </a:rPr>
              <a:t>грошові показники – у гривнях з двома десятковими знаками</a:t>
            </a:r>
          </a:p>
          <a:p>
            <a:pPr>
              <a:defRPr/>
            </a:pPr>
            <a:endParaRPr lang="ru-RU" dirty="0" smtClean="0">
              <a:solidFill>
                <a:schemeClr val="tx1"/>
              </a:solidFill>
              <a:latin typeface="Times New Roman" panose="02020603050405020304" pitchFamily="18" charset="0"/>
              <a:cs typeface="Times New Roman" panose="02020603050405020304" pitchFamily="18" charset="0"/>
            </a:endParaRPr>
          </a:p>
        </p:txBody>
      </p:sp>
      <p:pic>
        <p:nvPicPr>
          <p:cNvPr id="73730" name="Рисунок 2"/>
          <p:cNvPicPr>
            <a:picLocks noChangeAspect="1"/>
          </p:cNvPicPr>
          <p:nvPr/>
        </p:nvPicPr>
        <p:blipFill>
          <a:blip r:embed="rId2"/>
          <a:srcRect/>
          <a:stretch>
            <a:fillRect/>
          </a:stretch>
        </p:blipFill>
        <p:spPr bwMode="auto">
          <a:xfrm>
            <a:off x="3754438" y="4349750"/>
            <a:ext cx="2466975" cy="1847850"/>
          </a:xfrm>
          <a:prstGeom prst="rect">
            <a:avLst/>
          </a:prstGeom>
          <a:noFill/>
          <a:ln w="9525">
            <a:noFill/>
            <a:miter lim="800000"/>
            <a:headEnd/>
            <a:tailEnd/>
          </a:ln>
        </p:spPr>
      </p:pic>
      <p:pic>
        <p:nvPicPr>
          <p:cNvPr id="73731" name="Рисунок 3"/>
          <p:cNvPicPr>
            <a:picLocks noChangeAspect="1"/>
          </p:cNvPicPr>
          <p:nvPr/>
        </p:nvPicPr>
        <p:blipFill>
          <a:blip r:embed="rId3"/>
          <a:srcRect/>
          <a:stretch>
            <a:fillRect/>
          </a:stretch>
        </p:blipFill>
        <p:spPr bwMode="auto">
          <a:xfrm>
            <a:off x="406400" y="180975"/>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Объект 2"/>
          <p:cNvSpPr>
            <a:spLocks noGrp="1"/>
          </p:cNvSpPr>
          <p:nvPr>
            <p:ph idx="1"/>
          </p:nvPr>
        </p:nvSpPr>
        <p:spPr>
          <a:xfrm>
            <a:off x="288925" y="1038225"/>
            <a:ext cx="10066338" cy="5370513"/>
          </a:xfrm>
        </p:spPr>
        <p:txBody>
          <a:bodyPr/>
          <a:lstStyle/>
          <a:p>
            <a:r>
              <a:rPr lang="uk-UA" sz="1600" smtClean="0">
                <a:solidFill>
                  <a:schemeClr val="tx1"/>
                </a:solidFill>
                <a:latin typeface="Times New Roman" pitchFamily="18" charset="0"/>
                <a:cs typeface="Times New Roman" pitchFamily="18" charset="0"/>
              </a:rPr>
              <a:t>а) постійно проживають, у тому числі на умовах договорів найму, у селі, селищі або місті, радами яких встановлено такий збір;</a:t>
            </a:r>
          </a:p>
          <a:p>
            <a:r>
              <a:rPr lang="uk-UA" sz="1600" smtClean="0">
                <a:solidFill>
                  <a:schemeClr val="tx1"/>
                </a:solidFill>
                <a:latin typeface="Times New Roman" pitchFamily="18" charset="0"/>
                <a:cs typeface="Times New Roman" pitchFamily="18" charset="0"/>
              </a:rPr>
              <a:t>б) особи визначені підпунктом «в» підпункту 14.1.213 пункту 14.1 статті 14 Кодексу, які прибули у відрядження або тимчасово розміщуються у місцях проживання (ночівлі), визначених підпунктом «б» підпункту 268.5.1 пункту 268.5, що належать фізичним особам на праві власності або на праві користування за договором найму;</a:t>
            </a:r>
          </a:p>
          <a:p>
            <a:r>
              <a:rPr lang="uk-UA" sz="1600" smtClean="0">
                <a:solidFill>
                  <a:schemeClr val="tx1"/>
                </a:solidFill>
                <a:latin typeface="Times New Roman" pitchFamily="18" charset="0"/>
                <a:cs typeface="Times New Roman" pitchFamily="18" charset="0"/>
              </a:rPr>
              <a:t>в) особи з інвалідністю, діти з інвалідністю та особи, що супроводжують осіб з інвалідністю </a:t>
            </a:r>
            <a:r>
              <a:rPr lang="en-US" sz="1600" smtClean="0">
                <a:solidFill>
                  <a:schemeClr val="tx1"/>
                </a:solidFill>
                <a:latin typeface="Times New Roman" pitchFamily="18" charset="0"/>
                <a:cs typeface="Times New Roman" pitchFamily="18" charset="0"/>
              </a:rPr>
              <a:t>I </a:t>
            </a:r>
            <a:r>
              <a:rPr lang="uk-UA" sz="1600" smtClean="0">
                <a:solidFill>
                  <a:schemeClr val="tx1"/>
                </a:solidFill>
                <a:latin typeface="Times New Roman" pitchFamily="18" charset="0"/>
                <a:cs typeface="Times New Roman" pitchFamily="18" charset="0"/>
              </a:rPr>
              <a:t>групи або дітей з інвалідністю (не більше одного супроводжуючого);</a:t>
            </a:r>
          </a:p>
          <a:p>
            <a:r>
              <a:rPr lang="uk-UA" sz="1600" smtClean="0">
                <a:solidFill>
                  <a:schemeClr val="tx1"/>
                </a:solidFill>
                <a:latin typeface="Times New Roman" pitchFamily="18" charset="0"/>
                <a:cs typeface="Times New Roman" pitchFamily="18" charset="0"/>
              </a:rPr>
              <a:t>г) ветерани війни;</a:t>
            </a:r>
          </a:p>
          <a:p>
            <a:r>
              <a:rPr lang="uk-UA" sz="1600" smtClean="0">
                <a:solidFill>
                  <a:schemeClr val="tx1"/>
                </a:solidFill>
                <a:latin typeface="Times New Roman" pitchFamily="18" charset="0"/>
                <a:cs typeface="Times New Roman" pitchFamily="18" charset="0"/>
              </a:rPr>
              <a:t>ґ) учасники ліквідації наслідків аварії на Чорнобильській АЕС;</a:t>
            </a:r>
          </a:p>
          <a:p>
            <a:r>
              <a:rPr lang="uk-UA" sz="1600" smtClean="0">
                <a:solidFill>
                  <a:schemeClr val="tx1"/>
                </a:solidFill>
                <a:latin typeface="Times New Roman" pitchFamily="18" charset="0"/>
                <a:cs typeface="Times New Roman" pitchFamily="18" charset="0"/>
              </a:rPr>
              <a:t>д) особи, які прибули за путівками (курсівками) на лікування, оздоровлення, реабілітацію до лікувально-профілактичних, фізкультурно-оздоровчих та санаторно-курортних закладів, що мають ліцензію на медичну практику та акредитацію центрального органу виконавчої влади, що реалізує державну політику у сфері охорони здоров’я;</a:t>
            </a:r>
          </a:p>
          <a:p>
            <a:r>
              <a:rPr lang="uk-UA" sz="1600" smtClean="0">
                <a:solidFill>
                  <a:schemeClr val="tx1"/>
                </a:solidFill>
                <a:latin typeface="Times New Roman" pitchFamily="18" charset="0"/>
                <a:cs typeface="Times New Roman" pitchFamily="18" charset="0"/>
              </a:rPr>
              <a:t>е) діти віком до 18 років;</a:t>
            </a:r>
          </a:p>
          <a:p>
            <a:r>
              <a:rPr lang="uk-UA" sz="1600" smtClean="0">
                <a:solidFill>
                  <a:schemeClr val="tx1"/>
                </a:solidFill>
                <a:latin typeface="Times New Roman" pitchFamily="18" charset="0"/>
                <a:cs typeface="Times New Roman" pitchFamily="18" charset="0"/>
              </a:rPr>
              <a:t>є) дитячі лікувально-профілактичні, фізкультурно-оздоровчі та санаторно-курортні заклади;</a:t>
            </a:r>
          </a:p>
          <a:p>
            <a:r>
              <a:rPr lang="uk-UA" sz="1600" smtClean="0">
                <a:solidFill>
                  <a:schemeClr val="tx1"/>
                </a:solidFill>
                <a:latin typeface="Times New Roman" pitchFamily="18" charset="0"/>
                <a:cs typeface="Times New Roman" pitchFamily="18" charset="0"/>
              </a:rPr>
              <a:t>ж) взяті на облік як внутрішньо переміщені особи</a:t>
            </a:r>
            <a:endParaRPr lang="uk-UA" sz="2000" smtClean="0">
              <a:solidFill>
                <a:schemeClr val="tx1"/>
              </a:solidFill>
              <a:latin typeface="Times New Roman" pitchFamily="18" charset="0"/>
              <a:cs typeface="Times New Roman" pitchFamily="18" charset="0"/>
            </a:endParaRPr>
          </a:p>
          <a:p>
            <a:pPr algn="ctr"/>
            <a:endParaRPr lang="uk-UA" sz="2000" smtClean="0">
              <a:solidFill>
                <a:schemeClr val="tx1"/>
              </a:solidFill>
              <a:latin typeface="Times New Roman" pitchFamily="18" charset="0"/>
              <a:cs typeface="Times New Roman" pitchFamily="18" charset="0"/>
            </a:endParaRPr>
          </a:p>
          <a:p>
            <a:pPr algn="ctr"/>
            <a:endParaRPr lang="ru-RU" sz="2000" smtClean="0">
              <a:solidFill>
                <a:schemeClr val="tx1"/>
              </a:solidFill>
              <a:latin typeface="Times New Roman" pitchFamily="18" charset="0"/>
              <a:cs typeface="Times New Roman" pitchFamily="18" charset="0"/>
            </a:endParaRPr>
          </a:p>
          <a:p>
            <a:pPr algn="ctr"/>
            <a:endParaRPr lang="ru-RU" sz="2000" smtClean="0">
              <a:solidFill>
                <a:schemeClr val="tx1"/>
              </a:solidFill>
              <a:latin typeface="Times New Roman" pitchFamily="18" charset="0"/>
              <a:cs typeface="Times New Roman" pitchFamily="18" charset="0"/>
            </a:endParaRPr>
          </a:p>
          <a:p>
            <a:pPr algn="ctr"/>
            <a:endParaRPr lang="ru-RU" sz="2000" smtClean="0">
              <a:solidFill>
                <a:schemeClr val="tx1"/>
              </a:solidFill>
              <a:latin typeface="Times New Roman" pitchFamily="18" charset="0"/>
              <a:cs typeface="Times New Roman" pitchFamily="18" charset="0"/>
            </a:endParaRPr>
          </a:p>
        </p:txBody>
      </p:sp>
      <p:sp>
        <p:nvSpPr>
          <p:cNvPr id="47106" name="Прямоугольник 1"/>
          <p:cNvSpPr>
            <a:spLocks noChangeArrowheads="1"/>
          </p:cNvSpPr>
          <p:nvPr/>
        </p:nvSpPr>
        <p:spPr bwMode="auto">
          <a:xfrm>
            <a:off x="1681163" y="650875"/>
            <a:ext cx="7067550" cy="368300"/>
          </a:xfrm>
          <a:prstGeom prst="rect">
            <a:avLst/>
          </a:prstGeom>
          <a:noFill/>
          <a:ln w="9525">
            <a:noFill/>
            <a:miter lim="800000"/>
            <a:headEnd/>
            <a:tailEnd/>
          </a:ln>
        </p:spPr>
        <p:txBody>
          <a:bodyPr>
            <a:spAutoFit/>
          </a:bodyPr>
          <a:lstStyle/>
          <a:p>
            <a:pPr algn="ctr" eaLnBrk="0" hangingPunct="0"/>
            <a:r>
              <a:rPr lang="ru-RU" b="1">
                <a:latin typeface="Times New Roman" pitchFamily="18" charset="0"/>
                <a:cs typeface="Times New Roman" pitchFamily="18" charset="0"/>
              </a:rPr>
              <a:t>Платниками туристичного збору не можуть бути особи, які:</a:t>
            </a:r>
            <a:endParaRPr lang="uk-UA" b="1">
              <a:latin typeface="Times New Roman" pitchFamily="18" charset="0"/>
              <a:cs typeface="Times New Roman" pitchFamily="18" charset="0"/>
            </a:endParaRPr>
          </a:p>
        </p:txBody>
      </p:sp>
      <p:pic>
        <p:nvPicPr>
          <p:cNvPr id="47107" name="Рисунок 3"/>
          <p:cNvPicPr>
            <a:picLocks noChangeAspect="1"/>
          </p:cNvPicPr>
          <p:nvPr/>
        </p:nvPicPr>
        <p:blipFill>
          <a:blip r:embed="rId2"/>
          <a:srcRect/>
          <a:stretch>
            <a:fillRect/>
          </a:stretch>
        </p:blipFill>
        <p:spPr bwMode="auto">
          <a:xfrm>
            <a:off x="595313" y="115888"/>
            <a:ext cx="3913187"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73125" y="1227138"/>
            <a:ext cx="8793163" cy="2255837"/>
          </a:xfrm>
        </p:spPr>
        <p:txBody>
          <a:bodyPr/>
          <a:lstStyle/>
          <a:p>
            <a:pPr>
              <a:defRPr/>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r>
              <a:rPr lang="ru-RU" dirty="0" smtClean="0">
                <a:solidFill>
                  <a:schemeClr val="tx1"/>
                </a:solidFill>
                <a:latin typeface="Times New Roman" panose="02020603050405020304" pitchFamily="18" charset="0"/>
                <a:cs typeface="Times New Roman" panose="02020603050405020304" pitchFamily="18" charset="0"/>
              </a:rPr>
              <a:t>  У рядку 3 заповнюються колонки, де зазначається сумарне значення відповідних колонок по всіх рядках 3.1 - 3.</a:t>
            </a:r>
            <a:r>
              <a:rPr lang="en-US" dirty="0" smtClean="0">
                <a:solidFill>
                  <a:schemeClr val="tx1"/>
                </a:solidFill>
                <a:latin typeface="Times New Roman" panose="02020603050405020304" pitchFamily="18" charset="0"/>
                <a:cs typeface="Times New Roman" panose="02020603050405020304" pitchFamily="18" charset="0"/>
              </a:rPr>
              <a:t>n</a:t>
            </a:r>
            <a:r>
              <a:rPr lang="uk-UA" dirty="0" smtClean="0">
                <a:solidFill>
                  <a:schemeClr val="tx1"/>
                </a:solidFill>
                <a:latin typeface="Times New Roman" panose="02020603050405020304" pitchFamily="18" charset="0"/>
                <a:cs typeface="Times New Roman" panose="02020603050405020304" pitchFamily="18" charset="0"/>
              </a:rPr>
              <a:t>: </a:t>
            </a:r>
          </a:p>
          <a:p>
            <a:pPr algn="ctr">
              <a:defRPr/>
            </a:pPr>
            <a:r>
              <a:rPr lang="uk-UA" dirty="0" smtClean="0">
                <a:solidFill>
                  <a:schemeClr val="tx1"/>
                </a:solidFill>
                <a:latin typeface="Times New Roman" panose="02020603050405020304" pitchFamily="18" charset="0"/>
                <a:cs typeface="Times New Roman" panose="02020603050405020304" pitchFamily="18" charset="0"/>
              </a:rPr>
              <a:t>колонки 3 (кількість діб), 9 (сума пільги), 12 (сума пільги, використаної</a:t>
            </a:r>
            <a:r>
              <a:rPr lang="ru-RU" dirty="0" smtClean="0">
                <a:solidFill>
                  <a:schemeClr val="tx1"/>
                </a:solidFill>
                <a:latin typeface="Times New Roman" panose="02020603050405020304" pitchFamily="18" charset="0"/>
                <a:cs typeface="Times New Roman" panose="02020603050405020304" pitchFamily="18" charset="0"/>
              </a:rPr>
              <a:t> за призначенням), 13 (сума нарахованого збору)</a:t>
            </a:r>
            <a:endParaRPr lang="ru-RU" b="1" dirty="0">
              <a:solidFill>
                <a:schemeClr val="tx1"/>
              </a:solidFill>
              <a:latin typeface="Times New Roman" panose="02020603050405020304" pitchFamily="18" charset="0"/>
              <a:cs typeface="Times New Roman" panose="02020603050405020304" pitchFamily="18" charset="0"/>
            </a:endParaRPr>
          </a:p>
        </p:txBody>
      </p:sp>
      <p:pic>
        <p:nvPicPr>
          <p:cNvPr id="74754" name="Рисунок 2"/>
          <p:cNvPicPr>
            <a:picLocks noChangeAspect="1"/>
          </p:cNvPicPr>
          <p:nvPr/>
        </p:nvPicPr>
        <p:blipFill>
          <a:blip r:embed="rId2"/>
          <a:srcRect/>
          <a:stretch>
            <a:fillRect/>
          </a:stretch>
        </p:blipFill>
        <p:spPr bwMode="auto">
          <a:xfrm>
            <a:off x="1863725" y="3406775"/>
            <a:ext cx="6689725" cy="2230438"/>
          </a:xfrm>
          <a:prstGeom prst="rect">
            <a:avLst/>
          </a:prstGeom>
          <a:noFill/>
          <a:ln w="9525">
            <a:noFill/>
            <a:miter lim="800000"/>
            <a:headEnd/>
            <a:tailEnd/>
          </a:ln>
        </p:spPr>
      </p:pic>
      <p:pic>
        <p:nvPicPr>
          <p:cNvPr id="74755" name="Рисунок 3"/>
          <p:cNvPicPr>
            <a:picLocks noChangeAspect="1"/>
          </p:cNvPicPr>
          <p:nvPr/>
        </p:nvPicPr>
        <p:blipFill>
          <a:blip r:embed="rId3"/>
          <a:srcRect/>
          <a:stretch>
            <a:fillRect/>
          </a:stretch>
        </p:blipFill>
        <p:spPr bwMode="auto">
          <a:xfrm>
            <a:off x="431800"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815975" y="733425"/>
            <a:ext cx="8648700" cy="2749550"/>
          </a:xfrm>
        </p:spPr>
        <p:txBody>
          <a:bodyPr/>
          <a:lstStyle/>
          <a:p>
            <a:pPr marL="0" indent="0" algn="ctr">
              <a:buFont typeface="Wingdings 3" pitchFamily="18" charset="2"/>
              <a:buNone/>
              <a:defRPr/>
            </a:pP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r>
              <a:rPr lang="ru-RU" dirty="0" smtClean="0">
                <a:solidFill>
                  <a:schemeClr val="tx1"/>
                </a:solidFill>
                <a:latin typeface="Times New Roman" panose="02020603050405020304" pitchFamily="18" charset="0"/>
                <a:cs typeface="Times New Roman" panose="02020603050405020304" pitchFamily="18" charset="0"/>
              </a:rPr>
              <a:t>Інформація </a:t>
            </a:r>
            <a:r>
              <a:rPr lang="ru-RU" dirty="0">
                <a:solidFill>
                  <a:schemeClr val="tx1"/>
                </a:solidFill>
                <a:latin typeface="Times New Roman" panose="02020603050405020304" pitchFamily="18" charset="0"/>
                <a:cs typeface="Times New Roman" panose="02020603050405020304" pitchFamily="18" charset="0"/>
              </a:rPr>
              <a:t>щодо місць проживання (ночівлі) зазначається у колонці 2: </a:t>
            </a:r>
            <a:endParaRPr lang="ru-RU"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endParaRPr lang="uk-UA" dirty="0">
              <a:solidFill>
                <a:schemeClr val="tx1"/>
              </a:solidFill>
              <a:latin typeface="Times New Roman" panose="02020603050405020304" pitchFamily="18" charset="0"/>
              <a:cs typeface="Times New Roman" panose="02020603050405020304" pitchFamily="18" charset="0"/>
            </a:endParaRPr>
          </a:p>
          <a:p>
            <a:pPr algn="just">
              <a:defRPr/>
            </a:pPr>
            <a:r>
              <a:rPr lang="ru-RU" i="1" u="sng" dirty="0">
                <a:solidFill>
                  <a:schemeClr val="tx1"/>
                </a:solidFill>
                <a:latin typeface="Times New Roman" panose="02020603050405020304" pitchFamily="18" charset="0"/>
                <a:cs typeface="Times New Roman" panose="02020603050405020304" pitchFamily="18" charset="0"/>
              </a:rPr>
              <a:t>категорія місця </a:t>
            </a:r>
            <a:r>
              <a:rPr lang="ru-RU" i="1" u="sng" dirty="0" smtClean="0">
                <a:solidFill>
                  <a:schemeClr val="tx1"/>
                </a:solidFill>
                <a:latin typeface="Times New Roman" panose="02020603050405020304" pitchFamily="18" charset="0"/>
                <a:cs typeface="Times New Roman" panose="02020603050405020304" pitchFamily="18" charset="0"/>
              </a:rPr>
              <a:t>проживання </a:t>
            </a:r>
            <a:r>
              <a:rPr lang="ru-RU" dirty="0" smtClean="0">
                <a:solidFill>
                  <a:schemeClr val="tx1"/>
                </a:solidFill>
                <a:latin typeface="Times New Roman" panose="02020603050405020304" pitchFamily="18" charset="0"/>
                <a:cs typeface="Times New Roman" panose="02020603050405020304" pitchFamily="18" charset="0"/>
              </a:rPr>
              <a:t>(</a:t>
            </a:r>
            <a:r>
              <a:rPr lang="uk-UA" dirty="0" smtClean="0">
                <a:solidFill>
                  <a:schemeClr val="tx1"/>
                </a:solidFill>
                <a:latin typeface="Times New Roman" panose="02020603050405020304" pitchFamily="18" charset="0"/>
                <a:cs typeface="Times New Roman" panose="02020603050405020304" pitchFamily="18" charset="0"/>
              </a:rPr>
              <a:t>готелі</a:t>
            </a:r>
            <a:r>
              <a:rPr lang="uk-UA" dirty="0">
                <a:solidFill>
                  <a:schemeClr val="tx1"/>
                </a:solidFill>
                <a:latin typeface="Times New Roman" panose="02020603050405020304" pitchFamily="18" charset="0"/>
                <a:cs typeface="Times New Roman" panose="02020603050405020304" pitchFamily="18" charset="0"/>
              </a:rPr>
              <a:t>, кемпінги, мотелі, гуртожитки для приїжджих, хостели, будинки відпочинку, туристичні бази, гірські притулки, табори для відпочинку, пансіонати та інші заклади готельного типу, санаторно-курортні </a:t>
            </a:r>
            <a:r>
              <a:rPr lang="uk-UA" dirty="0" smtClean="0">
                <a:solidFill>
                  <a:schemeClr val="tx1"/>
                </a:solidFill>
                <a:latin typeface="Times New Roman" panose="02020603050405020304" pitchFamily="18" charset="0"/>
                <a:cs typeface="Times New Roman" panose="02020603050405020304" pitchFamily="18" charset="0"/>
              </a:rPr>
              <a:t>заклади; житловий </a:t>
            </a:r>
            <a:r>
              <a:rPr lang="uk-UA" dirty="0">
                <a:solidFill>
                  <a:schemeClr val="tx1"/>
                </a:solidFill>
                <a:latin typeface="Times New Roman" panose="02020603050405020304" pitchFamily="18" charset="0"/>
                <a:cs typeface="Times New Roman" panose="02020603050405020304" pitchFamily="18" charset="0"/>
              </a:rPr>
              <a:t>будинок, прибудова до житлового будинку, квартира, котедж, кімната, садовий будинок, дачний будинок, будь-які інші об’єкти, що використовуються для тимчасового проживання (ночівлі</a:t>
            </a:r>
            <a:r>
              <a:rPr lang="uk-UA" dirty="0" smtClean="0">
                <a:solidFill>
                  <a:schemeClr val="tx1"/>
                </a:solidFill>
                <a:latin typeface="Times New Roman" panose="02020603050405020304" pitchFamily="18" charset="0"/>
                <a:cs typeface="Times New Roman" panose="02020603050405020304" pitchFamily="18" charset="0"/>
              </a:rPr>
              <a:t>));</a:t>
            </a:r>
            <a:endParaRPr lang="uk-UA" dirty="0">
              <a:solidFill>
                <a:schemeClr val="tx1"/>
              </a:solidFill>
              <a:latin typeface="Times New Roman" panose="02020603050405020304" pitchFamily="18" charset="0"/>
              <a:cs typeface="Times New Roman" panose="02020603050405020304" pitchFamily="18" charset="0"/>
            </a:endParaRPr>
          </a:p>
          <a:p>
            <a:pPr>
              <a:defRPr/>
            </a:pPr>
            <a:endParaRPr lang="uk-UA" i="1" u="sng" dirty="0" smtClean="0">
              <a:solidFill>
                <a:schemeClr val="tx1"/>
              </a:solidFill>
              <a:latin typeface="Times New Roman" panose="02020603050405020304" pitchFamily="18" charset="0"/>
              <a:cs typeface="Times New Roman" panose="02020603050405020304" pitchFamily="18" charset="0"/>
            </a:endParaRPr>
          </a:p>
          <a:p>
            <a:pPr>
              <a:defRPr/>
            </a:pPr>
            <a:r>
              <a:rPr lang="uk-UA" i="1" u="sng" dirty="0" smtClean="0">
                <a:solidFill>
                  <a:schemeClr val="tx1"/>
                </a:solidFill>
                <a:latin typeface="Times New Roman" panose="02020603050405020304" pitchFamily="18" charset="0"/>
                <a:cs typeface="Times New Roman" panose="02020603050405020304" pitchFamily="18" charset="0"/>
              </a:rPr>
              <a:t>найменування </a:t>
            </a:r>
            <a:r>
              <a:rPr lang="uk-UA" i="1" u="sng" dirty="0">
                <a:solidFill>
                  <a:schemeClr val="tx1"/>
                </a:solidFill>
                <a:latin typeface="Times New Roman" panose="02020603050405020304" pitchFamily="18" charset="0"/>
                <a:cs typeface="Times New Roman" panose="02020603050405020304" pitchFamily="18" charset="0"/>
              </a:rPr>
              <a:t>(за наявності)</a:t>
            </a:r>
            <a:endParaRPr lang="uk-UA" dirty="0">
              <a:solidFill>
                <a:schemeClr val="tx1"/>
              </a:solidFill>
              <a:latin typeface="Times New Roman" panose="02020603050405020304" pitchFamily="18" charset="0"/>
              <a:cs typeface="Times New Roman" panose="02020603050405020304" pitchFamily="18" charset="0"/>
            </a:endParaRPr>
          </a:p>
          <a:p>
            <a:pPr>
              <a:defRPr/>
            </a:pPr>
            <a:endParaRPr lang="uk-UA" i="1" u="sng" dirty="0" smtClean="0">
              <a:solidFill>
                <a:schemeClr val="tx1"/>
              </a:solidFill>
              <a:latin typeface="Times New Roman" panose="02020603050405020304" pitchFamily="18" charset="0"/>
              <a:cs typeface="Times New Roman" panose="02020603050405020304" pitchFamily="18" charset="0"/>
            </a:endParaRPr>
          </a:p>
          <a:p>
            <a:pPr>
              <a:defRPr/>
            </a:pPr>
            <a:r>
              <a:rPr lang="uk-UA" i="1" u="sng" dirty="0" smtClean="0">
                <a:solidFill>
                  <a:schemeClr val="tx1"/>
                </a:solidFill>
                <a:latin typeface="Times New Roman" panose="02020603050405020304" pitchFamily="18" charset="0"/>
                <a:cs typeface="Times New Roman" panose="02020603050405020304" pitchFamily="18" charset="0"/>
              </a:rPr>
              <a:t>адреса</a:t>
            </a:r>
            <a:endParaRPr lang="uk-UA" dirty="0">
              <a:solidFill>
                <a:schemeClr val="tx1"/>
              </a:solidFill>
              <a:latin typeface="Times New Roman" panose="02020603050405020304" pitchFamily="18" charset="0"/>
              <a:cs typeface="Times New Roman" panose="02020603050405020304" pitchFamily="18" charset="0"/>
            </a:endParaRPr>
          </a:p>
        </p:txBody>
      </p:sp>
      <p:pic>
        <p:nvPicPr>
          <p:cNvPr id="75778" name="Рисунок 3"/>
          <p:cNvPicPr>
            <a:picLocks noChangeAspect="1"/>
          </p:cNvPicPr>
          <p:nvPr/>
        </p:nvPicPr>
        <p:blipFill>
          <a:blip r:embed="rId2"/>
          <a:srcRect/>
          <a:stretch>
            <a:fillRect/>
          </a:stretch>
        </p:blipFill>
        <p:spPr bwMode="auto">
          <a:xfrm>
            <a:off x="4267200" y="3859213"/>
            <a:ext cx="5897563" cy="2441575"/>
          </a:xfrm>
          <a:prstGeom prst="rect">
            <a:avLst/>
          </a:prstGeom>
          <a:noFill/>
          <a:ln w="9525">
            <a:noFill/>
            <a:miter lim="800000"/>
            <a:headEnd/>
            <a:tailEnd/>
          </a:ln>
        </p:spPr>
      </p:pic>
      <p:pic>
        <p:nvPicPr>
          <p:cNvPr id="75779" name="Рисунок 4"/>
          <p:cNvPicPr>
            <a:picLocks noChangeAspect="1"/>
          </p:cNvPicPr>
          <p:nvPr/>
        </p:nvPicPr>
        <p:blipFill>
          <a:blip r:embed="rId3"/>
          <a:srcRect/>
          <a:stretch>
            <a:fillRect/>
          </a:stretch>
        </p:blipFill>
        <p:spPr bwMode="auto">
          <a:xfrm>
            <a:off x="422275" y="198438"/>
            <a:ext cx="3913188"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Объект 1"/>
          <p:cNvSpPr>
            <a:spLocks noGrp="1"/>
          </p:cNvSpPr>
          <p:nvPr>
            <p:ph idx="1"/>
          </p:nvPr>
        </p:nvSpPr>
        <p:spPr>
          <a:xfrm>
            <a:off x="625475" y="330200"/>
            <a:ext cx="8691563" cy="3170238"/>
          </a:xfrm>
        </p:spPr>
        <p:txBody>
          <a:bodyPr/>
          <a:lstStyle/>
          <a:p>
            <a:pPr algn="just"/>
            <a:endParaRPr lang="en-US" smtClean="0">
              <a:solidFill>
                <a:schemeClr val="tx1"/>
              </a:solidFill>
              <a:latin typeface="Times New Roman" pitchFamily="18" charset="0"/>
              <a:cs typeface="Times New Roman" pitchFamily="18" charset="0"/>
            </a:endParaRPr>
          </a:p>
          <a:p>
            <a:pPr algn="just"/>
            <a:r>
              <a:rPr lang="uk-UA" smtClean="0">
                <a:solidFill>
                  <a:schemeClr val="tx1"/>
                </a:solidFill>
                <a:latin typeface="Times New Roman" pitchFamily="18" charset="0"/>
                <a:cs typeface="Times New Roman" pitchFamily="18" charset="0"/>
              </a:rPr>
              <a:t>У колонці 3 зазначається загальна кількість діб проживання за весь звітний період (квартал). Кількість діб розраховується як </a:t>
            </a:r>
            <a:r>
              <a:rPr lang="uk-UA" b="1" smtClean="0">
                <a:solidFill>
                  <a:schemeClr val="tx1"/>
                </a:solidFill>
                <a:latin typeface="Times New Roman" pitchFamily="18" charset="0"/>
                <a:cs typeface="Times New Roman" pitchFamily="18" charset="0"/>
              </a:rPr>
              <a:t>людино-доба</a:t>
            </a:r>
            <a:r>
              <a:rPr lang="uk-UA" smtClean="0">
                <a:solidFill>
                  <a:schemeClr val="tx1"/>
                </a:solidFill>
                <a:latin typeface="Times New Roman" pitchFamily="18" charset="0"/>
                <a:cs typeface="Times New Roman" pitchFamily="18" charset="0"/>
              </a:rPr>
              <a:t>, тобто кількість днів проживання по кожному окремому туристу (особі, що розміщується у місцях проживання та є платником збору). Показник повинен мати ціле значення. Кодексом не передбачений інший, ніж доба, період проживання для визначення бази оподаткування збором, не встановлено залежність тривалості доби від фактичного терміну проживання у місці розміщення (ночівлі).</a:t>
            </a:r>
          </a:p>
          <a:p>
            <a:pPr algn="just"/>
            <a:endParaRPr lang="uk-UA" smtClean="0">
              <a:solidFill>
                <a:schemeClr val="tx1"/>
              </a:solidFill>
              <a:latin typeface="Times New Roman" pitchFamily="18" charset="0"/>
              <a:cs typeface="Times New Roman" pitchFamily="18" charset="0"/>
            </a:endParaRPr>
          </a:p>
          <a:p>
            <a:pPr algn="just"/>
            <a:r>
              <a:rPr lang="uk-UA" smtClean="0">
                <a:solidFill>
                  <a:schemeClr val="tx1"/>
                </a:solidFill>
                <a:latin typeface="Times New Roman" pitchFamily="18" charset="0"/>
                <a:cs typeface="Times New Roman" pitchFamily="18" charset="0"/>
              </a:rPr>
              <a:t>Наприклад, у готелі «Три зірочки», який налічує 10 місць для проживання, протягом кварталу всі місця були зайняті, у такому разі загальна кількість людино-діб становить: 91 день х 10 = 910 людино-діб. У будинку відпочинку «Альбатрос», який налічує 25 місць, протягом кварталу була неповна зайнятість, проживали 10 туристів по 10 днів, кількість людино-діб становить: 10 х 10 = 100 людино-діб</a:t>
            </a:r>
          </a:p>
          <a:p>
            <a:endParaRPr lang="uk-UA" smtClean="0">
              <a:solidFill>
                <a:schemeClr val="tx1"/>
              </a:solidFill>
              <a:latin typeface="Times New Roman" pitchFamily="18" charset="0"/>
              <a:cs typeface="Times New Roman" pitchFamily="18" charset="0"/>
            </a:endParaRPr>
          </a:p>
          <a:p>
            <a:endParaRPr lang="uk-UA" smtClean="0">
              <a:solidFill>
                <a:schemeClr val="tx1"/>
              </a:solidFill>
              <a:latin typeface="Times New Roman" pitchFamily="18" charset="0"/>
              <a:cs typeface="Times New Roman" pitchFamily="18" charset="0"/>
            </a:endParaRPr>
          </a:p>
          <a:p>
            <a:endParaRPr lang="ru-RU" smtClean="0">
              <a:solidFill>
                <a:schemeClr val="tx1"/>
              </a:solidFill>
              <a:latin typeface="Times New Roman" pitchFamily="18" charset="0"/>
              <a:cs typeface="Times New Roman" pitchFamily="18" charset="0"/>
            </a:endParaRPr>
          </a:p>
          <a:p>
            <a:endParaRPr lang="ru-RU" smtClean="0"/>
          </a:p>
        </p:txBody>
      </p:sp>
      <p:pic>
        <p:nvPicPr>
          <p:cNvPr id="76802" name="Рисунок 2"/>
          <p:cNvPicPr>
            <a:picLocks noChangeAspect="1"/>
          </p:cNvPicPr>
          <p:nvPr/>
        </p:nvPicPr>
        <p:blipFill>
          <a:blip r:embed="rId2"/>
          <a:srcRect/>
          <a:stretch>
            <a:fillRect/>
          </a:stretch>
        </p:blipFill>
        <p:spPr bwMode="auto">
          <a:xfrm>
            <a:off x="2185988" y="4627563"/>
            <a:ext cx="5640387" cy="2147887"/>
          </a:xfrm>
          <a:prstGeom prst="rect">
            <a:avLst/>
          </a:prstGeom>
          <a:noFill/>
          <a:ln w="9525">
            <a:noFill/>
            <a:miter lim="800000"/>
            <a:headEnd/>
            <a:tailEnd/>
          </a:ln>
        </p:spPr>
      </p:pic>
      <p:pic>
        <p:nvPicPr>
          <p:cNvPr id="76803" name="Рисунок 3"/>
          <p:cNvPicPr>
            <a:picLocks noChangeAspect="1"/>
          </p:cNvPicPr>
          <p:nvPr/>
        </p:nvPicPr>
        <p:blipFill>
          <a:blip r:embed="rId3"/>
          <a:srcRect/>
          <a:stretch>
            <a:fillRect/>
          </a:stretch>
        </p:blipFill>
        <p:spPr bwMode="auto">
          <a:xfrm>
            <a:off x="163513" y="61913"/>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Объект 1"/>
          <p:cNvSpPr>
            <a:spLocks noGrp="1"/>
          </p:cNvSpPr>
          <p:nvPr>
            <p:ph idx="1"/>
          </p:nvPr>
        </p:nvSpPr>
        <p:spPr>
          <a:xfrm>
            <a:off x="889000" y="749300"/>
            <a:ext cx="8567738" cy="2776538"/>
          </a:xfrm>
        </p:spPr>
        <p:txBody>
          <a:bodyPr/>
          <a:lstStyle/>
          <a:p>
            <a:pPr algn="just"/>
            <a:r>
              <a:rPr lang="uk-UA" smtClean="0">
                <a:solidFill>
                  <a:schemeClr val="tx1"/>
                </a:solidFill>
                <a:latin typeface="Times New Roman" pitchFamily="18" charset="0"/>
                <a:cs typeface="Times New Roman" pitchFamily="18" charset="0"/>
              </a:rPr>
              <a:t>Ставка збору зазначається згідно з рішенням органу місцевого самоврядування у колонках 5 або 6.</a:t>
            </a:r>
          </a:p>
          <a:p>
            <a:pPr algn="just"/>
            <a:r>
              <a:rPr lang="uk-UA" smtClean="0">
                <a:solidFill>
                  <a:schemeClr val="tx1"/>
                </a:solidFill>
                <a:latin typeface="Times New Roman" pitchFamily="18" charset="0"/>
                <a:cs typeface="Times New Roman" pitchFamily="18" charset="0"/>
              </a:rPr>
              <a:t>Ставки зазначаються у відсотках. Якщо ставка визначена не цілим значенням (наприклад, 0,5 або 0,15) то у декларації є можливість зазначити розмір ставки з чотирма десятковими знаками.</a:t>
            </a:r>
          </a:p>
          <a:p>
            <a:pPr algn="just"/>
            <a:r>
              <a:rPr lang="uk-UA" smtClean="0">
                <a:solidFill>
                  <a:schemeClr val="tx1"/>
                </a:solidFill>
                <a:latin typeface="Times New Roman" pitchFamily="18" charset="0"/>
                <a:cs typeface="Times New Roman" pitchFamily="18" charset="0"/>
              </a:rPr>
              <a:t>У разі застосування в одному звітному періоді за одним місцем проживання (ночівлі) різних ставок розрахунок податкового зобов'язання з таким місцем проживання (ночівлі) здійснюється в окремих рядках.</a:t>
            </a:r>
          </a:p>
          <a:p>
            <a:pPr algn="just"/>
            <a:r>
              <a:rPr lang="uk-UA" smtClean="0">
                <a:solidFill>
                  <a:schemeClr val="tx1"/>
                </a:solidFill>
                <a:latin typeface="Times New Roman" pitchFamily="18" charset="0"/>
                <a:cs typeface="Times New Roman" pitchFamily="18" charset="0"/>
              </a:rPr>
              <a:t>Одночасне заповнення колонки 5 та колонки 6 не допускається.</a:t>
            </a:r>
          </a:p>
          <a:p>
            <a:endParaRPr lang="uk-UA" smtClean="0">
              <a:solidFill>
                <a:schemeClr val="tx1"/>
              </a:solidFill>
              <a:latin typeface="Times New Roman" pitchFamily="18" charset="0"/>
              <a:cs typeface="Times New Roman" pitchFamily="18" charset="0"/>
            </a:endParaRPr>
          </a:p>
          <a:p>
            <a:endParaRPr lang="uk-UA" smtClean="0">
              <a:solidFill>
                <a:schemeClr val="tx1"/>
              </a:solidFill>
              <a:latin typeface="Times New Roman" pitchFamily="18" charset="0"/>
              <a:cs typeface="Times New Roman" pitchFamily="18" charset="0"/>
            </a:endParaRPr>
          </a:p>
          <a:p>
            <a:endParaRPr lang="ru-RU" smtClean="0">
              <a:solidFill>
                <a:schemeClr val="tx1"/>
              </a:solidFill>
              <a:latin typeface="Times New Roman" pitchFamily="18" charset="0"/>
              <a:cs typeface="Times New Roman" pitchFamily="18" charset="0"/>
            </a:endParaRPr>
          </a:p>
          <a:p>
            <a:endParaRPr lang="ru-RU" smtClean="0"/>
          </a:p>
        </p:txBody>
      </p:sp>
      <p:pic>
        <p:nvPicPr>
          <p:cNvPr id="77826" name="Рисунок 3"/>
          <p:cNvPicPr>
            <a:picLocks noChangeAspect="1"/>
          </p:cNvPicPr>
          <p:nvPr/>
        </p:nvPicPr>
        <p:blipFill>
          <a:blip r:embed="rId2"/>
          <a:srcRect/>
          <a:stretch>
            <a:fillRect/>
          </a:stretch>
        </p:blipFill>
        <p:spPr bwMode="auto">
          <a:xfrm>
            <a:off x="2173288" y="3927475"/>
            <a:ext cx="5867400" cy="2314575"/>
          </a:xfrm>
          <a:prstGeom prst="rect">
            <a:avLst/>
          </a:prstGeom>
          <a:noFill/>
          <a:ln w="9525">
            <a:noFill/>
            <a:miter lim="800000"/>
            <a:headEnd/>
            <a:tailEnd/>
          </a:ln>
        </p:spPr>
      </p:pic>
      <p:pic>
        <p:nvPicPr>
          <p:cNvPr id="77827" name="Рисунок 4"/>
          <p:cNvPicPr>
            <a:picLocks noChangeAspect="1"/>
          </p:cNvPicPr>
          <p:nvPr/>
        </p:nvPicPr>
        <p:blipFill>
          <a:blip r:embed="rId3"/>
          <a:srcRect/>
          <a:stretch>
            <a:fillRect/>
          </a:stretch>
        </p:blipFill>
        <p:spPr bwMode="auto">
          <a:xfrm>
            <a:off x="290513" y="80963"/>
            <a:ext cx="3913187"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Объект 1"/>
          <p:cNvSpPr>
            <a:spLocks noGrp="1"/>
          </p:cNvSpPr>
          <p:nvPr>
            <p:ph idx="1"/>
          </p:nvPr>
        </p:nvSpPr>
        <p:spPr>
          <a:xfrm>
            <a:off x="635000" y="1268413"/>
            <a:ext cx="8656638" cy="2355850"/>
          </a:xfrm>
        </p:spPr>
        <p:txBody>
          <a:bodyPr/>
          <a:lstStyle/>
          <a:p>
            <a:pPr algn="ctr"/>
            <a:r>
              <a:rPr lang="uk-UA" smtClean="0">
                <a:solidFill>
                  <a:schemeClr val="tx1"/>
                </a:solidFill>
                <a:latin typeface="Times New Roman" pitchFamily="18" charset="0"/>
                <a:cs typeface="Times New Roman" pitchFamily="18" charset="0"/>
              </a:rPr>
              <a:t>Податкова пільга зі збору може надаватися рішенням органу місцевого самоврядування. У разі наявності у платника права на застосування податкової пільги, інформація щодо неї зазначається у колонках 7 - 12. </a:t>
            </a:r>
          </a:p>
          <a:p>
            <a:pPr algn="ctr"/>
            <a:endParaRPr lang="uk-UA" smtClean="0">
              <a:solidFill>
                <a:schemeClr val="tx1"/>
              </a:solidFill>
              <a:latin typeface="Times New Roman" pitchFamily="18" charset="0"/>
              <a:cs typeface="Times New Roman" pitchFamily="18" charset="0"/>
            </a:endParaRPr>
          </a:p>
          <a:p>
            <a:pPr algn="ctr"/>
            <a:r>
              <a:rPr lang="uk-UA" smtClean="0">
                <a:solidFill>
                  <a:schemeClr val="tx1"/>
                </a:solidFill>
                <a:latin typeface="Times New Roman" pitchFamily="18" charset="0"/>
                <a:cs typeface="Times New Roman" pitchFamily="18" charset="0"/>
              </a:rPr>
              <a:t>Код пільги відповідно до довідника пільг, який розміщений на вебпорталі ДПС: 18030101 «Пільги по туристичному збору», що встановлені органами місцевого самоврядування».</a:t>
            </a:r>
          </a:p>
          <a:p>
            <a:pPr algn="ctr"/>
            <a:endParaRPr lang="uk-UA" smtClean="0">
              <a:solidFill>
                <a:schemeClr val="tx1"/>
              </a:solidFill>
              <a:latin typeface="Times New Roman" pitchFamily="18" charset="0"/>
              <a:cs typeface="Times New Roman" pitchFamily="18" charset="0"/>
            </a:endParaRPr>
          </a:p>
          <a:p>
            <a:pPr algn="ctr"/>
            <a:r>
              <a:rPr lang="uk-UA" smtClean="0">
                <a:solidFill>
                  <a:schemeClr val="tx1"/>
                </a:solidFill>
                <a:latin typeface="Times New Roman" pitchFamily="18" charset="0"/>
                <a:cs typeface="Times New Roman" pitchFamily="18" charset="0"/>
              </a:rPr>
              <a:t>Сума пільги зазначається відповідно до рішення органів місцевого самоврядування згідно з яким надано пільгу (у рішенні встановлюються відсотки, на які зменшується ставка збору</a:t>
            </a:r>
            <a:r>
              <a:rPr lang="en-US" smtClean="0">
                <a:solidFill>
                  <a:schemeClr val="tx1"/>
                </a:solidFill>
                <a:latin typeface="Times New Roman" pitchFamily="18" charset="0"/>
                <a:cs typeface="Times New Roman" pitchFamily="18" charset="0"/>
              </a:rPr>
              <a:t>,</a:t>
            </a:r>
            <a:r>
              <a:rPr lang="uk-UA" smtClean="0">
                <a:solidFill>
                  <a:schemeClr val="tx1"/>
                </a:solidFill>
                <a:latin typeface="Times New Roman" pitchFamily="18" charset="0"/>
                <a:cs typeface="Times New Roman" pitchFamily="18" charset="0"/>
              </a:rPr>
              <a:t> наприклад, для певної групи платників або за класифікацією місць для проживання).</a:t>
            </a:r>
          </a:p>
          <a:p>
            <a:endParaRPr lang="uk-UA" smtClean="0">
              <a:solidFill>
                <a:schemeClr val="tx1"/>
              </a:solidFill>
              <a:latin typeface="Times New Roman" pitchFamily="18" charset="0"/>
              <a:cs typeface="Times New Roman" pitchFamily="18" charset="0"/>
            </a:endParaRPr>
          </a:p>
          <a:p>
            <a:endParaRPr lang="uk-UA" smtClean="0">
              <a:solidFill>
                <a:schemeClr val="tx1"/>
              </a:solidFill>
              <a:latin typeface="Times New Roman" pitchFamily="18" charset="0"/>
              <a:cs typeface="Times New Roman" pitchFamily="18" charset="0"/>
            </a:endParaRPr>
          </a:p>
          <a:p>
            <a:endParaRPr lang="ru-RU" smtClean="0">
              <a:solidFill>
                <a:schemeClr val="tx1"/>
              </a:solidFill>
              <a:latin typeface="Times New Roman" pitchFamily="18" charset="0"/>
              <a:cs typeface="Times New Roman" pitchFamily="18" charset="0"/>
            </a:endParaRPr>
          </a:p>
          <a:p>
            <a:endParaRPr lang="ru-RU" smtClean="0"/>
          </a:p>
        </p:txBody>
      </p:sp>
      <p:pic>
        <p:nvPicPr>
          <p:cNvPr id="78850" name="Рисунок 2"/>
          <p:cNvPicPr>
            <a:picLocks noChangeAspect="1"/>
          </p:cNvPicPr>
          <p:nvPr/>
        </p:nvPicPr>
        <p:blipFill>
          <a:blip r:embed="rId2"/>
          <a:srcRect/>
          <a:stretch>
            <a:fillRect/>
          </a:stretch>
        </p:blipFill>
        <p:spPr bwMode="auto">
          <a:xfrm>
            <a:off x="290513" y="149225"/>
            <a:ext cx="3913187"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Объект 1"/>
          <p:cNvSpPr>
            <a:spLocks noGrp="1"/>
          </p:cNvSpPr>
          <p:nvPr>
            <p:ph idx="1"/>
          </p:nvPr>
        </p:nvSpPr>
        <p:spPr>
          <a:xfrm>
            <a:off x="658813" y="1573213"/>
            <a:ext cx="8642350" cy="2825750"/>
          </a:xfrm>
        </p:spPr>
        <p:txBody>
          <a:bodyPr/>
          <a:lstStyle/>
          <a:p>
            <a:pPr algn="ctr"/>
            <a:r>
              <a:rPr lang="uk-UA" smtClean="0">
                <a:solidFill>
                  <a:schemeClr val="tx1"/>
                </a:solidFill>
                <a:latin typeface="Times New Roman" pitchFamily="18" charset="0"/>
                <a:cs typeface="Times New Roman" pitchFamily="18" charset="0"/>
              </a:rPr>
              <a:t>Строк користування податковою пільгою у звітному періоді (число, місяць, рік початку та закінчення користування пільгами) зазначається у форматі дд.мм.рррр.</a:t>
            </a:r>
          </a:p>
          <a:p>
            <a:pPr algn="ctr"/>
            <a:endParaRPr lang="uk-UA" smtClean="0">
              <a:solidFill>
                <a:schemeClr val="tx1"/>
              </a:solidFill>
              <a:latin typeface="Times New Roman" pitchFamily="18" charset="0"/>
              <a:cs typeface="Times New Roman" pitchFamily="18" charset="0"/>
            </a:endParaRPr>
          </a:p>
          <a:p>
            <a:pPr algn="ctr"/>
            <a:endParaRPr lang="uk-UA" smtClean="0">
              <a:solidFill>
                <a:schemeClr val="tx1"/>
              </a:solidFill>
              <a:latin typeface="Times New Roman" pitchFamily="18" charset="0"/>
              <a:cs typeface="Times New Roman" pitchFamily="18" charset="0"/>
            </a:endParaRPr>
          </a:p>
          <a:p>
            <a:pPr algn="ctr"/>
            <a:r>
              <a:rPr lang="uk-UA" smtClean="0">
                <a:solidFill>
                  <a:schemeClr val="tx1"/>
                </a:solidFill>
                <a:latin typeface="Times New Roman" pitchFamily="18" charset="0"/>
                <a:cs typeface="Times New Roman" pitchFamily="18" charset="0"/>
              </a:rPr>
              <a:t>У разі коли строк користування податковою пільгою встановлений до початку звітного періоду і продовжується після його закінчення, такий строк збігається з датою початку та закінчення зазначеного періоду (наприклад 01.01.2025 та 31.03.2025).</a:t>
            </a:r>
          </a:p>
          <a:p>
            <a:endParaRPr lang="uk-UA" smtClean="0">
              <a:solidFill>
                <a:schemeClr val="tx1"/>
              </a:solidFill>
              <a:latin typeface="Times New Roman" pitchFamily="18" charset="0"/>
              <a:cs typeface="Times New Roman" pitchFamily="18" charset="0"/>
            </a:endParaRPr>
          </a:p>
          <a:p>
            <a:endParaRPr lang="uk-UA" smtClean="0">
              <a:solidFill>
                <a:schemeClr val="tx1"/>
              </a:solidFill>
              <a:latin typeface="Times New Roman" pitchFamily="18" charset="0"/>
              <a:cs typeface="Times New Roman" pitchFamily="18" charset="0"/>
            </a:endParaRPr>
          </a:p>
          <a:p>
            <a:endParaRPr lang="ru-RU" smtClean="0">
              <a:solidFill>
                <a:schemeClr val="tx1"/>
              </a:solidFill>
              <a:latin typeface="Times New Roman" pitchFamily="18" charset="0"/>
              <a:cs typeface="Times New Roman" pitchFamily="18" charset="0"/>
            </a:endParaRPr>
          </a:p>
          <a:p>
            <a:endParaRPr lang="ru-RU" smtClean="0"/>
          </a:p>
        </p:txBody>
      </p:sp>
      <p:pic>
        <p:nvPicPr>
          <p:cNvPr id="79874" name="Рисунок 2"/>
          <p:cNvPicPr>
            <a:picLocks noChangeAspect="1"/>
          </p:cNvPicPr>
          <p:nvPr/>
        </p:nvPicPr>
        <p:blipFill>
          <a:blip r:embed="rId2"/>
          <a:srcRect/>
          <a:stretch>
            <a:fillRect/>
          </a:stretch>
        </p:blipFill>
        <p:spPr bwMode="auto">
          <a:xfrm>
            <a:off x="3935413" y="4695825"/>
            <a:ext cx="2857500" cy="1600200"/>
          </a:xfrm>
          <a:prstGeom prst="rect">
            <a:avLst/>
          </a:prstGeom>
          <a:noFill/>
          <a:ln w="9525">
            <a:noFill/>
            <a:miter lim="800000"/>
            <a:headEnd/>
            <a:tailEnd/>
          </a:ln>
        </p:spPr>
      </p:pic>
      <p:pic>
        <p:nvPicPr>
          <p:cNvPr id="79875" name="Рисунок 3"/>
          <p:cNvPicPr>
            <a:picLocks noChangeAspect="1"/>
          </p:cNvPicPr>
          <p:nvPr/>
        </p:nvPicPr>
        <p:blipFill>
          <a:blip r:embed="rId3"/>
          <a:srcRect/>
          <a:stretch>
            <a:fillRect/>
          </a:stretch>
        </p:blipFill>
        <p:spPr bwMode="auto">
          <a:xfrm>
            <a:off x="406400" y="190500"/>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Объект 1"/>
          <p:cNvSpPr>
            <a:spLocks noGrp="1"/>
          </p:cNvSpPr>
          <p:nvPr>
            <p:ph idx="1"/>
          </p:nvPr>
        </p:nvSpPr>
        <p:spPr>
          <a:xfrm>
            <a:off x="568325" y="1227138"/>
            <a:ext cx="8732838" cy="3171825"/>
          </a:xfrm>
        </p:spPr>
        <p:txBody>
          <a:bodyPr/>
          <a:lstStyle/>
          <a:p>
            <a:pPr algn="ctr"/>
            <a:endParaRPr lang="uk-UA" smtClean="0">
              <a:solidFill>
                <a:schemeClr val="tx1"/>
              </a:solidFill>
              <a:latin typeface="Times New Roman" pitchFamily="18" charset="0"/>
              <a:cs typeface="Times New Roman" pitchFamily="18" charset="0"/>
            </a:endParaRPr>
          </a:p>
          <a:p>
            <a:pPr algn="ctr"/>
            <a:r>
              <a:rPr lang="uk-UA" smtClean="0">
                <a:solidFill>
                  <a:schemeClr val="tx1"/>
                </a:solidFill>
                <a:latin typeface="Times New Roman" pitchFamily="18" charset="0"/>
                <a:cs typeface="Times New Roman" pitchFamily="18" charset="0"/>
              </a:rPr>
              <a:t>Сума пільги розраховується пропорційно до періоду користування пільгою у звітному періоді (наприклад, якщо право на пільгу виникло посередині кварталу). Сума пільги зазначається у колонці 9.</a:t>
            </a:r>
          </a:p>
          <a:p>
            <a:pPr algn="ctr"/>
            <a:endParaRPr lang="uk-UA" smtClean="0">
              <a:solidFill>
                <a:schemeClr val="tx1"/>
              </a:solidFill>
              <a:latin typeface="Times New Roman" pitchFamily="18" charset="0"/>
              <a:cs typeface="Times New Roman" pitchFamily="18" charset="0"/>
            </a:endParaRPr>
          </a:p>
          <a:p>
            <a:pPr algn="ctr"/>
            <a:r>
              <a:rPr lang="uk-UA" smtClean="0">
                <a:solidFill>
                  <a:schemeClr val="tx1"/>
                </a:solidFill>
                <a:latin typeface="Times New Roman" pitchFamily="18" charset="0"/>
                <a:cs typeface="Times New Roman" pitchFamily="18" charset="0"/>
              </a:rPr>
              <a:t>Якщо до одного типу місця проживання застосовуються пільги з різними кодами та/або періодами застосування в межах одного звітного періоду, розрахунок податкового зобов'язання за таким місцем проживання здійснюється в окремих рядках.</a:t>
            </a:r>
          </a:p>
          <a:p>
            <a:endParaRPr lang="uk-UA" smtClean="0">
              <a:solidFill>
                <a:schemeClr val="tx1"/>
              </a:solidFill>
              <a:latin typeface="Times New Roman" pitchFamily="18" charset="0"/>
              <a:cs typeface="Times New Roman" pitchFamily="18" charset="0"/>
            </a:endParaRPr>
          </a:p>
          <a:p>
            <a:endParaRPr lang="ru-RU" smtClean="0">
              <a:solidFill>
                <a:schemeClr val="tx1"/>
              </a:solidFill>
              <a:latin typeface="Times New Roman" pitchFamily="18" charset="0"/>
              <a:cs typeface="Times New Roman" pitchFamily="18" charset="0"/>
            </a:endParaRPr>
          </a:p>
          <a:p>
            <a:endParaRPr lang="ru-RU" smtClean="0"/>
          </a:p>
        </p:txBody>
      </p:sp>
      <p:pic>
        <p:nvPicPr>
          <p:cNvPr id="80898" name="Рисунок 2"/>
          <p:cNvPicPr>
            <a:picLocks noChangeAspect="1"/>
          </p:cNvPicPr>
          <p:nvPr/>
        </p:nvPicPr>
        <p:blipFill>
          <a:blip r:embed="rId2"/>
          <a:srcRect/>
          <a:stretch>
            <a:fillRect/>
          </a:stretch>
        </p:blipFill>
        <p:spPr bwMode="auto">
          <a:xfrm>
            <a:off x="398463"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Объект 1"/>
          <p:cNvSpPr>
            <a:spLocks noGrp="1"/>
          </p:cNvSpPr>
          <p:nvPr>
            <p:ph idx="1"/>
          </p:nvPr>
        </p:nvSpPr>
        <p:spPr>
          <a:xfrm>
            <a:off x="503238" y="1490663"/>
            <a:ext cx="8797925" cy="2908300"/>
          </a:xfrm>
        </p:spPr>
        <p:txBody>
          <a:bodyPr/>
          <a:lstStyle/>
          <a:p>
            <a:pPr algn="ctr"/>
            <a:r>
              <a:rPr lang="uk-UA" smtClean="0">
                <a:solidFill>
                  <a:schemeClr val="tx1"/>
                </a:solidFill>
                <a:latin typeface="Times New Roman" pitchFamily="18" charset="0"/>
                <a:cs typeface="Times New Roman" pitchFamily="18" charset="0"/>
              </a:rPr>
              <a:t>У колонці 13 зазначається сума нарахованого збору, розрахована за формулою (графа 3 х графа 4 х (графа 5 або графа 6) / 100 – графа 9).                                    Обов'язково заповнюється рядок 3.</a:t>
            </a:r>
          </a:p>
          <a:p>
            <a:endParaRPr lang="uk-UA" smtClean="0">
              <a:solidFill>
                <a:schemeClr val="tx1"/>
              </a:solidFill>
              <a:latin typeface="Times New Roman" pitchFamily="18" charset="0"/>
              <a:cs typeface="Times New Roman" pitchFamily="18" charset="0"/>
            </a:endParaRPr>
          </a:p>
          <a:p>
            <a:endParaRPr lang="ru-RU" smtClean="0">
              <a:solidFill>
                <a:schemeClr val="tx1"/>
              </a:solidFill>
              <a:latin typeface="Times New Roman" pitchFamily="18" charset="0"/>
              <a:cs typeface="Times New Roman" pitchFamily="18" charset="0"/>
            </a:endParaRPr>
          </a:p>
          <a:p>
            <a:endParaRPr lang="ru-RU" smtClean="0"/>
          </a:p>
        </p:txBody>
      </p:sp>
      <p:pic>
        <p:nvPicPr>
          <p:cNvPr id="81922" name="Рисунок 2"/>
          <p:cNvPicPr>
            <a:picLocks noChangeAspect="1"/>
          </p:cNvPicPr>
          <p:nvPr/>
        </p:nvPicPr>
        <p:blipFill>
          <a:blip r:embed="rId2"/>
          <a:srcRect/>
          <a:stretch>
            <a:fillRect/>
          </a:stretch>
        </p:blipFill>
        <p:spPr bwMode="auto">
          <a:xfrm>
            <a:off x="2449513" y="2854325"/>
            <a:ext cx="5381625" cy="2295525"/>
          </a:xfrm>
          <a:prstGeom prst="rect">
            <a:avLst/>
          </a:prstGeom>
          <a:noFill/>
          <a:ln w="9525">
            <a:noFill/>
            <a:miter lim="800000"/>
            <a:headEnd/>
            <a:tailEnd/>
          </a:ln>
        </p:spPr>
      </p:pic>
      <p:pic>
        <p:nvPicPr>
          <p:cNvPr id="81923" name="Рисунок 3"/>
          <p:cNvPicPr>
            <a:picLocks noChangeAspect="1"/>
          </p:cNvPicPr>
          <p:nvPr/>
        </p:nvPicPr>
        <p:blipFill>
          <a:blip r:embed="rId3"/>
          <a:srcRect/>
          <a:stretch>
            <a:fillRect/>
          </a:stretch>
        </p:blipFill>
        <p:spPr bwMode="auto">
          <a:xfrm>
            <a:off x="307975" y="139700"/>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Объект 1"/>
          <p:cNvSpPr>
            <a:spLocks noGrp="1"/>
          </p:cNvSpPr>
          <p:nvPr>
            <p:ph idx="1"/>
          </p:nvPr>
        </p:nvSpPr>
        <p:spPr>
          <a:xfrm>
            <a:off x="576263" y="1538288"/>
            <a:ext cx="10494962" cy="2160587"/>
          </a:xfrm>
        </p:spPr>
        <p:txBody>
          <a:bodyPr/>
          <a:lstStyle/>
          <a:p>
            <a:pPr algn="ctr"/>
            <a:r>
              <a:rPr lang="uk-UA" sz="1600" smtClean="0">
                <a:solidFill>
                  <a:schemeClr val="tx1"/>
                </a:solidFill>
                <a:latin typeface="Times New Roman" pitchFamily="18" charset="0"/>
                <a:cs typeface="Times New Roman" pitchFamily="18" charset="0"/>
              </a:rPr>
              <a:t>Рядки 4 - 8 заповнюються у разі уточнення податкового зобов'язання за минулий податковий період</a:t>
            </a:r>
          </a:p>
          <a:p>
            <a:pPr algn="ctr"/>
            <a:r>
              <a:rPr lang="uk-UA" sz="1600" smtClean="0">
                <a:solidFill>
                  <a:schemeClr val="tx1"/>
                </a:solidFill>
                <a:latin typeface="Times New Roman" pitchFamily="18" charset="0"/>
                <a:cs typeface="Times New Roman" pitchFamily="18" charset="0"/>
              </a:rPr>
              <a:t>По кожному рядку у колонці 13 зазначається сума нарахованого збору.</a:t>
            </a:r>
          </a:p>
          <a:p>
            <a:pPr algn="ctr"/>
            <a:r>
              <a:rPr lang="uk-UA" sz="1600" smtClean="0">
                <a:solidFill>
                  <a:schemeClr val="tx1"/>
                </a:solidFill>
                <a:latin typeface="Times New Roman" pitchFamily="18" charset="0"/>
                <a:cs typeface="Times New Roman" pitchFamily="18" charset="0"/>
              </a:rPr>
              <a:t>У рядку 4 у колонці 13 зазначається та сума збору, що була зазначена у поданій до контролюючого органу податковій декларації, та яка вважається платником помилковою. </a:t>
            </a:r>
          </a:p>
          <a:p>
            <a:pPr algn="ctr"/>
            <a:r>
              <a:rPr lang="uk-UA" sz="1600" smtClean="0">
                <a:solidFill>
                  <a:schemeClr val="tx1"/>
                </a:solidFill>
                <a:latin typeface="Times New Roman" pitchFamily="18" charset="0"/>
                <a:cs typeface="Times New Roman" pitchFamily="18" charset="0"/>
              </a:rPr>
              <a:t>У рядку 5 - уточнена «правильна» сума збору</a:t>
            </a:r>
          </a:p>
          <a:p>
            <a:pPr algn="ctr"/>
            <a:r>
              <a:rPr lang="uk-UA" sz="1600" smtClean="0">
                <a:solidFill>
                  <a:schemeClr val="tx1"/>
                </a:solidFill>
                <a:latin typeface="Times New Roman" pitchFamily="18" charset="0"/>
                <a:cs typeface="Times New Roman" pitchFamily="18" charset="0"/>
              </a:rPr>
              <a:t>У рядках 6 та 7 - різниця між «помилковою» та «правильною» сумою збору. У одній уточнюючій декларації не може бути одночасно заповнені рядки 6 та 7:</a:t>
            </a:r>
            <a:endParaRPr lang="ru-RU" sz="1600" smtClean="0">
              <a:solidFill>
                <a:schemeClr val="tx1"/>
              </a:solidFill>
              <a:latin typeface="Times New Roman" pitchFamily="18" charset="0"/>
              <a:cs typeface="Times New Roman" pitchFamily="18" charset="0"/>
            </a:endParaRPr>
          </a:p>
        </p:txBody>
      </p:sp>
      <p:pic>
        <p:nvPicPr>
          <p:cNvPr id="82946" name="Рисунок 2"/>
          <p:cNvPicPr>
            <a:picLocks noChangeAspect="1"/>
          </p:cNvPicPr>
          <p:nvPr/>
        </p:nvPicPr>
        <p:blipFill>
          <a:blip r:embed="rId2"/>
          <a:srcRect/>
          <a:stretch>
            <a:fillRect/>
          </a:stretch>
        </p:blipFill>
        <p:spPr bwMode="auto">
          <a:xfrm>
            <a:off x="2503488" y="4368800"/>
            <a:ext cx="6789737" cy="1027113"/>
          </a:xfrm>
          <a:prstGeom prst="rect">
            <a:avLst/>
          </a:prstGeom>
          <a:noFill/>
          <a:ln w="9525">
            <a:noFill/>
            <a:miter lim="800000"/>
            <a:headEnd/>
            <a:tailEnd/>
          </a:ln>
        </p:spPr>
      </p:pic>
      <p:pic>
        <p:nvPicPr>
          <p:cNvPr id="82947" name="Рисунок 3"/>
          <p:cNvPicPr>
            <a:picLocks noChangeAspect="1"/>
          </p:cNvPicPr>
          <p:nvPr/>
        </p:nvPicPr>
        <p:blipFill>
          <a:blip r:embed="rId3"/>
          <a:srcRect/>
          <a:stretch>
            <a:fillRect/>
          </a:stretch>
        </p:blipFill>
        <p:spPr bwMode="auto">
          <a:xfrm>
            <a:off x="290513" y="206375"/>
            <a:ext cx="3913187"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Объект 1"/>
          <p:cNvSpPr>
            <a:spLocks noGrp="1"/>
          </p:cNvSpPr>
          <p:nvPr>
            <p:ph idx="1"/>
          </p:nvPr>
        </p:nvSpPr>
        <p:spPr>
          <a:xfrm>
            <a:off x="1712913" y="1217613"/>
            <a:ext cx="7077075" cy="2341562"/>
          </a:xfrm>
        </p:spPr>
        <p:txBody>
          <a:bodyPr/>
          <a:lstStyle/>
          <a:p>
            <a:pPr marL="0" indent="0" algn="ctr">
              <a:buFont typeface="Wingdings 3" pitchFamily="18" charset="2"/>
              <a:buNone/>
            </a:pPr>
            <a:r>
              <a:rPr lang="uk-UA" smtClean="0">
                <a:solidFill>
                  <a:schemeClr val="tx1"/>
                </a:solidFill>
                <a:latin typeface="Times New Roman" pitchFamily="18" charset="0"/>
                <a:cs typeface="Times New Roman" pitchFamily="18" charset="0"/>
              </a:rPr>
              <a:t>У разі прийняття органом місцевого самоврядування на виконання вимог п.п. 268.7.1 п. 268.7 ст. 268 Кодексу рішення щодо сплати туристичного збору авансовими внесками заповнюється розділ </a:t>
            </a:r>
            <a:r>
              <a:rPr lang="en-US" smtClean="0">
                <a:solidFill>
                  <a:schemeClr val="tx1"/>
                </a:solidFill>
                <a:latin typeface="Times New Roman" pitchFamily="18" charset="0"/>
                <a:cs typeface="Times New Roman" pitchFamily="18" charset="0"/>
              </a:rPr>
              <a:t>II </a:t>
            </a:r>
            <a:r>
              <a:rPr lang="uk-UA" smtClean="0">
                <a:solidFill>
                  <a:schemeClr val="tx1"/>
                </a:solidFill>
                <a:latin typeface="Times New Roman" pitchFamily="18" charset="0"/>
                <a:cs typeface="Times New Roman" pitchFamily="18" charset="0"/>
              </a:rPr>
              <a:t>додатка.</a:t>
            </a:r>
          </a:p>
          <a:p>
            <a:pPr marL="0" indent="0" algn="ctr">
              <a:buFont typeface="Wingdings 3" pitchFamily="18" charset="2"/>
              <a:buNone/>
            </a:pPr>
            <a:endParaRPr lang="uk-UA" smtClean="0">
              <a:solidFill>
                <a:schemeClr val="tx1"/>
              </a:solidFill>
              <a:latin typeface="Times New Roman" pitchFamily="18" charset="0"/>
              <a:cs typeface="Times New Roman" pitchFamily="18" charset="0"/>
            </a:endParaRPr>
          </a:p>
          <a:p>
            <a:pPr marL="0" indent="0" algn="ctr">
              <a:buFont typeface="Wingdings 3" pitchFamily="18" charset="2"/>
              <a:buNone/>
            </a:pPr>
            <a:r>
              <a:rPr lang="uk-UA" smtClean="0">
                <a:solidFill>
                  <a:schemeClr val="tx1"/>
                </a:solidFill>
                <a:latin typeface="Times New Roman" pitchFamily="18" charset="0"/>
                <a:cs typeface="Times New Roman" pitchFamily="18" charset="0"/>
              </a:rPr>
              <a:t>У рядку 10 зазначаються реквізити (дата, номер) рішення.</a:t>
            </a:r>
          </a:p>
          <a:p>
            <a:pPr marL="0" indent="0" algn="ctr">
              <a:buFont typeface="Wingdings 3" pitchFamily="18" charset="2"/>
              <a:buNone/>
            </a:pPr>
            <a:endParaRPr lang="uk-UA" smtClean="0">
              <a:solidFill>
                <a:srgbClr val="000000"/>
              </a:solidFill>
              <a:latin typeface="Times New Roman" pitchFamily="18" charset="0"/>
              <a:cs typeface="Times New Roman" pitchFamily="18" charset="0"/>
            </a:endParaRPr>
          </a:p>
          <a:p>
            <a:pPr marL="0" indent="0" algn="ctr">
              <a:buFont typeface="Wingdings 3" pitchFamily="18" charset="2"/>
              <a:buNone/>
            </a:pPr>
            <a:r>
              <a:rPr lang="en-US" smtClean="0">
                <a:solidFill>
                  <a:srgbClr val="000000"/>
                </a:solidFill>
                <a:latin typeface="Times New Roman" pitchFamily="18" charset="0"/>
                <a:cs typeface="Times New Roman" pitchFamily="18" charset="0"/>
              </a:rPr>
              <a:t>II</a:t>
            </a:r>
            <a:r>
              <a:rPr lang="uk-UA" smtClean="0">
                <a:solidFill>
                  <a:srgbClr val="000000"/>
                </a:solidFill>
                <a:latin typeface="Times New Roman" pitchFamily="18" charset="0"/>
                <a:cs typeface="Times New Roman" pitchFamily="18" charset="0"/>
              </a:rPr>
              <a:t>. Розрахунок авансових внесків 3</a:t>
            </a:r>
            <a:endParaRPr lang="ru-RU" smtClean="0">
              <a:solidFill>
                <a:schemeClr val="tx1"/>
              </a:solidFill>
              <a:latin typeface="Times New Roman" pitchFamily="18" charset="0"/>
              <a:cs typeface="Times New Roman" pitchFamily="18" charset="0"/>
            </a:endParaRPr>
          </a:p>
        </p:txBody>
      </p:sp>
      <p:pic>
        <p:nvPicPr>
          <p:cNvPr id="83970" name="Рисунок 2"/>
          <p:cNvPicPr>
            <a:picLocks noChangeAspect="1"/>
          </p:cNvPicPr>
          <p:nvPr/>
        </p:nvPicPr>
        <p:blipFill>
          <a:blip r:embed="rId2"/>
          <a:srcRect/>
          <a:stretch>
            <a:fillRect/>
          </a:stretch>
        </p:blipFill>
        <p:spPr bwMode="auto">
          <a:xfrm>
            <a:off x="1450975" y="4143375"/>
            <a:ext cx="7477125" cy="504825"/>
          </a:xfrm>
          <a:prstGeom prst="rect">
            <a:avLst/>
          </a:prstGeom>
          <a:noFill/>
          <a:ln w="9525">
            <a:noFill/>
            <a:miter lim="800000"/>
            <a:headEnd/>
            <a:tailEnd/>
          </a:ln>
        </p:spPr>
      </p:pic>
      <p:pic>
        <p:nvPicPr>
          <p:cNvPr id="83971" name="Рисунок 3"/>
          <p:cNvPicPr>
            <a:picLocks noChangeAspect="1"/>
          </p:cNvPicPr>
          <p:nvPr/>
        </p:nvPicPr>
        <p:blipFill>
          <a:blip r:embed="rId3"/>
          <a:srcRect/>
          <a:stretch>
            <a:fillRect/>
          </a:stretch>
        </p:blipFill>
        <p:spPr bwMode="auto">
          <a:xfrm>
            <a:off x="307975"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58813" y="1516063"/>
            <a:ext cx="8493125" cy="4525962"/>
          </a:xfrm>
        </p:spPr>
        <p:txBody>
          <a:bodyPr/>
          <a:lstStyle/>
          <a:p>
            <a:pPr marL="0" indent="0" algn="ctr">
              <a:buFont typeface="Wingdings 3" pitchFamily="18" charset="2"/>
              <a:buNone/>
              <a:defRPr/>
            </a:pPr>
            <a:r>
              <a:rPr lang="uk-UA" dirty="0" smtClean="0">
                <a:solidFill>
                  <a:schemeClr val="tx1"/>
                </a:solidFill>
                <a:latin typeface="Times New Roman" panose="02020603050405020304" pitchFamily="18" charset="0"/>
                <a:cs typeface="Times New Roman" panose="02020603050405020304" pitchFamily="18" charset="0"/>
              </a:rPr>
              <a:t>   </a:t>
            </a:r>
            <a:r>
              <a:rPr lang="uk-UA" b="1" dirty="0" smtClean="0">
                <a:solidFill>
                  <a:schemeClr val="tx1"/>
                </a:solidFill>
                <a:latin typeface="Times New Roman" panose="02020603050405020304" pitchFamily="18" charset="0"/>
                <a:cs typeface="Times New Roman" panose="02020603050405020304" pitchFamily="18" charset="0"/>
              </a:rPr>
              <a:t>Ставка </a:t>
            </a:r>
            <a:r>
              <a:rPr lang="uk-UA" b="1" dirty="0">
                <a:solidFill>
                  <a:schemeClr val="tx1"/>
                </a:solidFill>
                <a:latin typeface="Times New Roman" panose="02020603050405020304" pitchFamily="18" charset="0"/>
                <a:cs typeface="Times New Roman" panose="02020603050405020304" pitchFamily="18" charset="0"/>
              </a:rPr>
              <a:t>збору </a:t>
            </a:r>
            <a:r>
              <a:rPr lang="uk-UA" dirty="0">
                <a:solidFill>
                  <a:schemeClr val="tx1"/>
                </a:solidFill>
                <a:latin typeface="Times New Roman" panose="02020603050405020304" pitchFamily="18" charset="0"/>
                <a:cs typeface="Times New Roman" panose="02020603050405020304" pitchFamily="18" charset="0"/>
              </a:rPr>
              <a:t>встановлюється за рішенням відповідної сільської, селищної, міської ради за кожну добу тимчасового розміщення особи у місцях проживання (ночівлі), визначених підпунктом 268.5.1 пункту 268.5 цієї статті, у </a:t>
            </a:r>
            <a:r>
              <a:rPr lang="uk-UA" dirty="0" smtClean="0">
                <a:solidFill>
                  <a:schemeClr val="tx1"/>
                </a:solidFill>
                <a:latin typeface="Times New Roman" panose="02020603050405020304" pitchFamily="18" charset="0"/>
                <a:cs typeface="Times New Roman" panose="02020603050405020304" pitchFamily="18" charset="0"/>
              </a:rPr>
              <a:t>розмірі: </a:t>
            </a:r>
          </a:p>
          <a:p>
            <a:pPr marL="0" indent="0" algn="ctr">
              <a:buFont typeface="Wingdings 3" pitchFamily="18" charset="2"/>
              <a:buNone/>
              <a:defRPr/>
            </a:pPr>
            <a:endParaRPr lang="uk-UA" dirty="0">
              <a:solidFill>
                <a:schemeClr val="tx1"/>
              </a:solidFill>
              <a:latin typeface="Times New Roman" panose="02020603050405020304" pitchFamily="18" charset="0"/>
              <a:cs typeface="Times New Roman" panose="02020603050405020304" pitchFamily="18" charset="0"/>
            </a:endParaRPr>
          </a:p>
          <a:p>
            <a:pPr algn="ctr">
              <a:defRPr/>
            </a:pPr>
            <a:r>
              <a:rPr lang="uk-UA" dirty="0" smtClean="0">
                <a:solidFill>
                  <a:schemeClr val="tx1"/>
                </a:solidFill>
                <a:latin typeface="Times New Roman" panose="02020603050405020304" pitchFamily="18" charset="0"/>
                <a:cs typeface="Times New Roman" panose="02020603050405020304" pitchFamily="18" charset="0"/>
              </a:rPr>
              <a:t>до </a:t>
            </a:r>
            <a:r>
              <a:rPr lang="uk-UA" u="sng" dirty="0">
                <a:solidFill>
                  <a:schemeClr val="tx1"/>
                </a:solidFill>
                <a:latin typeface="Times New Roman" panose="02020603050405020304" pitchFamily="18" charset="0"/>
                <a:cs typeface="Times New Roman" panose="02020603050405020304" pitchFamily="18" charset="0"/>
              </a:rPr>
              <a:t>0,5 відсотка </a:t>
            </a:r>
            <a:r>
              <a:rPr lang="uk-UA" dirty="0">
                <a:solidFill>
                  <a:schemeClr val="tx1"/>
                </a:solidFill>
                <a:latin typeface="Times New Roman" panose="02020603050405020304" pitchFamily="18" charset="0"/>
                <a:cs typeface="Times New Roman" panose="02020603050405020304" pitchFamily="18" charset="0"/>
              </a:rPr>
              <a:t>- для внутрішнього туризму </a:t>
            </a: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r>
              <a:rPr lang="uk-UA" dirty="0" smtClean="0">
                <a:solidFill>
                  <a:schemeClr val="tx1"/>
                </a:solidFill>
                <a:latin typeface="Times New Roman" panose="02020603050405020304" pitchFamily="18" charset="0"/>
                <a:cs typeface="Times New Roman" panose="02020603050405020304" pitchFamily="18" charset="0"/>
              </a:rPr>
              <a:t>до </a:t>
            </a:r>
            <a:r>
              <a:rPr lang="uk-UA" u="sng" dirty="0">
                <a:solidFill>
                  <a:schemeClr val="tx1"/>
                </a:solidFill>
                <a:latin typeface="Times New Roman" panose="02020603050405020304" pitchFamily="18" charset="0"/>
                <a:cs typeface="Times New Roman" panose="02020603050405020304" pitchFamily="18" charset="0"/>
              </a:rPr>
              <a:t>5 відсотків </a:t>
            </a:r>
            <a:r>
              <a:rPr lang="uk-UA" dirty="0">
                <a:solidFill>
                  <a:schemeClr val="tx1"/>
                </a:solidFill>
                <a:latin typeface="Times New Roman" panose="02020603050405020304" pitchFamily="18" charset="0"/>
                <a:cs typeface="Times New Roman" panose="02020603050405020304" pitchFamily="18" charset="0"/>
              </a:rPr>
              <a:t>- для в’їзного туризму від розміру мінімальної заробітної плати, встановленої законом на 1 січня звітного (податкового) року, для однієї особи за одну добу тимчасового розміщення </a:t>
            </a:r>
            <a:r>
              <a:rPr lang="uk-UA" dirty="0" smtClean="0">
                <a:solidFill>
                  <a:schemeClr val="tx1"/>
                </a:solidFill>
                <a:latin typeface="Times New Roman" panose="02020603050405020304" pitchFamily="18" charset="0"/>
                <a:cs typeface="Times New Roman" panose="02020603050405020304" pitchFamily="18" charset="0"/>
              </a:rPr>
              <a:t>                  </a:t>
            </a:r>
          </a:p>
          <a:p>
            <a:pPr marL="0" indent="0" algn="ctr">
              <a:buFont typeface="Wingdings 3" pitchFamily="18" charset="2"/>
              <a:buNone/>
              <a:defRPr/>
            </a:pPr>
            <a:endParaRPr lang="uk-UA"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r>
              <a:rPr lang="uk-UA" dirty="0" smtClean="0">
                <a:solidFill>
                  <a:schemeClr val="tx1"/>
                </a:solidFill>
                <a:latin typeface="Times New Roman" panose="02020603050405020304" pitchFamily="18" charset="0"/>
                <a:cs typeface="Times New Roman" panose="02020603050405020304" pitchFamily="18" charset="0"/>
              </a:rPr>
              <a:t>       (</a:t>
            </a:r>
            <a:r>
              <a:rPr lang="uk-UA" dirty="0" err="1" smtClean="0">
                <a:solidFill>
                  <a:schemeClr val="tx1"/>
                </a:solidFill>
                <a:latin typeface="Times New Roman" panose="02020603050405020304" pitchFamily="18" charset="0"/>
                <a:cs typeface="Times New Roman" panose="02020603050405020304" pitchFamily="18" charset="0"/>
              </a:rPr>
              <a:t>п.п</a:t>
            </a:r>
            <a:r>
              <a:rPr lang="uk-UA" dirty="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268.3.1 п. 268.3 ст</a:t>
            </a:r>
            <a:r>
              <a:rPr lang="uk-UA" dirty="0">
                <a:solidFill>
                  <a:schemeClr val="tx1"/>
                </a:solidFill>
                <a:latin typeface="Times New Roman" panose="02020603050405020304" pitchFamily="18" charset="0"/>
                <a:cs typeface="Times New Roman" panose="02020603050405020304" pitchFamily="18" charset="0"/>
              </a:rPr>
              <a:t>. 268 Кодексу</a:t>
            </a:r>
            <a:r>
              <a:rPr lang="uk-UA" dirty="0" smtClean="0">
                <a:solidFill>
                  <a:schemeClr val="tx1"/>
                </a:solidFill>
                <a:latin typeface="Times New Roman" panose="02020603050405020304" pitchFamily="18" charset="0"/>
                <a:cs typeface="Times New Roman" panose="02020603050405020304" pitchFamily="18" charset="0"/>
              </a:rPr>
              <a:t>)</a:t>
            </a:r>
            <a:endParaRPr lang="ru-RU" dirty="0">
              <a:solidFill>
                <a:schemeClr val="tx1"/>
              </a:solidFill>
              <a:latin typeface="Times New Roman" panose="02020603050405020304" pitchFamily="18" charset="0"/>
              <a:cs typeface="Times New Roman" panose="02020603050405020304" pitchFamily="18" charset="0"/>
            </a:endParaRPr>
          </a:p>
        </p:txBody>
      </p:sp>
      <p:pic>
        <p:nvPicPr>
          <p:cNvPr id="48130" name="Рисунок 1"/>
          <p:cNvPicPr>
            <a:picLocks noChangeAspect="1"/>
          </p:cNvPicPr>
          <p:nvPr/>
        </p:nvPicPr>
        <p:blipFill>
          <a:blip r:embed="rId2"/>
          <a:srcRect/>
          <a:stretch>
            <a:fillRect/>
          </a:stretch>
        </p:blipFill>
        <p:spPr bwMode="auto">
          <a:xfrm>
            <a:off x="7267575" y="4160838"/>
            <a:ext cx="1744663" cy="2020887"/>
          </a:xfrm>
          <a:prstGeom prst="rect">
            <a:avLst/>
          </a:prstGeom>
          <a:noFill/>
          <a:ln w="9525">
            <a:noFill/>
            <a:miter lim="800000"/>
            <a:headEnd/>
            <a:tailEnd/>
          </a:ln>
        </p:spPr>
      </p:pic>
      <p:pic>
        <p:nvPicPr>
          <p:cNvPr id="48131" name="Рисунок 3"/>
          <p:cNvPicPr>
            <a:picLocks noChangeAspect="1"/>
          </p:cNvPicPr>
          <p:nvPr/>
        </p:nvPicPr>
        <p:blipFill>
          <a:blip r:embed="rId3"/>
          <a:srcRect/>
          <a:stretch>
            <a:fillRect/>
          </a:stretch>
        </p:blipFill>
        <p:spPr bwMode="auto">
          <a:xfrm>
            <a:off x="406400" y="149225"/>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Объект 1"/>
          <p:cNvSpPr>
            <a:spLocks noGrp="1"/>
          </p:cNvSpPr>
          <p:nvPr>
            <p:ph idx="1"/>
          </p:nvPr>
        </p:nvSpPr>
        <p:spPr>
          <a:xfrm>
            <a:off x="387350" y="898525"/>
            <a:ext cx="9177338" cy="3203575"/>
          </a:xfrm>
        </p:spPr>
        <p:txBody>
          <a:bodyPr/>
          <a:lstStyle/>
          <a:p>
            <a:pPr marL="0" indent="0" algn="ctr">
              <a:buFont typeface="Wingdings 3" pitchFamily="18" charset="2"/>
              <a:buNone/>
            </a:pPr>
            <a:r>
              <a:rPr lang="uk-UA" smtClean="0">
                <a:solidFill>
                  <a:schemeClr val="tx1"/>
                </a:solidFill>
                <a:latin typeface="Times New Roman" pitchFamily="18" charset="0"/>
                <a:cs typeface="Times New Roman" pitchFamily="18" charset="0"/>
              </a:rPr>
              <a:t>Наприклад, орган місцевого самоврядування прийняв рішення про сплату збору авансовими внесками.</a:t>
            </a:r>
          </a:p>
          <a:p>
            <a:pPr marL="0" indent="0" algn="ctr">
              <a:buFont typeface="Wingdings 3" pitchFamily="18" charset="2"/>
              <a:buNone/>
            </a:pPr>
            <a:r>
              <a:rPr lang="uk-UA" smtClean="0">
                <a:solidFill>
                  <a:schemeClr val="tx1"/>
                </a:solidFill>
                <a:latin typeface="Times New Roman" pitchFamily="18" charset="0"/>
                <a:cs typeface="Times New Roman" pitchFamily="18" charset="0"/>
              </a:rPr>
              <a:t>У розділі </a:t>
            </a:r>
            <a:r>
              <a:rPr lang="en-US" smtClean="0">
                <a:solidFill>
                  <a:schemeClr val="tx1"/>
                </a:solidFill>
                <a:latin typeface="Times New Roman" pitchFamily="18" charset="0"/>
                <a:cs typeface="Times New Roman" pitchFamily="18" charset="0"/>
              </a:rPr>
              <a:t>II</a:t>
            </a:r>
            <a:r>
              <a:rPr lang="uk-UA" smtClean="0">
                <a:solidFill>
                  <a:schemeClr val="tx1"/>
                </a:solidFill>
                <a:latin typeface="Times New Roman" pitchFamily="18" charset="0"/>
                <a:cs typeface="Times New Roman" pitchFamily="18" charset="0"/>
              </a:rPr>
              <a:t> у колонці 2 зазначається сума нарахованого за квартал збору (= колонка 13 р. 3 розділу </a:t>
            </a:r>
            <a:r>
              <a:rPr lang="en-US" smtClean="0">
                <a:solidFill>
                  <a:schemeClr val="tx1"/>
                </a:solidFill>
                <a:latin typeface="Times New Roman" pitchFamily="18" charset="0"/>
                <a:cs typeface="Times New Roman" pitchFamily="18" charset="0"/>
              </a:rPr>
              <a:t>I</a:t>
            </a:r>
            <a:r>
              <a:rPr lang="uk-UA" smtClean="0">
                <a:solidFill>
                  <a:schemeClr val="tx1"/>
                </a:solidFill>
                <a:latin typeface="Times New Roman" pitchFamily="18" charset="0"/>
                <a:cs typeface="Times New Roman" pitchFamily="18" charset="0"/>
              </a:rPr>
              <a:t>).</a:t>
            </a:r>
          </a:p>
          <a:p>
            <a:pPr marL="0" indent="0" algn="ctr">
              <a:buFont typeface="Wingdings 3" pitchFamily="18" charset="2"/>
              <a:buNone/>
            </a:pPr>
            <a:r>
              <a:rPr lang="uk-UA" smtClean="0">
                <a:solidFill>
                  <a:schemeClr val="tx1"/>
                </a:solidFill>
                <a:latin typeface="Times New Roman" pitchFamily="18" charset="0"/>
                <a:cs typeface="Times New Roman" pitchFamily="18" charset="0"/>
              </a:rPr>
              <a:t> У колонках 3 – 5 зазначається сума авансових внесків, фактично сплачених у рахунок податкових зобов'язань, розрахованих за один місяць звітного кварталу.</a:t>
            </a:r>
          </a:p>
          <a:p>
            <a:pPr marL="0" indent="0" algn="ctr">
              <a:buFont typeface="Wingdings 3" pitchFamily="18" charset="2"/>
              <a:buNone/>
            </a:pPr>
            <a:r>
              <a:rPr lang="uk-UA" smtClean="0">
                <a:solidFill>
                  <a:schemeClr val="tx1"/>
                </a:solidFill>
                <a:latin typeface="Times New Roman" pitchFamily="18" charset="0"/>
                <a:cs typeface="Times New Roman" pitchFamily="18" charset="0"/>
              </a:rPr>
              <a:t>У колонці 7 зазначається сума сплати з урахуванням фактично внесених авансових платежів.</a:t>
            </a:r>
          </a:p>
          <a:p>
            <a:pPr marL="0" indent="0" algn="ctr">
              <a:buFont typeface="Wingdings 3" pitchFamily="18" charset="2"/>
              <a:buNone/>
            </a:pPr>
            <a:r>
              <a:rPr lang="uk-UA" smtClean="0">
                <a:solidFill>
                  <a:schemeClr val="tx1"/>
                </a:solidFill>
                <a:latin typeface="Times New Roman" pitchFamily="18" charset="0"/>
                <a:cs typeface="Times New Roman" pitchFamily="18" charset="0"/>
              </a:rPr>
              <a:t>Наприклад, протягом кварталу авансові внески становили  10 000, 8 000 та 8 000 грн, до сплати залишилося 42 842,5 – 10 000 – 8 000 – 8 000 = 16 842,5 гривень.</a:t>
            </a:r>
            <a:endParaRPr lang="ru-RU" smtClean="0">
              <a:solidFill>
                <a:schemeClr val="tx1"/>
              </a:solidFill>
              <a:latin typeface="Times New Roman" pitchFamily="18" charset="0"/>
              <a:cs typeface="Times New Roman" pitchFamily="18" charset="0"/>
            </a:endParaRPr>
          </a:p>
        </p:txBody>
      </p:sp>
      <p:pic>
        <p:nvPicPr>
          <p:cNvPr id="84994" name="Рисунок 3"/>
          <p:cNvPicPr>
            <a:picLocks noChangeAspect="1"/>
          </p:cNvPicPr>
          <p:nvPr/>
        </p:nvPicPr>
        <p:blipFill>
          <a:blip r:embed="rId2"/>
          <a:srcRect/>
          <a:stretch>
            <a:fillRect/>
          </a:stretch>
        </p:blipFill>
        <p:spPr bwMode="auto">
          <a:xfrm>
            <a:off x="2046288" y="4543425"/>
            <a:ext cx="6157912" cy="1181100"/>
          </a:xfrm>
          <a:prstGeom prst="rect">
            <a:avLst/>
          </a:prstGeom>
          <a:noFill/>
          <a:ln w="9525">
            <a:noFill/>
            <a:miter lim="800000"/>
            <a:headEnd/>
            <a:tailEnd/>
          </a:ln>
        </p:spPr>
      </p:pic>
      <p:pic>
        <p:nvPicPr>
          <p:cNvPr id="84995" name="Рисунок 4"/>
          <p:cNvPicPr>
            <a:picLocks noChangeAspect="1"/>
          </p:cNvPicPr>
          <p:nvPr/>
        </p:nvPicPr>
        <p:blipFill>
          <a:blip r:embed="rId3"/>
          <a:srcRect/>
          <a:stretch>
            <a:fillRect/>
          </a:stretch>
        </p:blipFill>
        <p:spPr bwMode="auto">
          <a:xfrm>
            <a:off x="274638" y="188913"/>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Объект 1"/>
          <p:cNvSpPr>
            <a:spLocks noGrp="1"/>
          </p:cNvSpPr>
          <p:nvPr>
            <p:ph idx="1"/>
          </p:nvPr>
        </p:nvSpPr>
        <p:spPr>
          <a:xfrm>
            <a:off x="519113" y="1844675"/>
            <a:ext cx="9045575" cy="2257425"/>
          </a:xfrm>
        </p:spPr>
        <p:txBody>
          <a:bodyPr/>
          <a:lstStyle/>
          <a:p>
            <a:pPr marL="0" indent="0" algn="ctr">
              <a:buFont typeface="Wingdings 3" pitchFamily="18" charset="2"/>
              <a:buNone/>
            </a:pPr>
            <a:r>
              <a:rPr lang="uk-UA" smtClean="0">
                <a:solidFill>
                  <a:schemeClr val="tx1"/>
                </a:solidFill>
                <a:latin typeface="Times New Roman" pitchFamily="18" charset="0"/>
                <a:cs typeface="Times New Roman" pitchFamily="18" charset="0"/>
              </a:rPr>
              <a:t>Якщо авансові внески протягом кварталу були сплачені у надмірному розмірі (більше, ніж виявилася розрахована сума збору за квартал), то у колонці 7 зазначається така надмірна сплата зі знаком «-».</a:t>
            </a:r>
          </a:p>
          <a:p>
            <a:pPr marL="0" indent="0" algn="ctr">
              <a:buFont typeface="Wingdings 3" pitchFamily="18" charset="2"/>
              <a:buNone/>
            </a:pPr>
            <a:endParaRPr lang="uk-UA" smtClean="0">
              <a:solidFill>
                <a:schemeClr val="tx1"/>
              </a:solidFill>
              <a:latin typeface="Times New Roman" pitchFamily="18" charset="0"/>
              <a:cs typeface="Times New Roman" pitchFamily="18" charset="0"/>
            </a:endParaRPr>
          </a:p>
        </p:txBody>
      </p:sp>
      <p:pic>
        <p:nvPicPr>
          <p:cNvPr id="86018" name="Рисунок 2"/>
          <p:cNvPicPr>
            <a:picLocks noChangeAspect="1"/>
          </p:cNvPicPr>
          <p:nvPr/>
        </p:nvPicPr>
        <p:blipFill>
          <a:blip r:embed="rId2"/>
          <a:srcRect/>
          <a:stretch>
            <a:fillRect/>
          </a:stretch>
        </p:blipFill>
        <p:spPr bwMode="auto">
          <a:xfrm>
            <a:off x="2095500" y="3457575"/>
            <a:ext cx="6203950" cy="1290638"/>
          </a:xfrm>
          <a:prstGeom prst="rect">
            <a:avLst/>
          </a:prstGeom>
          <a:noFill/>
          <a:ln w="9525">
            <a:noFill/>
            <a:miter lim="800000"/>
            <a:headEnd/>
            <a:tailEnd/>
          </a:ln>
        </p:spPr>
      </p:pic>
      <p:pic>
        <p:nvPicPr>
          <p:cNvPr id="86019" name="Рисунок 3"/>
          <p:cNvPicPr>
            <a:picLocks noChangeAspect="1"/>
          </p:cNvPicPr>
          <p:nvPr/>
        </p:nvPicPr>
        <p:blipFill>
          <a:blip r:embed="rId3"/>
          <a:srcRect/>
          <a:stretch>
            <a:fillRect/>
          </a:stretch>
        </p:blipFill>
        <p:spPr bwMode="auto">
          <a:xfrm>
            <a:off x="307975" y="238125"/>
            <a:ext cx="39116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Заголовок 1"/>
          <p:cNvSpPr>
            <a:spLocks noGrp="1" noChangeArrowheads="1"/>
          </p:cNvSpPr>
          <p:nvPr>
            <p:ph type="title"/>
          </p:nvPr>
        </p:nvSpPr>
        <p:spPr>
          <a:xfrm>
            <a:off x="677863" y="2227263"/>
            <a:ext cx="8596312" cy="2168525"/>
          </a:xfrm>
        </p:spPr>
        <p:txBody>
          <a:bodyPr/>
          <a:lstStyle/>
          <a:p>
            <a:pPr eaLnBrk="1" hangingPunct="1"/>
            <a:r>
              <a:rPr lang="ru-RU" altLang="ru-RU" smtClean="0"/>
              <a:t/>
            </a:r>
            <a:br>
              <a:rPr lang="ru-RU" altLang="ru-RU" smtClean="0"/>
            </a:br>
            <a:endParaRPr lang="ru-RU" altLang="ru-RU" smtClean="0"/>
          </a:p>
        </p:txBody>
      </p:sp>
      <p:sp>
        <p:nvSpPr>
          <p:cNvPr id="3" name="Объект 2"/>
          <p:cNvSpPr>
            <a:spLocks noGrp="1"/>
          </p:cNvSpPr>
          <p:nvPr>
            <p:ph idx="1"/>
          </p:nvPr>
        </p:nvSpPr>
        <p:spPr>
          <a:xfrm>
            <a:off x="0" y="1366838"/>
            <a:ext cx="10502900" cy="5072062"/>
          </a:xfrm>
        </p:spPr>
        <p:txBody>
          <a:bodyPr rtlCol="0">
            <a:normAutofit/>
          </a:bodyPr>
          <a:lstStyle/>
          <a:p>
            <a:pPr marL="0" indent="0" eaLnBrk="1" fontAlgn="auto" hangingPunct="1">
              <a:spcAft>
                <a:spcPts val="0"/>
              </a:spcAft>
              <a:buFont typeface="Arial" panose="020B0604020202020204" pitchFamily="34" charset="0"/>
              <a:buNone/>
              <a:defRPr/>
            </a:pPr>
            <a:endParaRPr lang="ru-RU" dirty="0">
              <a:solidFill>
                <a:schemeClr val="tx1">
                  <a:lumMod val="75000"/>
                  <a:lumOff val="25000"/>
                </a:schemeClr>
              </a:solidFill>
            </a:endParaRPr>
          </a:p>
          <a:p>
            <a:pPr marL="0" indent="0" algn="just" eaLnBrk="1" fontAlgn="auto" hangingPunct="1">
              <a:spcAft>
                <a:spcPts val="0"/>
              </a:spcAft>
              <a:buFont typeface="Arial" panose="020B0604020202020204" pitchFamily="34" charset="0"/>
              <a:buNone/>
              <a:defRPr/>
            </a:pPr>
            <a:r>
              <a:rPr lang="uk-UA" b="1" dirty="0">
                <a:solidFill>
                  <a:schemeClr val="tx1">
                    <a:lumMod val="75000"/>
                    <a:lumOff val="25000"/>
                  </a:schemeClr>
                </a:solidFill>
              </a:rPr>
              <a:t> </a:t>
            </a:r>
            <a:endParaRPr lang="ru-RU" dirty="0">
              <a:solidFill>
                <a:schemeClr val="tx1">
                  <a:lumMod val="75000"/>
                  <a:lumOff val="25000"/>
                </a:schemeClr>
              </a:solidFill>
            </a:endParaRPr>
          </a:p>
          <a:p>
            <a:pPr marL="0" indent="0" algn="ctr" eaLnBrk="1" fontAlgn="auto" hangingPunct="1">
              <a:spcAft>
                <a:spcPts val="0"/>
              </a:spcAft>
              <a:buFont typeface="Arial" panose="020B0604020202020204" pitchFamily="34" charset="0"/>
              <a:buNone/>
              <a:defRPr/>
            </a:pPr>
            <a:r>
              <a:rPr lang="uk-UA" sz="4000" b="1" dirty="0" smtClean="0">
                <a:solidFill>
                  <a:schemeClr val="tx1">
                    <a:lumMod val="75000"/>
                    <a:lumOff val="25000"/>
                  </a:schemeClr>
                </a:solidFill>
                <a:latin typeface="Times New Roman" pitchFamily="18" charset="0"/>
                <a:cs typeface="Times New Roman" pitchFamily="18" charset="0"/>
              </a:rPr>
              <a:t>  </a:t>
            </a:r>
          </a:p>
          <a:p>
            <a:pPr marL="0" indent="0" algn="ctr" eaLnBrk="1" fontAlgn="auto" hangingPunct="1">
              <a:spcAft>
                <a:spcPts val="0"/>
              </a:spcAft>
              <a:buFont typeface="Arial" panose="020B0604020202020204" pitchFamily="34" charset="0"/>
              <a:buNone/>
              <a:defRPr/>
            </a:pPr>
            <a:r>
              <a:rPr lang="uk-UA" sz="3200" b="1" dirty="0" smtClean="0">
                <a:solidFill>
                  <a:schemeClr val="tx1"/>
                </a:solidFill>
                <a:latin typeface="Times New Roman" pitchFamily="18" charset="0"/>
                <a:cs typeface="Times New Roman" pitchFamily="18" charset="0"/>
              </a:rPr>
              <a:t>Дякуємо за увагу!</a:t>
            </a:r>
            <a:endParaRPr lang="ru-RU" sz="3200" b="1" dirty="0">
              <a:solidFill>
                <a:schemeClr val="tx1"/>
              </a:solidFill>
              <a:latin typeface="Times New Roman" pitchFamily="18" charset="0"/>
              <a:cs typeface="Times New Roman" pitchFamily="18" charset="0"/>
            </a:endParaRPr>
          </a:p>
        </p:txBody>
      </p:sp>
      <p:sp>
        <p:nvSpPr>
          <p:cNvPr id="87043" name="AutoShape 2" descr="Термін сплати збору за місця для паркування транспортних засобів  встановлено ПКУ"/>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pPr eaLnBrk="0" hangingPunct="0"/>
            <a:endParaRPr lang="ru-RU"/>
          </a:p>
        </p:txBody>
      </p:sp>
      <p:pic>
        <p:nvPicPr>
          <p:cNvPr id="87044" name="Рисунок 4"/>
          <p:cNvPicPr>
            <a:picLocks noChangeAspect="1"/>
          </p:cNvPicPr>
          <p:nvPr/>
        </p:nvPicPr>
        <p:blipFill>
          <a:blip r:embed="rId2"/>
          <a:srcRect/>
          <a:stretch>
            <a:fillRect/>
          </a:stretch>
        </p:blipFill>
        <p:spPr bwMode="auto">
          <a:xfrm>
            <a:off x="307975" y="184150"/>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Заголовок 1"/>
          <p:cNvSpPr>
            <a:spLocks noGrp="1"/>
          </p:cNvSpPr>
          <p:nvPr>
            <p:ph type="title"/>
          </p:nvPr>
        </p:nvSpPr>
        <p:spPr>
          <a:xfrm>
            <a:off x="1281113" y="2400300"/>
            <a:ext cx="7351712" cy="1122363"/>
          </a:xfrm>
        </p:spPr>
        <p:txBody>
          <a:bodyPr/>
          <a:lstStyle/>
          <a:p>
            <a:pPr algn="ctr"/>
            <a:r>
              <a:rPr lang="uk-UA" sz="1800" b="1" smtClean="0">
                <a:solidFill>
                  <a:schemeClr val="tx1"/>
                </a:solidFill>
                <a:latin typeface="Times New Roman" pitchFamily="18" charset="0"/>
                <a:cs typeface="Times New Roman" pitchFamily="18" charset="0"/>
              </a:rPr>
              <a:t>Базою справляння збору </a:t>
            </a:r>
            <a:r>
              <a:rPr lang="uk-UA" sz="1800" smtClean="0">
                <a:solidFill>
                  <a:schemeClr val="tx1"/>
                </a:solidFill>
                <a:latin typeface="Times New Roman" pitchFamily="18" charset="0"/>
                <a:cs typeface="Times New Roman" pitchFamily="18" charset="0"/>
              </a:rPr>
              <a:t>є загальна кількість діб тимчасового розміщення у місцях проживання (ночівлі), визначених п.п. 268.5.1                    п. 268.5 ст. 268</a:t>
            </a: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r>
              <a:rPr lang="ru-RU" sz="1800" smtClean="0">
                <a:solidFill>
                  <a:schemeClr val="tx1"/>
                </a:solidFill>
                <a:latin typeface="Times New Roman" pitchFamily="18" charset="0"/>
                <a:cs typeface="Times New Roman" pitchFamily="18" charset="0"/>
              </a:rPr>
              <a:t/>
            </a:r>
            <a:br>
              <a:rPr lang="ru-RU" sz="1800" smtClean="0">
                <a:solidFill>
                  <a:schemeClr val="tx1"/>
                </a:solidFill>
                <a:latin typeface="Times New Roman" pitchFamily="18" charset="0"/>
                <a:cs typeface="Times New Roman" pitchFamily="18" charset="0"/>
              </a:rPr>
            </a:br>
            <a:endParaRPr lang="ru-RU" sz="1800" smtClean="0">
              <a:solidFill>
                <a:schemeClr val="tx1"/>
              </a:solidFill>
              <a:latin typeface="Times New Roman" pitchFamily="18" charset="0"/>
              <a:cs typeface="Times New Roman" pitchFamily="18" charset="0"/>
            </a:endParaRPr>
          </a:p>
        </p:txBody>
      </p:sp>
      <p:pic>
        <p:nvPicPr>
          <p:cNvPr id="49154" name="Picture 2"/>
          <p:cNvPicPr>
            <a:picLocks noChangeAspect="1" noChangeArrowheads="1"/>
          </p:cNvPicPr>
          <p:nvPr/>
        </p:nvPicPr>
        <p:blipFill>
          <a:blip r:embed="rId2"/>
          <a:srcRect/>
          <a:stretch>
            <a:fillRect/>
          </a:stretch>
        </p:blipFill>
        <p:spPr bwMode="auto">
          <a:xfrm>
            <a:off x="4208463" y="3841750"/>
            <a:ext cx="1739900" cy="1128713"/>
          </a:xfrm>
          <a:prstGeom prst="rect">
            <a:avLst/>
          </a:prstGeom>
          <a:noFill/>
          <a:ln w="9525">
            <a:noFill/>
            <a:miter lim="800000"/>
            <a:headEnd/>
            <a:tailEnd/>
          </a:ln>
        </p:spPr>
      </p:pic>
      <p:pic>
        <p:nvPicPr>
          <p:cNvPr id="49155" name="Рисунок 3"/>
          <p:cNvPicPr>
            <a:picLocks noChangeAspect="1"/>
          </p:cNvPicPr>
          <p:nvPr/>
        </p:nvPicPr>
        <p:blipFill>
          <a:blip r:embed="rId3"/>
          <a:srcRect/>
          <a:stretch>
            <a:fillRect/>
          </a:stretch>
        </p:blipFill>
        <p:spPr bwMode="auto">
          <a:xfrm>
            <a:off x="398463" y="206375"/>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39800" y="1335088"/>
            <a:ext cx="7948613" cy="2882900"/>
          </a:xfrm>
        </p:spPr>
        <p:txBody>
          <a:bodyPr/>
          <a:lstStyle/>
          <a:p>
            <a:pPr marL="0" indent="0" algn="ctr">
              <a:buFont typeface="Wingdings 3" pitchFamily="18" charset="2"/>
              <a:buNone/>
              <a:defRPr/>
            </a:pPr>
            <a:r>
              <a:rPr lang="uk-UA" dirty="0">
                <a:solidFill>
                  <a:schemeClr val="tx1"/>
                </a:solidFill>
                <a:latin typeface="Times New Roman" panose="02020603050405020304" pitchFamily="18" charset="0"/>
                <a:cs typeface="Times New Roman" panose="02020603050405020304" pitchFamily="18" charset="0"/>
              </a:rPr>
              <a:t>Згідно з рішенням сільської, селищної, міської ради справляння </a:t>
            </a:r>
            <a:r>
              <a:rPr lang="uk-UA" dirty="0" smtClean="0">
                <a:solidFill>
                  <a:schemeClr val="tx1"/>
                </a:solidFill>
                <a:latin typeface="Times New Roman" panose="02020603050405020304" pitchFamily="18" charset="0"/>
                <a:cs typeface="Times New Roman" panose="02020603050405020304" pitchFamily="18" charset="0"/>
              </a:rPr>
              <a:t>туристичного збору </a:t>
            </a:r>
            <a:r>
              <a:rPr lang="uk-UA" dirty="0">
                <a:solidFill>
                  <a:schemeClr val="tx1"/>
                </a:solidFill>
                <a:latin typeface="Times New Roman" panose="02020603050405020304" pitchFamily="18" charset="0"/>
                <a:cs typeface="Times New Roman" panose="02020603050405020304" pitchFamily="18" charset="0"/>
              </a:rPr>
              <a:t>може здійснюватися з тимчасового розміщення у таких місцях проживання (ночівлі):</a:t>
            </a:r>
          </a:p>
          <a:p>
            <a:pPr>
              <a:defRPr/>
            </a:pP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r>
              <a:rPr lang="uk-UA" dirty="0" smtClean="0">
                <a:solidFill>
                  <a:schemeClr val="tx1"/>
                </a:solidFill>
                <a:latin typeface="Times New Roman" panose="02020603050405020304" pitchFamily="18" charset="0"/>
                <a:cs typeface="Times New Roman" panose="02020603050405020304" pitchFamily="18" charset="0"/>
              </a:rPr>
              <a:t>а</a:t>
            </a:r>
            <a:r>
              <a:rPr lang="uk-UA" dirty="0">
                <a:solidFill>
                  <a:schemeClr val="tx1"/>
                </a:solidFill>
                <a:latin typeface="Times New Roman" panose="02020603050405020304" pitchFamily="18" charset="0"/>
                <a:cs typeface="Times New Roman" panose="02020603050405020304" pitchFamily="18" charset="0"/>
              </a:rPr>
              <a:t>) готелі, кемпінги, мотелі, гуртожитки для приїжджих, хостели, будинки відпочинку, туристичні бази, гірські притулки, табори для відпочинку, пансіонати та інші заклади готельного типу, санаторно-курортні заклади;</a:t>
            </a:r>
          </a:p>
          <a:p>
            <a:pPr algn="ctr">
              <a:defRPr/>
            </a:pPr>
            <a:endParaRPr lang="uk-UA" dirty="0" smtClean="0">
              <a:solidFill>
                <a:schemeClr val="tx1"/>
              </a:solidFill>
              <a:latin typeface="Times New Roman" panose="02020603050405020304" pitchFamily="18" charset="0"/>
              <a:cs typeface="Times New Roman" panose="02020603050405020304" pitchFamily="18" charset="0"/>
            </a:endParaRPr>
          </a:p>
          <a:p>
            <a:pPr algn="ctr">
              <a:defRPr/>
            </a:pPr>
            <a:r>
              <a:rPr lang="uk-UA" dirty="0" smtClean="0">
                <a:solidFill>
                  <a:schemeClr val="tx1"/>
                </a:solidFill>
                <a:latin typeface="Times New Roman" panose="02020603050405020304" pitchFamily="18" charset="0"/>
                <a:cs typeface="Times New Roman" panose="02020603050405020304" pitchFamily="18" charset="0"/>
              </a:rPr>
              <a:t>б</a:t>
            </a:r>
            <a:r>
              <a:rPr lang="uk-UA" dirty="0">
                <a:solidFill>
                  <a:schemeClr val="tx1"/>
                </a:solidFill>
                <a:latin typeface="Times New Roman" panose="02020603050405020304" pitchFamily="18" charset="0"/>
                <a:cs typeface="Times New Roman" panose="02020603050405020304" pitchFamily="18" charset="0"/>
              </a:rPr>
              <a:t>) житловий будинок, прибудова до житлового будинку, квартира, котедж, кімната, садовий будинок, дачний будинок, будь-які інші об’єкти, що використовуються для тимчасового проживання (ночівлі).</a:t>
            </a:r>
          </a:p>
        </p:txBody>
      </p:sp>
      <p:pic>
        <p:nvPicPr>
          <p:cNvPr id="50178" name="Рисунок 3"/>
          <p:cNvPicPr>
            <a:picLocks noChangeAspect="1"/>
          </p:cNvPicPr>
          <p:nvPr/>
        </p:nvPicPr>
        <p:blipFill>
          <a:blip r:embed="rId2"/>
          <a:srcRect/>
          <a:stretch>
            <a:fillRect/>
          </a:stretch>
        </p:blipFill>
        <p:spPr bwMode="auto">
          <a:xfrm>
            <a:off x="331788" y="180975"/>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3725" y="757238"/>
            <a:ext cx="8961438" cy="3460750"/>
          </a:xfrm>
        </p:spPr>
        <p:txBody>
          <a:bodyPr/>
          <a:lstStyle/>
          <a:p>
            <a:pPr marL="0" indent="0" algn="ctr">
              <a:buFont typeface="Wingdings 3" pitchFamily="18" charset="2"/>
              <a:buNone/>
              <a:defRPr/>
            </a:pP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r>
              <a:rPr lang="uk-UA" dirty="0" smtClean="0">
                <a:solidFill>
                  <a:schemeClr val="tx1"/>
                </a:solidFill>
                <a:latin typeface="Times New Roman" panose="02020603050405020304" pitchFamily="18" charset="0"/>
                <a:cs typeface="Times New Roman" panose="02020603050405020304" pitchFamily="18" charset="0"/>
              </a:rPr>
              <a:t>Згідно </a:t>
            </a:r>
            <a:r>
              <a:rPr lang="uk-UA" dirty="0">
                <a:solidFill>
                  <a:schemeClr val="tx1"/>
                </a:solidFill>
                <a:latin typeface="Times New Roman" panose="02020603050405020304" pitchFamily="18" charset="0"/>
                <a:cs typeface="Times New Roman" panose="02020603050405020304" pitchFamily="18" charset="0"/>
              </a:rPr>
              <a:t>з рішенням </a:t>
            </a:r>
            <a:r>
              <a:rPr lang="uk-UA" dirty="0" smtClean="0">
                <a:solidFill>
                  <a:schemeClr val="tx1"/>
                </a:solidFill>
                <a:latin typeface="Times New Roman" panose="02020603050405020304" pitchFamily="18" charset="0"/>
                <a:cs typeface="Times New Roman" panose="02020603050405020304" pitchFamily="18" charset="0"/>
              </a:rPr>
              <a:t>сільської</a:t>
            </a:r>
            <a:r>
              <a:rPr lang="uk-UA" dirty="0">
                <a:solidFill>
                  <a:schemeClr val="tx1"/>
                </a:solidFill>
                <a:latin typeface="Times New Roman" panose="02020603050405020304" pitchFamily="18" charset="0"/>
                <a:cs typeface="Times New Roman" panose="02020603050405020304" pitchFamily="18" charset="0"/>
              </a:rPr>
              <a:t>, селищної, міської ради справляння збору може здійснюватися такими податковими агентами</a:t>
            </a:r>
            <a:r>
              <a:rPr lang="uk-UA" dirty="0" smtClean="0">
                <a:solidFill>
                  <a:schemeClr val="tx1"/>
                </a:solidFill>
                <a:latin typeface="Times New Roman" panose="02020603050405020304" pitchFamily="18" charset="0"/>
                <a:cs typeface="Times New Roman" panose="02020603050405020304" pitchFamily="18" charset="0"/>
              </a:rPr>
              <a:t>:</a:t>
            </a:r>
            <a:endParaRPr lang="en-US"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endParaRPr lang="uk-UA" dirty="0">
              <a:solidFill>
                <a:schemeClr val="tx1"/>
              </a:solidFill>
              <a:latin typeface="Times New Roman" panose="02020603050405020304" pitchFamily="18" charset="0"/>
              <a:cs typeface="Times New Roman" panose="02020603050405020304" pitchFamily="18" charset="0"/>
            </a:endParaRPr>
          </a:p>
          <a:p>
            <a:pPr>
              <a:defRPr/>
            </a:pPr>
            <a:r>
              <a:rPr lang="uk-UA" dirty="0">
                <a:solidFill>
                  <a:schemeClr val="tx1"/>
                </a:solidFill>
                <a:latin typeface="Times New Roman" panose="02020603050405020304" pitchFamily="18" charset="0"/>
                <a:cs typeface="Times New Roman" panose="02020603050405020304" pitchFamily="18" charset="0"/>
              </a:rPr>
              <a:t>а) юридичними особами, філіями, відділеннями, іншими відокремленими підрозділами юридичних осіб згідно з </a:t>
            </a:r>
            <a:r>
              <a:rPr lang="uk-UA" dirty="0" err="1" smtClean="0">
                <a:solidFill>
                  <a:schemeClr val="tx1"/>
                </a:solidFill>
                <a:latin typeface="Times New Roman" panose="02020603050405020304" pitchFamily="18" charset="0"/>
                <a:cs typeface="Times New Roman" panose="02020603050405020304" pitchFamily="18" charset="0"/>
              </a:rPr>
              <a:t>п.п</a:t>
            </a:r>
            <a:r>
              <a:rPr lang="uk-UA" dirty="0" smtClean="0">
                <a:solidFill>
                  <a:schemeClr val="tx1"/>
                </a:solidFill>
                <a:latin typeface="Times New Roman" panose="02020603050405020304" pitchFamily="18" charset="0"/>
                <a:cs typeface="Times New Roman" panose="02020603050405020304" pitchFamily="18" charset="0"/>
              </a:rPr>
              <a:t>. 268.7.2 </a:t>
            </a:r>
            <a:r>
              <a:rPr lang="uk-UA" dirty="0">
                <a:solidFill>
                  <a:schemeClr val="tx1"/>
                </a:solidFill>
                <a:latin typeface="Times New Roman" panose="02020603050405020304" pitchFamily="18" charset="0"/>
                <a:cs typeface="Times New Roman" panose="02020603050405020304" pitchFamily="18" charset="0"/>
              </a:rPr>
              <a:t> </a:t>
            </a:r>
            <a:r>
              <a:rPr lang="uk-UA" dirty="0" smtClean="0">
                <a:solidFill>
                  <a:schemeClr val="tx1"/>
                </a:solidFill>
                <a:latin typeface="Times New Roman" panose="02020603050405020304" pitchFamily="18" charset="0"/>
                <a:cs typeface="Times New Roman" panose="02020603050405020304" pitchFamily="18" charset="0"/>
              </a:rPr>
              <a:t>п. </a:t>
            </a:r>
            <a:r>
              <a:rPr lang="uk-UA" dirty="0">
                <a:solidFill>
                  <a:schemeClr val="tx1"/>
                </a:solidFill>
                <a:latin typeface="Times New Roman" panose="02020603050405020304" pitchFamily="18" charset="0"/>
                <a:cs typeface="Times New Roman" panose="02020603050405020304" pitchFamily="18" charset="0"/>
              </a:rPr>
              <a:t>268.7 </a:t>
            </a:r>
            <a:r>
              <a:rPr lang="uk-UA" dirty="0" smtClean="0">
                <a:solidFill>
                  <a:schemeClr val="tx1"/>
                </a:solidFill>
                <a:latin typeface="Times New Roman" panose="02020603050405020304" pitchFamily="18" charset="0"/>
                <a:cs typeface="Times New Roman" panose="02020603050405020304" pitchFamily="18" charset="0"/>
              </a:rPr>
              <a:t>ст. 268, </a:t>
            </a:r>
            <a:r>
              <a:rPr lang="uk-UA" dirty="0">
                <a:solidFill>
                  <a:schemeClr val="tx1"/>
                </a:solidFill>
                <a:latin typeface="Times New Roman" panose="02020603050405020304" pitchFamily="18" charset="0"/>
                <a:cs typeface="Times New Roman" panose="02020603050405020304" pitchFamily="18" charset="0"/>
              </a:rPr>
              <a:t>фізичними особами - підприємцями, які надають послуги з тимчасового розміщення осіб у місцях проживання (ночівлі), визначених </a:t>
            </a:r>
            <a:r>
              <a:rPr lang="uk-UA" dirty="0" err="1" smtClean="0">
                <a:solidFill>
                  <a:schemeClr val="tx1"/>
                </a:solidFill>
                <a:latin typeface="Times New Roman" panose="02020603050405020304" pitchFamily="18" charset="0"/>
                <a:cs typeface="Times New Roman" panose="02020603050405020304" pitchFamily="18" charset="0"/>
              </a:rPr>
              <a:t>п.п</a:t>
            </a:r>
            <a:r>
              <a:rPr lang="uk-UA" dirty="0" smtClean="0">
                <a:solidFill>
                  <a:schemeClr val="tx1"/>
                </a:solidFill>
                <a:latin typeface="Times New Roman" panose="02020603050405020304" pitchFamily="18" charset="0"/>
                <a:cs typeface="Times New Roman" panose="02020603050405020304" pitchFamily="18" charset="0"/>
              </a:rPr>
              <a:t>. 268.5.1 п. 268.5 ст. 268;</a:t>
            </a:r>
            <a:endParaRPr lang="uk-UA" dirty="0">
              <a:solidFill>
                <a:schemeClr val="tx1"/>
              </a:solidFill>
              <a:latin typeface="Times New Roman" panose="02020603050405020304" pitchFamily="18" charset="0"/>
              <a:cs typeface="Times New Roman" panose="02020603050405020304" pitchFamily="18" charset="0"/>
            </a:endParaRPr>
          </a:p>
          <a:p>
            <a:pPr>
              <a:defRPr/>
            </a:pPr>
            <a:r>
              <a:rPr lang="uk-UA" dirty="0">
                <a:solidFill>
                  <a:schemeClr val="tx1"/>
                </a:solidFill>
                <a:latin typeface="Times New Roman" panose="02020603050405020304" pitchFamily="18" charset="0"/>
                <a:cs typeface="Times New Roman" panose="02020603050405020304" pitchFamily="18" charset="0"/>
              </a:rPr>
              <a:t>б) квартирно-посередницькими організаціями, які направляють неорганізованих осіб з метою їх тимчасового розміщення у місцях проживання (ночівлі), визначених підпунктом </a:t>
            </a:r>
            <a:r>
              <a:rPr lang="uk-UA" dirty="0" smtClean="0">
                <a:solidFill>
                  <a:schemeClr val="tx1"/>
                </a:solidFill>
                <a:latin typeface="Times New Roman" panose="02020603050405020304" pitchFamily="18" charset="0"/>
                <a:cs typeface="Times New Roman" panose="02020603050405020304" pitchFamily="18" charset="0"/>
              </a:rPr>
              <a:t>«б» </a:t>
            </a:r>
            <a:r>
              <a:rPr lang="uk-UA" dirty="0" err="1" smtClean="0">
                <a:solidFill>
                  <a:schemeClr val="tx1"/>
                </a:solidFill>
                <a:latin typeface="Times New Roman" panose="02020603050405020304" pitchFamily="18" charset="0"/>
                <a:cs typeface="Times New Roman" panose="02020603050405020304" pitchFamily="18" charset="0"/>
              </a:rPr>
              <a:t>п.п</a:t>
            </a:r>
            <a:r>
              <a:rPr lang="uk-UA" dirty="0" smtClean="0">
                <a:solidFill>
                  <a:schemeClr val="tx1"/>
                </a:solidFill>
                <a:latin typeface="Times New Roman" panose="02020603050405020304" pitchFamily="18" charset="0"/>
                <a:cs typeface="Times New Roman" panose="02020603050405020304" pitchFamily="18" charset="0"/>
              </a:rPr>
              <a:t>. </a:t>
            </a:r>
            <a:r>
              <a:rPr lang="uk-UA" dirty="0">
                <a:solidFill>
                  <a:schemeClr val="tx1"/>
                </a:solidFill>
                <a:latin typeface="Times New Roman" panose="02020603050405020304" pitchFamily="18" charset="0"/>
                <a:cs typeface="Times New Roman" panose="02020603050405020304" pitchFamily="18" charset="0"/>
              </a:rPr>
              <a:t>268.5.1 </a:t>
            </a:r>
            <a:r>
              <a:rPr lang="uk-UA" dirty="0" smtClean="0">
                <a:solidFill>
                  <a:schemeClr val="tx1"/>
                </a:solidFill>
                <a:latin typeface="Times New Roman" panose="02020603050405020304" pitchFamily="18" charset="0"/>
                <a:cs typeface="Times New Roman" panose="02020603050405020304" pitchFamily="18" charset="0"/>
              </a:rPr>
              <a:t>п. </a:t>
            </a:r>
            <a:r>
              <a:rPr lang="uk-UA" dirty="0">
                <a:solidFill>
                  <a:schemeClr val="tx1"/>
                </a:solidFill>
                <a:latin typeface="Times New Roman" panose="02020603050405020304" pitchFamily="18" charset="0"/>
                <a:cs typeface="Times New Roman" panose="02020603050405020304" pitchFamily="18" charset="0"/>
              </a:rPr>
              <a:t>268.5 </a:t>
            </a:r>
            <a:r>
              <a:rPr lang="uk-UA" dirty="0" smtClean="0">
                <a:solidFill>
                  <a:schemeClr val="tx1"/>
                </a:solidFill>
                <a:latin typeface="Times New Roman" panose="02020603050405020304" pitchFamily="18" charset="0"/>
                <a:cs typeface="Times New Roman" panose="02020603050405020304" pitchFamily="18" charset="0"/>
              </a:rPr>
              <a:t>ст. 268, </a:t>
            </a:r>
            <a:r>
              <a:rPr lang="uk-UA" dirty="0">
                <a:solidFill>
                  <a:schemeClr val="tx1"/>
                </a:solidFill>
                <a:latin typeface="Times New Roman" panose="02020603050405020304" pitchFamily="18" charset="0"/>
                <a:cs typeface="Times New Roman" panose="02020603050405020304" pitchFamily="18" charset="0"/>
              </a:rPr>
              <a:t>що належать фізичним особам на праві власності або на праві користування за договором найму;</a:t>
            </a:r>
          </a:p>
          <a:p>
            <a:pPr>
              <a:defRPr/>
            </a:pPr>
            <a:r>
              <a:rPr lang="uk-UA" dirty="0">
                <a:solidFill>
                  <a:schemeClr val="tx1"/>
                </a:solidFill>
                <a:latin typeface="Times New Roman" panose="02020603050405020304" pitchFamily="18" charset="0"/>
                <a:cs typeface="Times New Roman" panose="02020603050405020304" pitchFamily="18" charset="0"/>
              </a:rPr>
              <a:t>в) юридичними особами, які уповноважуються сільською, селищною, міською радою справляти збір на умовах договору, укладеного з відповідною радою.</a:t>
            </a:r>
          </a:p>
          <a:p>
            <a:pPr marL="0" indent="0">
              <a:buFont typeface="Wingdings 3" pitchFamily="18" charset="2"/>
              <a:buNone/>
              <a:defRPr/>
            </a:pPr>
            <a:endParaRPr lang="uk-UA" dirty="0" smtClean="0">
              <a:solidFill>
                <a:schemeClr val="tx1"/>
              </a:solidFill>
              <a:latin typeface="Times New Roman" panose="02020603050405020304" pitchFamily="18" charset="0"/>
              <a:cs typeface="Times New Roman" panose="02020603050405020304" pitchFamily="18" charset="0"/>
            </a:endParaRPr>
          </a:p>
          <a:p>
            <a:pPr marL="0" indent="0" algn="ctr">
              <a:buFont typeface="Wingdings 3" pitchFamily="18" charset="2"/>
              <a:buNone/>
              <a:defRPr/>
            </a:pPr>
            <a:r>
              <a:rPr lang="uk-UA" dirty="0" smtClean="0">
                <a:solidFill>
                  <a:schemeClr val="tx1"/>
                </a:solidFill>
                <a:latin typeface="Times New Roman" panose="02020603050405020304" pitchFamily="18" charset="0"/>
                <a:cs typeface="Times New Roman" panose="02020603050405020304" pitchFamily="18" charset="0"/>
              </a:rPr>
              <a:t>Перелік </a:t>
            </a:r>
            <a:r>
              <a:rPr lang="uk-UA" dirty="0">
                <a:solidFill>
                  <a:schemeClr val="tx1"/>
                </a:solidFill>
                <a:latin typeface="Times New Roman" panose="02020603050405020304" pitchFamily="18" charset="0"/>
                <a:cs typeface="Times New Roman" panose="02020603050405020304" pitchFamily="18" charset="0"/>
              </a:rPr>
              <a:t>податкових агентів та інформація про них розміщуються та оприлюднюються на офіційному веб-сайті сільської, селищної, міської ради.</a:t>
            </a:r>
          </a:p>
        </p:txBody>
      </p:sp>
      <p:pic>
        <p:nvPicPr>
          <p:cNvPr id="51202" name="Рисунок 3"/>
          <p:cNvPicPr>
            <a:picLocks noChangeAspect="1"/>
          </p:cNvPicPr>
          <p:nvPr/>
        </p:nvPicPr>
        <p:blipFill>
          <a:blip r:embed="rId2"/>
          <a:srcRect/>
          <a:stretch>
            <a:fillRect/>
          </a:stretch>
        </p:blipFill>
        <p:spPr bwMode="auto">
          <a:xfrm>
            <a:off x="274638" y="139700"/>
            <a:ext cx="3911600" cy="53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Объект 2"/>
          <p:cNvSpPr>
            <a:spLocks noGrp="1"/>
          </p:cNvSpPr>
          <p:nvPr>
            <p:ph idx="1"/>
          </p:nvPr>
        </p:nvSpPr>
        <p:spPr>
          <a:xfrm>
            <a:off x="823913" y="1343025"/>
            <a:ext cx="7867650" cy="3887788"/>
          </a:xfrm>
        </p:spPr>
        <p:txBody>
          <a:bodyPr/>
          <a:lstStyle/>
          <a:p>
            <a:pPr algn="ctr"/>
            <a:r>
              <a:rPr lang="ru-RU" smtClean="0">
                <a:solidFill>
                  <a:schemeClr val="tx1"/>
                </a:solidFill>
                <a:latin typeface="Times New Roman" pitchFamily="18" charset="0"/>
                <a:cs typeface="Times New Roman" pitchFamily="18" charset="0"/>
              </a:rPr>
              <a:t>Податкові агенти сплачують збір за своїм місцезнаходженням </a:t>
            </a:r>
            <a:r>
              <a:rPr lang="ru-RU" b="1" smtClean="0">
                <a:solidFill>
                  <a:schemeClr val="tx1"/>
                </a:solidFill>
                <a:latin typeface="Times New Roman" pitchFamily="18" charset="0"/>
                <a:cs typeface="Times New Roman" pitchFamily="18" charset="0"/>
              </a:rPr>
              <a:t>щоквартально</a:t>
            </a:r>
            <a:r>
              <a:rPr lang="ru-RU" smtClean="0">
                <a:solidFill>
                  <a:schemeClr val="tx1"/>
                </a:solidFill>
                <a:latin typeface="Times New Roman" pitchFamily="18" charset="0"/>
                <a:cs typeface="Times New Roman" pitchFamily="18" charset="0"/>
              </a:rPr>
              <a:t>, у визначений для квартального звітного (податкового) періоду строк та відповідно до податкової декларації за звітний (податковий) квартал, або авансовими внесками до 30 числа (включно) кожного місяця (у лютому - до 28 (29) включно) на підставі рішення відповідної сільської, селищної, міської ради.</a:t>
            </a:r>
          </a:p>
          <a:p>
            <a:pPr algn="ctr"/>
            <a:endParaRPr lang="ru-RU" smtClean="0">
              <a:solidFill>
                <a:schemeClr val="tx1"/>
              </a:solidFill>
              <a:latin typeface="Times New Roman" pitchFamily="18" charset="0"/>
              <a:cs typeface="Times New Roman" pitchFamily="18" charset="0"/>
            </a:endParaRPr>
          </a:p>
          <a:p>
            <a:pPr algn="ctr"/>
            <a:r>
              <a:rPr lang="ru-RU" smtClean="0">
                <a:solidFill>
                  <a:schemeClr val="tx1"/>
                </a:solidFill>
                <a:latin typeface="Times New Roman" pitchFamily="18" charset="0"/>
                <a:cs typeface="Times New Roman" pitchFamily="18" charset="0"/>
              </a:rPr>
              <a:t>Податкові агенти, які сплачують збір авансовими внесками, відображають у податковій декларації за звітний (податковий) квартал суми нарахованих щомісячних авансових внесків. При цьому остаточна сума збору, обчислена відповідно до податкової декларації за звітний (податковий) квартал (з урахуванням фактично внесених авансових платежів), сплачується такими податковими агентами у строки, визначені для квартального звітного (податкового) періоду.</a:t>
            </a:r>
          </a:p>
        </p:txBody>
      </p:sp>
      <p:pic>
        <p:nvPicPr>
          <p:cNvPr id="52226" name="Рисунок 1"/>
          <p:cNvPicPr>
            <a:picLocks noChangeAspect="1"/>
          </p:cNvPicPr>
          <p:nvPr/>
        </p:nvPicPr>
        <p:blipFill>
          <a:blip r:embed="rId2"/>
          <a:srcRect/>
          <a:stretch>
            <a:fillRect/>
          </a:stretch>
        </p:blipFill>
        <p:spPr bwMode="auto">
          <a:xfrm>
            <a:off x="8964613" y="2970213"/>
            <a:ext cx="1473200" cy="1103312"/>
          </a:xfrm>
          <a:prstGeom prst="rect">
            <a:avLst/>
          </a:prstGeom>
          <a:noFill/>
          <a:ln w="9525">
            <a:noFill/>
            <a:miter lim="800000"/>
            <a:headEnd/>
            <a:tailEnd/>
          </a:ln>
        </p:spPr>
      </p:pic>
      <p:pic>
        <p:nvPicPr>
          <p:cNvPr id="52227" name="Рисунок 3"/>
          <p:cNvPicPr>
            <a:picLocks noChangeAspect="1"/>
          </p:cNvPicPr>
          <p:nvPr/>
        </p:nvPicPr>
        <p:blipFill>
          <a:blip r:embed="rId3"/>
          <a:srcRect/>
          <a:stretch>
            <a:fillRect/>
          </a:stretch>
        </p:blipFill>
        <p:spPr bwMode="auto">
          <a:xfrm>
            <a:off x="274638" y="11588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Объект 2"/>
          <p:cNvSpPr>
            <a:spLocks noGrp="1"/>
          </p:cNvSpPr>
          <p:nvPr>
            <p:ph idx="1"/>
          </p:nvPr>
        </p:nvSpPr>
        <p:spPr>
          <a:xfrm>
            <a:off x="808038" y="1979613"/>
            <a:ext cx="8377237" cy="2882900"/>
          </a:xfrm>
        </p:spPr>
        <p:txBody>
          <a:bodyPr/>
          <a:lstStyle/>
          <a:p>
            <a:pPr algn="ctr"/>
            <a:r>
              <a:rPr lang="ru-RU" smtClean="0">
                <a:solidFill>
                  <a:schemeClr val="tx1"/>
                </a:solidFill>
                <a:latin typeface="Times New Roman" pitchFamily="18" charset="0"/>
                <a:cs typeface="Times New Roman" pitchFamily="18" charset="0"/>
              </a:rPr>
              <a:t>Податковий агент, який має підрозділ без статусу юридичної особи, що надає послуги з тимчасового розміщення у місцях проживання (ночівлі) не за місцем реєстрації такого податкового агента, зобов’язаний зареєструвати такий підрозділ як податкового агента туристичного збору у контролюючому органі за місцезнаходженням підрозділу.</a:t>
            </a:r>
          </a:p>
        </p:txBody>
      </p:sp>
      <p:pic>
        <p:nvPicPr>
          <p:cNvPr id="53250" name="Рисунок 1"/>
          <p:cNvPicPr>
            <a:picLocks noChangeAspect="1"/>
          </p:cNvPicPr>
          <p:nvPr/>
        </p:nvPicPr>
        <p:blipFill>
          <a:blip r:embed="rId2"/>
          <a:srcRect/>
          <a:stretch>
            <a:fillRect/>
          </a:stretch>
        </p:blipFill>
        <p:spPr bwMode="auto">
          <a:xfrm>
            <a:off x="3935413" y="3937000"/>
            <a:ext cx="2705100" cy="1685925"/>
          </a:xfrm>
          <a:prstGeom prst="rect">
            <a:avLst/>
          </a:prstGeom>
          <a:noFill/>
          <a:ln w="9525">
            <a:noFill/>
            <a:miter lim="800000"/>
            <a:headEnd/>
            <a:tailEnd/>
          </a:ln>
        </p:spPr>
      </p:pic>
      <p:pic>
        <p:nvPicPr>
          <p:cNvPr id="53251" name="Рисунок 3"/>
          <p:cNvPicPr>
            <a:picLocks noChangeAspect="1"/>
          </p:cNvPicPr>
          <p:nvPr/>
        </p:nvPicPr>
        <p:blipFill>
          <a:blip r:embed="rId3"/>
          <a:srcRect/>
          <a:stretch>
            <a:fillRect/>
          </a:stretch>
        </p:blipFill>
        <p:spPr bwMode="auto">
          <a:xfrm>
            <a:off x="406400" y="198438"/>
            <a:ext cx="3911600" cy="534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Аспект">
  <a:themeElements>
    <a:clrScheme name="Синий">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Аспект">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Сектор</Template>
  <TotalTime>3813</TotalTime>
  <Words>2113</Words>
  <Application>Microsoft Office PowerPoint</Application>
  <PresentationFormat>Произвольный</PresentationFormat>
  <Paragraphs>229</Paragraphs>
  <Slides>42</Slides>
  <Notes>0</Notes>
  <HiddenSlides>0</HiddenSlides>
  <MMClips>0</MMClips>
  <ScaleCrop>false</ScaleCrop>
  <HeadingPairs>
    <vt:vector size="6" baseType="variant">
      <vt:variant>
        <vt:lpstr>Использованные шрифты</vt:lpstr>
      </vt:variant>
      <vt:variant>
        <vt:i4>7</vt:i4>
      </vt:variant>
      <vt:variant>
        <vt:lpstr>Шаблон оформления</vt:lpstr>
      </vt:variant>
      <vt:variant>
        <vt:i4>7</vt:i4>
      </vt:variant>
      <vt:variant>
        <vt:lpstr>Заголовки слайдов</vt:lpstr>
      </vt:variant>
      <vt:variant>
        <vt:i4>42</vt:i4>
      </vt:variant>
    </vt:vector>
  </HeadingPairs>
  <TitlesOfParts>
    <vt:vector size="56" baseType="lpstr">
      <vt:lpstr>Calibri</vt:lpstr>
      <vt:lpstr>Arial</vt:lpstr>
      <vt:lpstr>Calibri Light</vt:lpstr>
      <vt:lpstr>Wingdings 2</vt:lpstr>
      <vt:lpstr>Trebuchet MS</vt:lpstr>
      <vt:lpstr>Wingdings 3</vt:lpstr>
      <vt:lpstr>Times New Roman</vt:lpstr>
      <vt:lpstr>HDOfficeLightV0</vt:lpstr>
      <vt:lpstr>1_HDOfficeLightV0</vt:lpstr>
      <vt:lpstr>Аспект</vt:lpstr>
      <vt:lpstr>Аспект</vt:lpstr>
      <vt:lpstr>Аспект</vt:lpstr>
      <vt:lpstr>Аспект</vt:lpstr>
      <vt:lpstr>Аспект</vt:lpstr>
      <vt:lpstr>       «Особливості справляння туристичного збору  у 2025 році»   </vt:lpstr>
      <vt:lpstr>Слайд 2</vt:lpstr>
      <vt:lpstr>Слайд 3</vt:lpstr>
      <vt:lpstr>Слайд 4</vt:lpstr>
      <vt:lpstr>Базою справляння збору є загальна кількість діб тимчасового розміщення у місцях проживання (ночівлі), визначених п.п. 268.5.1                    п. 268.5 ст. 268         </vt:lpstr>
      <vt:lpstr>Слайд 6</vt:lpstr>
      <vt:lpstr>Слайд 7</vt:lpstr>
      <vt:lpstr>Слайд 8</vt:lpstr>
      <vt:lpstr>Слайд 9</vt:lpstr>
      <vt:lpstr> Податковий календар подання декларацій туристичного збору                                     за звітний 2025 рік </vt:lpstr>
      <vt:lpstr> Податковий календар нарахувань суми податкового зобов'язання в ІКП та сплати туристичного збору за звітний 2025 рік   </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1. Система митного адміністрування в Україні</dc:title>
  <dc:creator>Ирина</dc:creator>
  <cp:lastModifiedBy>Admin</cp:lastModifiedBy>
  <cp:revision>322</cp:revision>
  <dcterms:created xsi:type="dcterms:W3CDTF">2019-02-04T09:58:31Z</dcterms:created>
  <dcterms:modified xsi:type="dcterms:W3CDTF">2025-06-26T06:58:31Z</dcterms:modified>
</cp:coreProperties>
</file>