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6" r:id="rId3"/>
    <p:sldId id="285" r:id="rId4"/>
    <p:sldId id="300" r:id="rId5"/>
    <p:sldId id="289" r:id="rId6"/>
    <p:sldId id="303" r:id="rId7"/>
    <p:sldId id="302" r:id="rId8"/>
    <p:sldId id="258" r:id="rId9"/>
    <p:sldId id="304" r:id="rId10"/>
    <p:sldId id="305" r:id="rId11"/>
    <p:sldId id="306" r:id="rId12"/>
    <p:sldId id="308" r:id="rId13"/>
    <p:sldId id="309" r:id="rId14"/>
    <p:sldId id="310" r:id="rId15"/>
    <p:sldId id="290" r:id="rId16"/>
    <p:sldId id="283" r:id="rId17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07" autoAdjust="0"/>
  </p:normalViewPr>
  <p:slideViewPr>
    <p:cSldViewPr snapToGrid="0">
      <p:cViewPr varScale="1">
        <p:scale>
          <a:sx n="109" d="100"/>
          <a:sy n="109" d="100"/>
        </p:scale>
        <p:origin x="6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uk-UA"/>
              <a:t>3</a:t>
            </a:r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6C28DF-E430-4B44-A647-EA5F9CE78375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CE89DE-C617-4142-945D-BCA339FC98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50127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uk-UA"/>
              <a:t>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290A15-CE71-494F-AB95-8A8F232F2F82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C4E471-CDEB-4A3E-8E10-C53578DC17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40745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48F9-C288-4A7E-B524-B9B578D680BD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BE8-0EB9-46D6-AEC2-8CAA4C6E6D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EE14-FAC4-4BEF-9679-25C424F96530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F968-7706-4064-9818-21C708C10F3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E990-1DEB-455B-AF96-9AB6AAD221A8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B301-C75D-4DE9-996C-95B88AB0A6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DEA1-A1F3-4038-BD75-8974A636C5FA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29BD-3785-4A89-9B82-3BD1297E2C7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027D-5812-4A8C-81C7-49BFAF5D7AB0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7F24-B3FD-4B1B-A6F9-CFC9A6E760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DD4D8-3024-4B9D-AAEF-F39B64A215EA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C863-C4E5-4AF7-B2B0-640E6435309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3CD3-77A7-4B0E-AEB3-47519C5C9D42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CDE9-BA97-47AC-8639-D591174ECA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BA39-4CD2-4265-B530-96E686E9D526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C1CE-5268-4F5A-90CA-72F421D418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E121-0865-40D3-80CE-5F6CC394428F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1D4B-3091-42BF-B23B-C5631140EF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F0E8B-8624-48C0-9D93-3B44EEF23083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FD4F-A310-43CA-8B15-50504B88FC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85F4-EADC-4E9D-B3E0-B54BFBD7B36B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898E-6606-470D-A531-2F39CEC6E1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8F2E1B-3788-4276-BD8C-5667FBC9329D}" type="datetimeFigureOut">
              <a:rPr lang="uk-UA"/>
              <a:pPr>
                <a:defRPr/>
              </a:pPr>
              <a:t>01.05.2025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BA1535-82DC-451F-8DF1-7C99852469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Google Shape;186;p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2900363"/>
            <a:ext cx="617537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38" y="442913"/>
            <a:ext cx="11093450" cy="22002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/>
              <a:t/>
            </a:r>
            <a:br>
              <a:rPr lang="uk-UA" sz="4000" b="1" dirty="0"/>
            </a:br>
            <a:r>
              <a:rPr lang="uk-UA" sz="4000" b="1" dirty="0"/>
              <a:t/>
            </a:r>
            <a:br>
              <a:rPr lang="uk-UA" sz="4000" b="1" dirty="0"/>
            </a:br>
            <a:r>
              <a:rPr lang="uk-UA" sz="4000" b="1" dirty="0"/>
              <a:t/>
            </a:r>
            <a:br>
              <a:rPr lang="uk-UA" sz="4000" b="1" dirty="0"/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«ОСОБЛИВОСТІ ОПОДАТКУВАННЯ ПЛАТНИКІВ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ПОДАТКУ НА ПРИБУТОК, ЯКІ ЗДІЙСНЮЮТЬ РОЗДРІБНУ ТОРГІВЛЮ ПАЛЬНИМ»</a:t>
            </a:r>
            <a:r>
              <a:rPr lang="ru-RU" b="1" dirty="0">
                <a:latin typeface="e-Ukraine Bold"/>
              </a:rPr>
              <a:t/>
            </a:r>
            <a:br>
              <a:rPr lang="ru-RU" b="1" dirty="0">
                <a:latin typeface="e-Ukraine Bold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791325" y="3736975"/>
            <a:ext cx="4900613" cy="12795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defRPr>
            </a:pPr>
            <a:r>
              <a:rPr lang="ru-RU" sz="2000" dirty="0" smtClean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Алла </a:t>
            </a:r>
            <a:r>
              <a:rPr lang="ru-RU" sz="2000" dirty="0" err="1" smtClean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Кондильовська</a:t>
            </a:r>
            <a:endParaRPr lang="ru-RU" sz="2000" dirty="0">
              <a:solidFill>
                <a:srgbClr val="000000"/>
              </a:solidFill>
              <a:latin typeface="e-Ukraine Regular"/>
              <a:ea typeface="e-Ukraine Regular"/>
              <a:cs typeface="e-Ukraine Regular"/>
              <a:sym typeface="e-Ukraine Regular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defRPr>
            </a:pP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Головний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державний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інспектор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відділу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аналітичної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роботи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управління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оподаткування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юридичних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осіб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Головного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управління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ДПС в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Одеській</a:t>
            </a:r>
            <a:r>
              <a:rPr lang="ru-RU" sz="2000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області</a:t>
            </a:r>
            <a:endParaRPr lang="ru-RU" sz="2000" dirty="0">
              <a:solidFill>
                <a:srgbClr val="000000"/>
              </a:solidFill>
              <a:latin typeface="e-Ukraine Regular"/>
              <a:ea typeface="e-Ukraine Regular"/>
              <a:cs typeface="e-Ukraine Regular"/>
              <a:sym typeface="e-Ukraine Regular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838200" y="1058863"/>
            <a:ext cx="11112500" cy="51181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Авансові внески є невід’ємною частиною податку на прибуток</a:t>
            </a:r>
          </a:p>
          <a:p>
            <a:pPr algn="just">
              <a:buFont typeface="Arial" charset="0"/>
              <a:buNone/>
            </a:pPr>
            <a:r>
              <a:rPr lang="uk-UA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Відповідно до п.п. 141.14.4 п.141.14 ст. 141 ПКУ грошове </a:t>
            </a:r>
            <a:r>
              <a:rPr lang="uk-UA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зобов'язання у вигляді авансового внеску</a:t>
            </a:r>
            <a:r>
              <a:rPr lang="uk-UA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податку на  прибуток</a:t>
            </a:r>
          </a:p>
          <a:p>
            <a:pPr algn="just">
              <a:buFont typeface="Arial" charset="0"/>
              <a:buNone/>
            </a:pPr>
            <a:r>
              <a:rPr lang="uk-UA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підприємств </a:t>
            </a:r>
            <a:r>
              <a:rPr lang="uk-UA" b="1" i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вважається узгодженим у момент виникнення такого</a:t>
            </a:r>
          </a:p>
          <a:p>
            <a:pPr algn="just">
              <a:buFont typeface="Arial" charset="0"/>
              <a:buNone/>
            </a:pPr>
            <a:r>
              <a:rPr lang="uk-UA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i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зобов'язання, який визначається за календарною датою</a:t>
            </a:r>
            <a:r>
              <a:rPr lang="uk-UA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Arial" charset="0"/>
              <a:buNone/>
            </a:pPr>
            <a:r>
              <a:rPr lang="uk-UA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встановленою у п.п. 141.14.1 цього пункту</a:t>
            </a:r>
          </a:p>
          <a:p>
            <a:pPr algn="just">
              <a:buFont typeface="Arial" charset="0"/>
              <a:buNone/>
            </a:pPr>
            <a:r>
              <a:rPr lang="uk-UA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граничного строку сплати авансового</a:t>
            </a:r>
          </a:p>
          <a:p>
            <a:pPr algn="just">
              <a:buFont typeface="Arial" charset="0"/>
              <a:buNone/>
            </a:pPr>
            <a:r>
              <a:rPr lang="uk-UA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внеску з податку на прибуток</a:t>
            </a:r>
          </a:p>
          <a:p>
            <a:pPr algn="just">
              <a:buFont typeface="Arial" charset="0"/>
              <a:buNone/>
            </a:pPr>
            <a:r>
              <a:rPr lang="uk-UA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підприємств до відповідного бюджету. 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80" y="3770203"/>
            <a:ext cx="3887542" cy="2570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Общий\МЕТОДИЧНІ_МАТЕРІАЛИ\КАРТИНКИ для слайдов\ЧЕЛОВЕЧКИ\1670822697_grizly-club-p-chelovechki-dlya-prezentatsii-png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6100" y="696913"/>
            <a:ext cx="35496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838200" y="1058863"/>
            <a:ext cx="11112500" cy="51181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Сума авансових внесків </a:t>
            </a: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податку на </a:t>
            </a:r>
          </a:p>
          <a:p>
            <a:pPr algn="just">
              <a:buFont typeface="Arial" charset="0"/>
              <a:buNone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прибуток підприємств сплачена протягом</a:t>
            </a:r>
          </a:p>
          <a:p>
            <a:pPr algn="just">
              <a:buFont typeface="Arial" charset="0"/>
              <a:buNone/>
            </a:pP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звітного (податкового) періоду </a:t>
            </a:r>
            <a:r>
              <a:rPr lang="uk-UA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ЗМЕНШУЄ</a:t>
            </a:r>
          </a:p>
          <a:p>
            <a:pPr algn="just">
              <a:buFont typeface="Arial" charset="0"/>
              <a:buNone/>
            </a:pPr>
            <a:r>
              <a:rPr lang="uk-UA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податкові зобов’язання з податку на </a:t>
            </a:r>
          </a:p>
          <a:p>
            <a:pPr algn="just">
              <a:buFont typeface="Arial" charset="0"/>
              <a:buNone/>
            </a:pPr>
            <a:r>
              <a:rPr lang="uk-UA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прибуток підприємств, розраховані за </a:t>
            </a:r>
          </a:p>
          <a:p>
            <a:pPr algn="just">
              <a:buFont typeface="Arial" charset="0"/>
              <a:buNone/>
            </a:pPr>
            <a:r>
              <a:rPr lang="uk-UA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результатами такого звітного (податкового) періоду за базовою</a:t>
            </a:r>
          </a:p>
          <a:p>
            <a:pPr algn="just">
              <a:buFont typeface="Arial" charset="0"/>
              <a:buNone/>
            </a:pPr>
            <a:r>
              <a:rPr lang="uk-UA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(основною) ставкою</a:t>
            </a:r>
            <a:r>
              <a:rPr lang="uk-UA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визначеною статтею 136 ПКУ, </a:t>
            </a:r>
            <a:r>
              <a:rPr lang="uk-UA" b="1" i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СУМІ, що</a:t>
            </a:r>
          </a:p>
          <a:p>
            <a:pPr algn="just">
              <a:buFont typeface="Arial" charset="0"/>
              <a:buNone/>
            </a:pPr>
            <a:r>
              <a:rPr lang="uk-UA" b="1" i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ПЕРЕВИЩУЄ СУМУ НАРАХОВАНОГО ПОДАТКОВОГО</a:t>
            </a:r>
          </a:p>
          <a:p>
            <a:pPr algn="just">
              <a:buFont typeface="Arial" charset="0"/>
              <a:buNone/>
            </a:pPr>
            <a:r>
              <a:rPr lang="uk-UA" b="1" i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ЗОБОВ’ЯЗАННЯ за такий податковий (звітний) період. 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434975" y="796925"/>
            <a:ext cx="11515725" cy="58483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sz="2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04.04.2025</a:t>
            </a:r>
            <a:r>
              <a:rPr lang="uk-UA" sz="2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набрав </a:t>
            </a:r>
            <a:r>
              <a:rPr lang="uk-UA" sz="25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чинності наказ Міністерства фінансів України від 13.02.2025 № 94 «Про затвердження Змін до форми Податкової декларації з податку на прибуток підприємств», зареєстрований у Міністерстві юстиції України 27.02.2025 року за № 323/43729, зі змінами, внесеними наказом Міністерства фінансів України від 03.03.2025 № 133 «Про внесення змін до наказу Міністерства фінансів України від 13.02.2025 року № 94», зареєстрований у Міністерстві юстиції України 05.03.2025 за № 352/43758 (далі - наказ № 94). </a:t>
            </a:r>
            <a:endParaRPr lang="ru-RU" sz="2500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uk-UA" sz="2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Зокрема, що стосується особливостей оподаткування діяльності з роздрібної торгівлі пальним: рядок 10 «Особливі відмітки» доповнено рядком: «платника податку, який сплачує авансові внески за кожне місце роздрібної торгівлі пальним»  </a:t>
            </a:r>
            <a:endParaRPr lang="ru-RU" sz="25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5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1" descr="D:\Общий\Аладишева пятница\2025\Виступ у квітні 2025_паливо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4916488"/>
            <a:ext cx="7721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0" name="Содержимое 7"/>
          <p:cNvSpPr>
            <a:spLocks noGrp="1"/>
          </p:cNvSpPr>
          <p:nvPr>
            <p:ph idx="1"/>
          </p:nvPr>
        </p:nvSpPr>
        <p:spPr>
          <a:xfrm>
            <a:off x="334963" y="923925"/>
            <a:ext cx="11723687" cy="525303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smtClean="0"/>
              <a:t>           </a:t>
            </a:r>
            <a:r>
              <a:rPr lang="uk-UA" sz="2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виключено додаток ОВ до Декларації (рядок 26 ОВ), натомість </a:t>
            </a:r>
            <a:r>
              <a:rPr lang="uk-UA" sz="2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доповнено новим додатком ЩАВ до Декларації (рядок 26 ЩАВ), у якому відображаються розрахунок авансового внеску за кожний пункт обміну іноземних валют та розрахунок авансового внеску за кожне місце роздрібної торгівлі пальним</a:t>
            </a:r>
            <a:r>
              <a:rPr lang="uk-UA" smtClean="0"/>
              <a:t>.</a:t>
            </a:r>
            <a:endParaRPr lang="ru-RU" smtClean="0"/>
          </a:p>
        </p:txBody>
      </p:sp>
      <p:pic>
        <p:nvPicPr>
          <p:cNvPr id="27651" name="Picture 6" descr="D:\Общий\Аладишева пятница\2025\Виступ у квітні 2025_паливо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2816225"/>
            <a:ext cx="51339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D:\Общий\Аладишева пятница\2025\Виступ у квітні 2025_паливо\БезымянныйЩА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288" y="2471738"/>
            <a:ext cx="5224462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963" y="1004888"/>
            <a:ext cx="11579225" cy="5559425"/>
          </a:xfrm>
        </p:spPr>
        <p:txBody>
          <a:bodyPr rtlCol="0">
            <a:normAutofit fontScale="92500"/>
          </a:bodyPr>
          <a:lstStyle/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Згідно із п. 46.6 ст. 46 Кодексу, платникам податку на прибуток необхідно подавати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Декларацію за оновленою формою за звітний (податковий) період – </a:t>
            </a: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півріччя 2025 року. 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Платникам податку, що декларують показники, визначення яких пов’язано зі змінами 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положень ПКУ, що набрали чинності у 2024 році, рекомендуємо за звітний (податковий)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період - 2024 рік та І квартал 2025 року подати уточнюючу Декларацію за оновленою формою, із відображенням, зокрема: </a:t>
            </a: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у рядку 26 ЩАВ Декларації - нарахувань авансових внесків, із відповідним  заповненням у додатку ЩАВ розрахунку авансового внеску за кожне місце роздрібної торгівлі пальним відповідно до </a:t>
            </a:r>
            <a:r>
              <a:rPr lang="uk-UA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141.14.2 п. 141.14 ст. 141 ПКУ.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Відповідно до </a:t>
            </a:r>
            <a:r>
              <a:rPr lang="uk-UA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69.1 п. 69 </a:t>
            </a:r>
            <a:r>
              <a:rPr lang="uk-UA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підрозд</a:t>
            </a: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uk-UA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</a:t>
            </a: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ХХ «Перехідні положення» ПКУ в разі самостійного виправлення платником податків з дотриманням порядку, вимог та обмежень, визначених ст. 50 ПКУ, помилок, що призвели до заниження податкового зобов’язання у звітних (податкових) періодах, які припадають на період дії воєнного стану, такі платники звільняються від нарахування та сплати штрафних санкцій, передбачених п. 50.1 ст. 50 ПКУ, та пені.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867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438" y="1131888"/>
            <a:ext cx="11353800" cy="53594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6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ВІДПОВІДАЛЬНІСТЬ ЗА НЕСПЛАТУ АВАНСОВИХ ВНЕСКІВ: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1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ГРОШОВЕ ЗОБОВ’ЯЗАННЯ у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авансового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внеску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endParaRPr lang="ru-RU" sz="6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узгодженим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  момент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календарною датою,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встановленою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п.п. 141.14.1 п.  141.14  ст.  141  ПКУ  для  граничного  строку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авансового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внеску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бюджету.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платник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 СПЛАЧУЄ 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узгоджену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суму  авансового 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внеску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строку, 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визначеного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п.п.  141.14.1  п.  141.14  ст.  141  ПКУ,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платник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притягається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до 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у 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штрафу  в 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розмірах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статтею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124 ПКУ.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НЕСПЛАТА 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суб’єктом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ліцензію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 право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роздрібної</a:t>
            </a:r>
            <a:endParaRPr lang="ru-RU" sz="6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пальним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авансового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внеску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визначеного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п. 141.14  ст.  141  ПКУ  за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податковий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  ПІДСТАВОЮ  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Органом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ліцензування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 ПРИПИНЕННЯ  ДІЇ  ЛІЦЕНЗІЇ 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право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провадження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698" name="Picture 3" descr="D:\Алла\картинки азс\ЧЕЛОВЕЧКИ\1685586514_gagaru-club-p-stokovie-chelovechki-vkontakte-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0" y="4332288"/>
            <a:ext cx="21336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Google Shape;186;p9"/>
          <p:cNvPicPr preferRelativeResize="0"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0500" y="1030288"/>
            <a:ext cx="9653588" cy="5634037"/>
          </a:xfrm>
        </p:spPr>
      </p:pic>
      <p:sp>
        <p:nvSpPr>
          <p:cNvPr id="30722" name="Прямоугольник 7"/>
          <p:cNvSpPr>
            <a:spLocks noChangeArrowheads="1"/>
          </p:cNvSpPr>
          <p:nvPr/>
        </p:nvSpPr>
        <p:spPr bwMode="auto">
          <a:xfrm>
            <a:off x="4171950" y="3244850"/>
            <a:ext cx="3846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rgbClr val="FFFFFF"/>
                </a:solidFill>
                <a:sym typeface="Arial" charset="0"/>
              </a:rPr>
              <a:t>Дякую за </a:t>
            </a:r>
            <a:r>
              <a:rPr lang="uk-UA" sz="4000">
                <a:solidFill>
                  <a:srgbClr val="FFFFFF"/>
                </a:solidFill>
                <a:sym typeface="Arial" charset="0"/>
              </a:rPr>
              <a:t>у</a:t>
            </a:r>
            <a:r>
              <a:rPr lang="ru-RU" sz="4000">
                <a:solidFill>
                  <a:srgbClr val="FFFFFF"/>
                </a:solidFill>
                <a:sym typeface="Arial" charset="0"/>
              </a:rPr>
              <a:t>вагу!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072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Общий\МЕТОДИЧНІ_МАТЕРІАЛИ\КАРТИНКИ для слайдов\ЧЕЛОВЕЧКИ\foni-papik-pro-16l0-p-kartinki-chelovechki-belie-na-prozrachnom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8088" y="4289425"/>
            <a:ext cx="5151437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865188" y="995363"/>
            <a:ext cx="11129962" cy="47355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900" b="1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Font typeface="Arial" charset="0"/>
              <a:buNone/>
            </a:pPr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01 грудня 2024 року набрав чинності ЗАКОН УКРАЇНИ від 10.10.2024 №4015 –ІХ «</a:t>
            </a:r>
            <a:r>
              <a:rPr lang="uk-UA" sz="3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внесення змін до Податкового кодексу України та інших законів України щодо забезпечення збалансованості бюджетних надходжень у період дії воєнного стану», яким впроваджено сплату авансових внесків із податку на прибуток підприємств платниками такого податку за місця роздрібної торгівлі пальним. </a:t>
            </a:r>
            <a:endParaRPr lang="ru-RU" sz="3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				</a:t>
            </a:r>
            <a:endParaRPr lang="ru-RU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838200" y="1212850"/>
            <a:ext cx="11112500" cy="4964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Платники податку на прибуток, які здійснюють роздрібну торгівлю пальним,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ЗОБОВ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ЯЗАНІ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сплачувати авансові внески з податку на прибуток підприємств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КОЖНЕ</a:t>
            </a:r>
          </a:p>
          <a:p>
            <a:pPr>
              <a:buFont typeface="Arial" charset="0"/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місце роздрібної торгівлі </a:t>
            </a:r>
          </a:p>
          <a:p>
            <a:pPr>
              <a:buFont typeface="Arial" charset="0"/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пальним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інформація щодо якого</a:t>
            </a:r>
          </a:p>
          <a:p>
            <a:pPr>
              <a:buFont typeface="Arial" charset="0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внесена </a:t>
            </a:r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ЄДИНОГО РЕЄСТРУ</a:t>
            </a:r>
          </a:p>
          <a:p>
            <a:pPr>
              <a:buFont typeface="Arial" charset="0"/>
              <a:buNone/>
            </a:pPr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ЛІЦЕНЗІАТІВ та місць обігу</a:t>
            </a:r>
          </a:p>
          <a:p>
            <a:pPr>
              <a:buFont typeface="Arial" charset="0"/>
              <a:buNone/>
            </a:pPr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пального на 1-е число поточного</a:t>
            </a:r>
          </a:p>
          <a:p>
            <a:pPr>
              <a:buFont typeface="Arial" charset="0"/>
              <a:buNone/>
            </a:pPr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місяця.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05" y="2538413"/>
            <a:ext cx="5044775" cy="3094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2975" cy="1325563"/>
          </a:xfrm>
        </p:spPr>
        <p:txBody>
          <a:bodyPr/>
          <a:lstStyle/>
          <a:p>
            <a:pPr algn="just"/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СТРОКИ  СПЛАТИ АВАНСОВИХ ВНЕСКІВ </a:t>
            </a:r>
            <a:br>
              <a:rPr lang="uk-UA" sz="29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9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uk-UA" sz="2900" b="1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800" b="1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КБК «11021800»)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92275"/>
            <a:ext cx="11179629" cy="4484688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щомісяця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не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20-го  числа  поточного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кожне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роздрібної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внесена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реєстру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ліцензіатів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станом      на    перше    число    поточного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у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п.п. 141.14.2 п. 141.14 ст. 141 ПКУ.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Установлено,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Зазначених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 ПКУ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застосовуються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1-го  числа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набрав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 № 4015,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01.12.2024.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4287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94" y="3370217"/>
            <a:ext cx="4342644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Алла\картинки азс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6650" y="127000"/>
            <a:ext cx="45450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6913" y="1004888"/>
            <a:ext cx="11307762" cy="570388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РОЗМІРИ СПЛАТИ АВАНСОВИХ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ВНЕСКІВ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п.п. 141.14.2  п. 141.14 ст. 141 ПКУ)</a:t>
            </a:r>
            <a:endParaRPr lang="uk-UA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для  </a:t>
            </a:r>
            <a:r>
              <a:rPr lang="ru-RU" sz="3200" dirty="0" err="1" smtClean="0">
                <a:solidFill>
                  <a:srgbClr val="002060"/>
                </a:solidFill>
              </a:rPr>
              <a:t>місця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роздрібної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торгівлі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пальним</a:t>
            </a:r>
            <a:r>
              <a:rPr lang="ru-RU" sz="3200" dirty="0" smtClean="0">
                <a:solidFill>
                  <a:srgbClr val="002060"/>
                </a:solidFill>
              </a:rPr>
              <a:t>,  на  </a:t>
            </a:r>
            <a:r>
              <a:rPr lang="ru-RU" sz="3200" dirty="0" err="1" smtClean="0">
                <a:solidFill>
                  <a:srgbClr val="002060"/>
                </a:solidFill>
              </a:rPr>
              <a:t>якому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err="1" smtClean="0">
                <a:solidFill>
                  <a:srgbClr val="002060"/>
                </a:solidFill>
              </a:rPr>
              <a:t>здійснюється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реалізація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виключно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скрапленого</a:t>
            </a:r>
            <a:r>
              <a:rPr lang="ru-RU" sz="3200" dirty="0" smtClean="0">
                <a:solidFill>
                  <a:srgbClr val="002060"/>
                </a:solidFill>
              </a:rPr>
              <a:t> газу –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у  </a:t>
            </a:r>
            <a:r>
              <a:rPr lang="ru-RU" sz="3200" b="1" dirty="0" err="1" smtClean="0">
                <a:solidFill>
                  <a:srgbClr val="FF0000"/>
                </a:solidFill>
              </a:rPr>
              <a:t>розмірі</a:t>
            </a:r>
            <a:r>
              <a:rPr lang="ru-RU" sz="3200" b="1" dirty="0" smtClean="0">
                <a:solidFill>
                  <a:srgbClr val="FF0000"/>
                </a:solidFill>
              </a:rPr>
              <a:t>  30    </a:t>
            </a:r>
            <a:r>
              <a:rPr lang="ru-RU" sz="3200" b="1" dirty="0" err="1" smtClean="0">
                <a:solidFill>
                  <a:srgbClr val="FF0000"/>
                </a:solidFill>
              </a:rPr>
              <a:t>тисяч</a:t>
            </a:r>
            <a:r>
              <a:rPr lang="ru-RU" sz="3200" b="1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err="1" smtClean="0">
                <a:solidFill>
                  <a:srgbClr val="FF0000"/>
                </a:solidFill>
              </a:rPr>
              <a:t>гривень</a:t>
            </a:r>
            <a:r>
              <a:rPr lang="ru-RU" sz="3200" b="1" dirty="0" smtClean="0">
                <a:solidFill>
                  <a:srgbClr val="FF0000"/>
                </a:solidFill>
              </a:rPr>
              <a:t>  за    </a:t>
            </a:r>
            <a:r>
              <a:rPr lang="ru-RU" sz="3200" b="1" dirty="0" err="1" smtClean="0">
                <a:solidFill>
                  <a:srgbClr val="FF0000"/>
                </a:solidFill>
              </a:rPr>
              <a:t>кожне</a:t>
            </a:r>
            <a:r>
              <a:rPr lang="ru-RU" sz="3200" b="1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err="1" smtClean="0">
                <a:solidFill>
                  <a:srgbClr val="FF0000"/>
                </a:solidFill>
              </a:rPr>
              <a:t>місце</a:t>
            </a:r>
            <a:r>
              <a:rPr lang="ru-RU" sz="3200" dirty="0" smtClean="0">
                <a:solidFill>
                  <a:srgbClr val="002060"/>
                </a:solidFill>
              </a:rPr>
              <a:t>;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для  </a:t>
            </a:r>
            <a:r>
              <a:rPr lang="ru-RU" sz="3200" dirty="0" err="1" smtClean="0">
                <a:solidFill>
                  <a:srgbClr val="002060"/>
                </a:solidFill>
              </a:rPr>
              <a:t>місця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роздрібної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торгівлі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пальним</a:t>
            </a:r>
            <a:r>
              <a:rPr lang="ru-RU" sz="3200" dirty="0" smtClean="0">
                <a:solidFill>
                  <a:srgbClr val="002060"/>
                </a:solidFill>
              </a:rPr>
              <a:t>,  на  </a:t>
            </a:r>
            <a:r>
              <a:rPr lang="ru-RU" sz="3200" dirty="0" err="1" smtClean="0">
                <a:solidFill>
                  <a:srgbClr val="002060"/>
                </a:solidFill>
              </a:rPr>
              <a:t>якому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здійснюється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реалізація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кількох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err="1" smtClean="0">
                <a:solidFill>
                  <a:srgbClr val="002060"/>
                </a:solidFill>
              </a:rPr>
              <a:t>видів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пального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і</a:t>
            </a:r>
            <a:r>
              <a:rPr lang="ru-RU" sz="3200" dirty="0" smtClean="0">
                <a:solidFill>
                  <a:srgbClr val="002060"/>
                </a:solidFill>
              </a:rPr>
              <a:t>  при  </a:t>
            </a:r>
            <a:r>
              <a:rPr lang="ru-RU" sz="3200" dirty="0" err="1" smtClean="0">
                <a:solidFill>
                  <a:srgbClr val="002060"/>
                </a:solidFill>
              </a:rPr>
              <a:t>цьому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частка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реалізації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скрапленого</a:t>
            </a:r>
            <a:r>
              <a:rPr lang="ru-RU" sz="3200" dirty="0" smtClean="0">
                <a:solidFill>
                  <a:srgbClr val="002060"/>
                </a:solidFill>
              </a:rPr>
              <a:t>  газу  в  </a:t>
            </a:r>
            <a:r>
              <a:rPr lang="ru-RU" sz="3200" dirty="0" err="1" smtClean="0">
                <a:solidFill>
                  <a:srgbClr val="002060"/>
                </a:solidFill>
              </a:rPr>
              <a:t>літрах</a:t>
            </a:r>
            <a:r>
              <a:rPr lang="ru-RU" sz="3200" dirty="0" smtClean="0">
                <a:solidFill>
                  <a:srgbClr val="002060"/>
                </a:solidFill>
              </a:rPr>
              <a:t>,  </a:t>
            </a:r>
            <a:r>
              <a:rPr lang="ru-RU" sz="3200" dirty="0" err="1" smtClean="0">
                <a:solidFill>
                  <a:srgbClr val="002060"/>
                </a:solidFill>
              </a:rPr>
              <a:t>приведених</a:t>
            </a:r>
            <a:r>
              <a:rPr lang="ru-RU" sz="3200" dirty="0" smtClean="0">
                <a:solidFill>
                  <a:srgbClr val="002060"/>
                </a:solidFill>
              </a:rPr>
              <a:t>  до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err="1" smtClean="0">
                <a:solidFill>
                  <a:srgbClr val="002060"/>
                </a:solidFill>
              </a:rPr>
              <a:t>температури</a:t>
            </a:r>
            <a:r>
              <a:rPr lang="ru-RU" sz="3200" dirty="0" smtClean="0">
                <a:solidFill>
                  <a:srgbClr val="002060"/>
                </a:solidFill>
              </a:rPr>
              <a:t>  15  °</a:t>
            </a:r>
            <a:r>
              <a:rPr lang="en-US" sz="3200" dirty="0" smtClean="0">
                <a:solidFill>
                  <a:srgbClr val="002060"/>
                </a:solidFill>
              </a:rPr>
              <a:t>C  </a:t>
            </a:r>
            <a:r>
              <a:rPr lang="ru-RU" sz="3200" dirty="0" smtClean="0">
                <a:solidFill>
                  <a:srgbClr val="002060"/>
                </a:solidFill>
              </a:rPr>
              <a:t>у  </a:t>
            </a:r>
            <a:r>
              <a:rPr lang="ru-RU" sz="3200" dirty="0" err="1" smtClean="0">
                <a:solidFill>
                  <a:srgbClr val="002060"/>
                </a:solidFill>
              </a:rPr>
              <a:t>загальному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обсязі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реалізованого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протягом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попереднього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місяця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err="1" smtClean="0">
                <a:solidFill>
                  <a:srgbClr val="002060"/>
                </a:solidFill>
              </a:rPr>
              <a:t>пального</a:t>
            </a:r>
            <a:r>
              <a:rPr lang="ru-RU" sz="3200" dirty="0" smtClean="0">
                <a:solidFill>
                  <a:srgbClr val="002060"/>
                </a:solidFill>
              </a:rPr>
              <a:t>,  становить  50  </a:t>
            </a:r>
            <a:r>
              <a:rPr lang="ru-RU" sz="3200" dirty="0" err="1" smtClean="0">
                <a:solidFill>
                  <a:srgbClr val="002060"/>
                </a:solidFill>
              </a:rPr>
              <a:t>і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більше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</a:rPr>
              <a:t>відсотків</a:t>
            </a:r>
            <a:r>
              <a:rPr lang="ru-RU" sz="3200" dirty="0" smtClean="0">
                <a:solidFill>
                  <a:srgbClr val="002060"/>
                </a:solidFill>
              </a:rPr>
              <a:t>,  –  </a:t>
            </a:r>
            <a:r>
              <a:rPr lang="ru-RU" sz="3200" b="1" dirty="0" smtClean="0">
                <a:solidFill>
                  <a:srgbClr val="FF0000"/>
                </a:solidFill>
              </a:rPr>
              <a:t>у  </a:t>
            </a:r>
            <a:r>
              <a:rPr lang="ru-RU" sz="3200" b="1" dirty="0" err="1" smtClean="0">
                <a:solidFill>
                  <a:srgbClr val="FF0000"/>
                </a:solidFill>
              </a:rPr>
              <a:t>розмірі</a:t>
            </a:r>
            <a:r>
              <a:rPr lang="ru-RU" sz="3200" b="1" dirty="0" smtClean="0">
                <a:solidFill>
                  <a:srgbClr val="FF0000"/>
                </a:solidFill>
              </a:rPr>
              <a:t>  45  </a:t>
            </a:r>
            <a:r>
              <a:rPr lang="ru-RU" sz="3200" b="1" dirty="0" err="1" smtClean="0">
                <a:solidFill>
                  <a:srgbClr val="FF0000"/>
                </a:solidFill>
              </a:rPr>
              <a:t>тисяч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</a:rPr>
              <a:t>гривень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dirty="0" smtClean="0">
                <a:solidFill>
                  <a:srgbClr val="002060"/>
                </a:solidFill>
              </a:rPr>
              <a:t>за  </a:t>
            </a:r>
            <a:r>
              <a:rPr lang="ru-RU" sz="3200" dirty="0" err="1" smtClean="0">
                <a:solidFill>
                  <a:srgbClr val="002060"/>
                </a:solidFill>
              </a:rPr>
              <a:t>кожне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err="1" smtClean="0">
                <a:solidFill>
                  <a:srgbClr val="002060"/>
                </a:solidFill>
              </a:rPr>
              <a:t>місце</a:t>
            </a:r>
            <a:r>
              <a:rPr lang="ru-RU" sz="3200" dirty="0" smtClean="0">
                <a:solidFill>
                  <a:srgbClr val="002060"/>
                </a:solidFill>
              </a:rPr>
              <a:t>;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у </a:t>
            </a:r>
            <a:r>
              <a:rPr lang="ru-RU" sz="3200" b="1" dirty="0" err="1" smtClean="0">
                <a:solidFill>
                  <a:srgbClr val="FF0000"/>
                </a:solidFill>
              </a:rPr>
              <a:t>розмірі</a:t>
            </a:r>
            <a:r>
              <a:rPr lang="ru-RU" sz="3200" b="1" dirty="0" smtClean="0">
                <a:solidFill>
                  <a:srgbClr val="FF0000"/>
                </a:solidFill>
              </a:rPr>
              <a:t> 60 </a:t>
            </a:r>
            <a:r>
              <a:rPr lang="ru-RU" sz="3200" b="1" dirty="0" err="1" smtClean="0">
                <a:solidFill>
                  <a:srgbClr val="FF0000"/>
                </a:solidFill>
              </a:rPr>
              <a:t>тисяч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гривен</a:t>
            </a:r>
            <a:r>
              <a:rPr lang="ru-RU" sz="3200" dirty="0" err="1" smtClean="0">
                <a:solidFill>
                  <a:srgbClr val="FF0000"/>
                </a:solidFill>
              </a:rPr>
              <a:t>ь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 </a:t>
            </a:r>
            <a:r>
              <a:rPr lang="ru-RU" sz="3200" b="1" dirty="0" err="1" smtClean="0">
                <a:solidFill>
                  <a:srgbClr val="FF0000"/>
                </a:solidFill>
              </a:rPr>
              <a:t>кожне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інше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місце</a:t>
            </a:r>
            <a:r>
              <a:rPr lang="ru-RU" sz="3200" dirty="0" smtClean="0">
                <a:solidFill>
                  <a:srgbClr val="FF0000"/>
                </a:solidFill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</a:rPr>
              <a:t>крім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випадків</a:t>
            </a:r>
            <a:r>
              <a:rPr lang="ru-RU" sz="3200" dirty="0" smtClean="0">
                <a:solidFill>
                  <a:srgbClr val="002060"/>
                </a:solidFill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</a:rPr>
              <a:t>зазначених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вище</a:t>
            </a:r>
            <a:r>
              <a:rPr lang="ru-RU" sz="3200" dirty="0" smtClean="0">
                <a:solidFill>
                  <a:srgbClr val="002060"/>
                </a:solidFill>
              </a:rPr>
              <a:t> 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820738" y="1104900"/>
            <a:ext cx="10515600" cy="50450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	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«роздрібна торгівля пальним»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«місце роздрібної торгівлі пальним»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вживаються у значеннях, наведених у Законі України від 18.06.2024 № 3817-ІХ «Про державне регулювання виробництва і обігу спирту етилового, спиртових дистилятів, біоетанолу, алкогольних напоїв, тютюнових виробів, тютюнової сировини, рідин, що використовуються в електронних сигаретах, та пального»</a:t>
            </a:r>
          </a:p>
        </p:txBody>
      </p:sp>
      <p:pic>
        <p:nvPicPr>
          <p:cNvPr id="20482" name="Picture 2" descr="D:\Общий\МЕТОДИЧНІ_МАТЕРІАЛИ\КАРТИНКИ для слайдов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4508500"/>
            <a:ext cx="27273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:\Общий\МЕТОДИЧНІ_МАТЕРІАЛИ\КАРТИНКИ для слайдов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238" y="4464050"/>
            <a:ext cx="2944812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:\Общий\МЕТОДИЧНІ_МАТЕРІАЛИ\КАРТИНКИ для слайдов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1450" y="3848100"/>
            <a:ext cx="26892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Алла\картинки азс\ліцензія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1160463"/>
            <a:ext cx="21955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58863"/>
            <a:ext cx="11102975" cy="55054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реєстр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ліцензіатів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обігу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пального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-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інформаційно-комунікаційної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центрального органу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реалізує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державну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податкову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(п. 29 ч. 1 ст. 1 Закону № 3817)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ведення </a:t>
            </a:r>
            <a:r>
              <a:rPr lang="uk-UA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ЄДИНОГО РЕЄСТРУ  ЛІЦЕНЗІАТІВ та місць обігу  пального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затверджено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Постановою Кабінету Міністрів України  від 19.06.2019  №545.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Постановою Кабінету Міністрів України від 21.04.2023 №365, яка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набирає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чинності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скасування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стану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внесені зміни до діючого порядку від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19.06.2019  №545.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uk-UA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Підставою для включення </a:t>
            </a:r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суб'єкта господарювання до Єдиного реєстру ліцензіатів та місць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обігу  пального </a:t>
            </a:r>
            <a:r>
              <a:rPr lang="uk-UA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 рішення ДПС та її територіальних  органів про видачу ліцензії </a:t>
            </a:r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право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виробництва, зберігання, оптової та  роздрібної торгівлі пальним….”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449638" y="1030288"/>
            <a:ext cx="8537575" cy="556895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КРИТЕРІЄМ</a:t>
            </a: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визначення переліку суб'єктів </a:t>
            </a:r>
            <a:r>
              <a:rPr lang="uk-UA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господарю-</a:t>
            </a:r>
            <a:endParaRPr lang="uk-UA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вання</a:t>
            </a: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які здійснюють роздрібну торгівлю пальним та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зобов'язані щомісячно сплачувати авансові внески з податку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прибуток підприємств за кожне місце роздрібної торгівлі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пальним,  </a:t>
            </a:r>
            <a:r>
              <a:rPr lang="uk-UA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  НАЯВНІСТЬ ЛІЦЕНЗІЇ НА ПРАВО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РОЗДРІБНОЇ ТОРГІВЛІ ЗА КОЖНЕ МІСЦЕ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РОЗДРІБНОЇ ТОРГІВЛІ ПАЛЬНИМ,</a:t>
            </a:r>
            <a:r>
              <a:rPr lang="uk-UA" sz="25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інформація щодо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якого внесена до єдиного реєстру  ліцензіатів та місць обігу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пального </a:t>
            </a:r>
            <a:r>
              <a:rPr lang="uk-UA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станом на перше число поточного місяця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5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Позиція Міністерства фінансів України висвітлена у листі від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16.01.2025 №21210-09-62/1594</a:t>
            </a:r>
            <a:endParaRPr lang="uk-UA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____ДПС____\ПРЕЗЕНТАЦІЇ\картинки для презентаций\pngwing.com (26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2241550"/>
            <a:ext cx="31210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                         </a:t>
            </a: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Зазначимо, якщо у платника податку на прибуток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наявна ліцензія</a:t>
            </a: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право роздрібної  торгівлі пальним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за місцем роздрібної торгівлі пальним, де передбачено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здійснення реалізації кількох видів пального (у тому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числі скрапленого газу), інформація щодо якого внесена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Єдиного реєстру ліцензіатів та місць обігу пального станом на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перше число поточного місяця, але </a:t>
            </a:r>
            <a:r>
              <a:rPr lang="uk-UA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цьому реалізація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пального не здійснювалася, </a:t>
            </a:r>
            <a:r>
              <a:rPr lang="uk-UA" sz="3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авансовий внесок з податку на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прибуток підприємств сплачується за таке місце роздрібної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торгівлі пальним у розмірі 60 тисяч гривень відповідно до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uk-UA" sz="3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«а» </a:t>
            </a:r>
            <a:r>
              <a:rPr lang="uk-UA" sz="30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uk-UA" sz="3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141. 14.2 п. 141.14 ст. 141 Кодексу. 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Общий\МЕТОДИЧНІ_МАТЕРІАЛИ\КАРТИНКИ для слайдов\ЧЕЛОВЕЧКИ\1685586514_gagaru-club-p-stokovie-chelovechki-vkontakte-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004888"/>
            <a:ext cx="1871663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87325"/>
            <a:ext cx="428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913</Words>
  <Application>Microsoft Office PowerPoint</Application>
  <PresentationFormat>Широкоэкранный</PresentationFormat>
  <Paragraphs>119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e-Ukraine Bold</vt:lpstr>
      <vt:lpstr>e-Ukraine Regular</vt:lpstr>
      <vt:lpstr>Times New Roman</vt:lpstr>
      <vt:lpstr>Wingdings</vt:lpstr>
      <vt:lpstr>Тема Office</vt:lpstr>
      <vt:lpstr>   «ОСОБЛИВОСТІ ОПОДАТКУВАННЯ ПЛАТНИКІВ ПОДАТКУ НА ПРИБУТОК, ЯКІ ЗДІЙСНЮЮТЬ РОЗДРІБНУ ТОРГІВЛЮ ПАЛЬНИМ» </vt:lpstr>
      <vt:lpstr>Презентация PowerPoint</vt:lpstr>
      <vt:lpstr>    </vt:lpstr>
      <vt:lpstr>       СТРОКИ  СПЛАТИ АВАНСОВИХ ВНЕСКІВ                                          (КБК «11021800»)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Шорстова Тетяна Іванівна</dc:creator>
  <cp:lastModifiedBy>Кугут Олександр Сергійович</cp:lastModifiedBy>
  <cp:revision>175</cp:revision>
  <dcterms:created xsi:type="dcterms:W3CDTF">2024-12-02T12:22:54Z</dcterms:created>
  <dcterms:modified xsi:type="dcterms:W3CDTF">2025-05-01T12:53:30Z</dcterms:modified>
</cp:coreProperties>
</file>