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8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37A1-32A4-4F9B-A3B1-5EA1A2DF2295}" type="datetimeFigureOut">
              <a:rPr lang="uk-UA" smtClean="0"/>
              <a:pPr/>
              <a:t>08.04.2025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B5A26-D735-40AA-BA1E-901F22A13D5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37A1-32A4-4F9B-A3B1-5EA1A2DF2295}" type="datetimeFigureOut">
              <a:rPr lang="uk-UA" smtClean="0"/>
              <a:pPr/>
              <a:t>08.04.2025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B5A26-D735-40AA-BA1E-901F22A13D5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37A1-32A4-4F9B-A3B1-5EA1A2DF2295}" type="datetimeFigureOut">
              <a:rPr lang="uk-UA" smtClean="0"/>
              <a:pPr/>
              <a:t>08.04.2025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B5A26-D735-40AA-BA1E-901F22A13D5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rgbClr val="25699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37A1-32A4-4F9B-A3B1-5EA1A2DF2295}" type="datetimeFigureOut">
              <a:rPr lang="uk-UA" smtClean="0"/>
              <a:pPr/>
              <a:t>08.04.2025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B5A26-D735-40AA-BA1E-901F22A13D5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37A1-32A4-4F9B-A3B1-5EA1A2DF2295}" type="datetimeFigureOut">
              <a:rPr lang="uk-UA" smtClean="0"/>
              <a:pPr/>
              <a:t>08.04.2025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B5A26-D735-40AA-BA1E-901F22A13D5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37A1-32A4-4F9B-A3B1-5EA1A2DF2295}" type="datetimeFigureOut">
              <a:rPr lang="uk-UA" smtClean="0"/>
              <a:pPr/>
              <a:t>08.04.2025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B5A26-D735-40AA-BA1E-901F22A13D5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37A1-32A4-4F9B-A3B1-5EA1A2DF2295}" type="datetimeFigureOut">
              <a:rPr lang="uk-UA" smtClean="0"/>
              <a:pPr/>
              <a:t>08.04.2025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B5A26-D735-40AA-BA1E-901F22A13D5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37A1-32A4-4F9B-A3B1-5EA1A2DF2295}" type="datetimeFigureOut">
              <a:rPr lang="uk-UA" smtClean="0"/>
              <a:pPr/>
              <a:t>08.04.2025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B5A26-D735-40AA-BA1E-901F22A13D5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37A1-32A4-4F9B-A3B1-5EA1A2DF2295}" type="datetimeFigureOut">
              <a:rPr lang="uk-UA" smtClean="0"/>
              <a:pPr/>
              <a:t>08.04.2025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B5A26-D735-40AA-BA1E-901F22A13D5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37A1-32A4-4F9B-A3B1-5EA1A2DF2295}" type="datetimeFigureOut">
              <a:rPr lang="uk-UA" smtClean="0"/>
              <a:pPr/>
              <a:t>08.04.2025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B5A26-D735-40AA-BA1E-901F22A13D5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37A1-32A4-4F9B-A3B1-5EA1A2DF2295}" type="datetimeFigureOut">
              <a:rPr lang="uk-UA" smtClean="0"/>
              <a:pPr/>
              <a:t>08.04.2025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B5A26-D735-40AA-BA1E-901F22A13D5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237A1-32A4-4F9B-A3B1-5EA1A2DF2295}" type="datetimeFigureOut">
              <a:rPr lang="uk-UA" smtClean="0"/>
              <a:pPr/>
              <a:t>08.04.2025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B5A26-D735-40AA-BA1E-901F22A13D59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06795" y="2469540"/>
            <a:ext cx="4244032" cy="872453"/>
          </a:xfrm>
          <a:prstGeom prst="rect">
            <a:avLst/>
          </a:prstGeom>
        </p:spPr>
        <p:txBody>
          <a:bodyPr vert="horz" wrap="square" lIns="0" tIns="10575" rIns="0" bIns="0" rtlCol="0">
            <a:spAutoFit/>
          </a:bodyPr>
          <a:lstStyle/>
          <a:p>
            <a:pPr marL="11132">
              <a:spcBef>
                <a:spcPts val="83"/>
              </a:spcBef>
            </a:pPr>
            <a:r>
              <a:rPr sz="2800" spc="-145" dirty="0">
                <a:solidFill>
                  <a:srgbClr val="1F497D"/>
                </a:solidFill>
              </a:rPr>
              <a:t>Конструктивні</a:t>
            </a:r>
            <a:r>
              <a:rPr sz="2800" spc="-118" dirty="0">
                <a:solidFill>
                  <a:srgbClr val="1F497D"/>
                </a:solidFill>
              </a:rPr>
              <a:t> дивіденди</a:t>
            </a:r>
            <a:endParaRPr sz="2800" dirty="0"/>
          </a:p>
        </p:txBody>
      </p:sp>
      <p:sp>
        <p:nvSpPr>
          <p:cNvPr id="3" name="object 3"/>
          <p:cNvSpPr txBox="1"/>
          <p:nvPr/>
        </p:nvSpPr>
        <p:spPr>
          <a:xfrm>
            <a:off x="4152368" y="5792436"/>
            <a:ext cx="835666" cy="362619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>
              <a:spcBef>
                <a:spcPts val="88"/>
              </a:spcBef>
            </a:pPr>
            <a:r>
              <a:rPr lang="uk-UA" sz="1100" spc="-18" dirty="0">
                <a:solidFill>
                  <a:srgbClr val="1F497D"/>
                </a:solidFill>
                <a:latin typeface="Tahoma"/>
                <a:cs typeface="Tahoma"/>
              </a:rPr>
              <a:t>квітень</a:t>
            </a:r>
            <a:r>
              <a:rPr sz="1100" spc="-26" dirty="0">
                <a:solidFill>
                  <a:srgbClr val="1F497D"/>
                </a:solidFill>
                <a:latin typeface="Tahoma"/>
                <a:cs typeface="Tahoma"/>
              </a:rPr>
              <a:t> </a:t>
            </a:r>
            <a:r>
              <a:rPr sz="1100" spc="-18" dirty="0">
                <a:solidFill>
                  <a:srgbClr val="1F497D"/>
                </a:solidFill>
                <a:latin typeface="Tahoma"/>
                <a:cs typeface="Tahoma"/>
              </a:rPr>
              <a:t>202</a:t>
            </a:r>
            <a:r>
              <a:rPr lang="uk-UA" sz="1100" spc="-18" dirty="0">
                <a:solidFill>
                  <a:srgbClr val="1F497D"/>
                </a:solidFill>
                <a:latin typeface="Tahoma"/>
                <a:cs typeface="Tahoma"/>
              </a:rPr>
              <a:t>5</a:t>
            </a:r>
          </a:p>
          <a:p>
            <a:pPr marL="11132">
              <a:spcBef>
                <a:spcPts val="88"/>
              </a:spcBef>
            </a:pPr>
            <a:endParaRPr sz="1100" dirty="0">
              <a:latin typeface="Tahoma"/>
              <a:cs typeface="Tahom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6268" y="685337"/>
            <a:ext cx="1157045" cy="70113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818463" y="1336632"/>
            <a:ext cx="816118" cy="300215"/>
          </a:xfrm>
          <a:prstGeom prst="rect">
            <a:avLst/>
          </a:prstGeom>
        </p:spPr>
        <p:txBody>
          <a:bodyPr vert="horz" wrap="square" lIns="0" tIns="30612" rIns="0" bIns="0" rtlCol="0">
            <a:spAutoFit/>
          </a:bodyPr>
          <a:lstStyle/>
          <a:p>
            <a:pPr marL="11132" marR="4453" algn="ctr">
              <a:lnSpc>
                <a:spcPts val="745"/>
              </a:lnSpc>
              <a:spcBef>
                <a:spcPts val="241"/>
              </a:spcBef>
            </a:pPr>
            <a:r>
              <a:rPr lang="uk-UA" sz="700" b="1" spc="-9" dirty="0">
                <a:solidFill>
                  <a:srgbClr val="001524"/>
                </a:solidFill>
                <a:latin typeface="Tahoma"/>
                <a:cs typeface="Tahoma"/>
              </a:rPr>
              <a:t>Управління</a:t>
            </a:r>
            <a:r>
              <a:rPr sz="700" b="1" spc="-9" dirty="0">
                <a:solidFill>
                  <a:srgbClr val="001524"/>
                </a:solidFill>
                <a:latin typeface="Tahoma"/>
                <a:cs typeface="Tahoma"/>
              </a:rPr>
              <a:t> трансфертного ціноутворення</a:t>
            </a:r>
            <a:endParaRPr sz="700" dirty="0">
              <a:latin typeface="Tahoma"/>
              <a:cs typeface="Tahoma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789878"/>
            <a:ext cx="3600400" cy="4920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114081" y="1533661"/>
            <a:ext cx="3135784" cy="5322868"/>
            <a:chOff x="3641744" y="1691288"/>
            <a:chExt cx="3667125" cy="586994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41744" y="1691288"/>
              <a:ext cx="3667064" cy="5869317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67544" y="6285845"/>
              <a:ext cx="518123" cy="518121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58413" y="5226551"/>
              <a:ext cx="518123" cy="51812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66948" y="4160522"/>
              <a:ext cx="518123" cy="51812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58413" y="3109687"/>
              <a:ext cx="518123" cy="51812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66948" y="2042292"/>
              <a:ext cx="518123" cy="518120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407426" y="1522870"/>
            <a:ext cx="2782838" cy="1306773"/>
          </a:xfrm>
          <a:prstGeom prst="rect">
            <a:avLst/>
          </a:prstGeom>
        </p:spPr>
        <p:txBody>
          <a:bodyPr vert="horz" wrap="square" lIns="0" tIns="49535" rIns="0" bIns="0" rtlCol="0">
            <a:spAutoFit/>
          </a:bodyPr>
          <a:lstStyle/>
          <a:p>
            <a:pPr marL="10575" marR="4453" algn="ctr">
              <a:lnSpc>
                <a:spcPts val="1376"/>
              </a:lnSpc>
              <a:spcBef>
                <a:spcPts val="390"/>
              </a:spcBef>
            </a:pPr>
            <a:r>
              <a:rPr sz="1400" spc="44" dirty="0">
                <a:latin typeface="Tahoma"/>
                <a:cs typeface="Tahoma"/>
              </a:rPr>
              <a:t>Платіж</a:t>
            </a:r>
            <a:r>
              <a:rPr sz="1400" spc="-4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у</a:t>
            </a:r>
            <a:r>
              <a:rPr sz="1400" spc="-4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грошовій</a:t>
            </a:r>
            <a:r>
              <a:rPr sz="1400" spc="-4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чи</a:t>
            </a:r>
            <a:r>
              <a:rPr sz="1400" spc="-4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негрошовій </a:t>
            </a:r>
            <a:r>
              <a:rPr sz="1400" dirty="0">
                <a:latin typeface="Tahoma"/>
                <a:cs typeface="Tahoma"/>
              </a:rPr>
              <a:t>формі,</a:t>
            </a:r>
            <a:r>
              <a:rPr sz="1400" spc="-48" dirty="0">
                <a:latin typeface="Tahoma"/>
                <a:cs typeface="Tahoma"/>
              </a:rPr>
              <a:t> </a:t>
            </a:r>
            <a:r>
              <a:rPr sz="1400" spc="66" dirty="0">
                <a:latin typeface="Tahoma"/>
                <a:cs typeface="Tahoma"/>
              </a:rPr>
              <a:t>що</a:t>
            </a:r>
            <a:r>
              <a:rPr sz="1400" spc="-44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здійснюється </a:t>
            </a:r>
            <a:r>
              <a:rPr sz="1400" dirty="0">
                <a:latin typeface="Tahoma"/>
                <a:cs typeface="Tahoma"/>
              </a:rPr>
              <a:t>юридичною</a:t>
            </a:r>
            <a:r>
              <a:rPr sz="1400" spc="96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особою</a:t>
            </a:r>
            <a:r>
              <a:rPr sz="1400" spc="96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на</a:t>
            </a:r>
            <a:r>
              <a:rPr sz="1400" spc="10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користь</a:t>
            </a:r>
            <a:r>
              <a:rPr sz="1400" spc="96" dirty="0">
                <a:latin typeface="Tahoma"/>
                <a:cs typeface="Tahoma"/>
              </a:rPr>
              <a:t> </a:t>
            </a:r>
            <a:r>
              <a:rPr sz="1400" spc="-22" dirty="0">
                <a:latin typeface="Tahoma"/>
                <a:cs typeface="Tahoma"/>
              </a:rPr>
              <a:t>її </a:t>
            </a:r>
            <a:r>
              <a:rPr sz="1400" dirty="0">
                <a:latin typeface="Tahoma"/>
                <a:cs typeface="Tahoma"/>
              </a:rPr>
              <a:t>засновника</a:t>
            </a:r>
            <a:r>
              <a:rPr sz="1400" spc="61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та/або</a:t>
            </a:r>
            <a:r>
              <a:rPr sz="1400" spc="66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учасника </a:t>
            </a:r>
            <a:r>
              <a:rPr sz="1400" spc="-22" dirty="0">
                <a:latin typeface="Tahoma"/>
                <a:cs typeface="Tahoma"/>
              </a:rPr>
              <a:t>(учасників)</a:t>
            </a:r>
            <a:r>
              <a:rPr sz="1400" spc="-61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у</a:t>
            </a:r>
            <a:r>
              <a:rPr sz="1400" spc="-57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зв’язку</a:t>
            </a:r>
            <a:r>
              <a:rPr sz="1400" spc="-57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з</a:t>
            </a:r>
            <a:r>
              <a:rPr sz="1400" spc="-57" dirty="0">
                <a:latin typeface="Tahoma"/>
                <a:cs typeface="Tahoma"/>
              </a:rPr>
              <a:t> </a:t>
            </a:r>
            <a:r>
              <a:rPr sz="1400" spc="31" dirty="0">
                <a:latin typeface="Tahoma"/>
                <a:cs typeface="Tahoma"/>
              </a:rPr>
              <a:t>розподілом </a:t>
            </a:r>
            <a:r>
              <a:rPr sz="1400" dirty="0">
                <a:latin typeface="Tahoma"/>
                <a:cs typeface="Tahoma"/>
              </a:rPr>
              <a:t>чистого</a:t>
            </a:r>
            <a:r>
              <a:rPr sz="1400" spc="79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прибутку</a:t>
            </a:r>
            <a:r>
              <a:rPr sz="1400" spc="83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(його</a:t>
            </a:r>
            <a:r>
              <a:rPr sz="1400" spc="83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частини)</a:t>
            </a:r>
            <a:endParaRPr sz="1400" dirty="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2692" y="2896709"/>
            <a:ext cx="2852341" cy="2037742"/>
          </a:xfrm>
          <a:prstGeom prst="rect">
            <a:avLst/>
          </a:prstGeom>
        </p:spPr>
        <p:txBody>
          <a:bodyPr vert="horz" wrap="square" lIns="0" tIns="49535" rIns="0" bIns="0" rtlCol="0">
            <a:spAutoFit/>
          </a:bodyPr>
          <a:lstStyle/>
          <a:p>
            <a:pPr marL="11132" marR="4453" algn="ctr">
              <a:lnSpc>
                <a:spcPts val="1376"/>
              </a:lnSpc>
              <a:spcBef>
                <a:spcPts val="390"/>
              </a:spcBef>
            </a:pPr>
            <a:r>
              <a:rPr sz="1400" spc="61" dirty="0">
                <a:latin typeface="Tahoma"/>
                <a:cs typeface="Tahoma"/>
              </a:rPr>
              <a:t>Суми</a:t>
            </a:r>
            <a:r>
              <a:rPr sz="1400" spc="53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доходів</a:t>
            </a:r>
            <a:r>
              <a:rPr sz="1400" spc="57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у</a:t>
            </a:r>
            <a:r>
              <a:rPr sz="1400" spc="57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вигляді</a:t>
            </a:r>
            <a:r>
              <a:rPr sz="1400" spc="57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платежів </a:t>
            </a:r>
            <a:r>
              <a:rPr sz="1400" dirty="0">
                <a:latin typeface="Tahoma"/>
                <a:cs typeface="Tahoma"/>
              </a:rPr>
              <a:t>за</a:t>
            </a:r>
            <a:r>
              <a:rPr sz="1400" spc="-18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цінні</a:t>
            </a:r>
            <a:r>
              <a:rPr sz="1400" spc="-18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папери</a:t>
            </a:r>
            <a:r>
              <a:rPr sz="1400" spc="-13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(корпоративні </a:t>
            </a:r>
            <a:r>
              <a:rPr sz="1400" spc="-53" dirty="0">
                <a:latin typeface="Tahoma"/>
                <a:cs typeface="Tahoma"/>
              </a:rPr>
              <a:t>права),</a:t>
            </a:r>
            <a:r>
              <a:rPr sz="1400" spc="-13" dirty="0">
                <a:latin typeface="Tahoma"/>
                <a:cs typeface="Tahoma"/>
              </a:rPr>
              <a:t> </a:t>
            </a:r>
            <a:r>
              <a:rPr sz="1400" spc="66" dirty="0">
                <a:latin typeface="Tahoma"/>
                <a:cs typeface="Tahoma"/>
              </a:rPr>
              <a:t>що</a:t>
            </a:r>
            <a:r>
              <a:rPr sz="1400" spc="-13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виплачуються</a:t>
            </a:r>
            <a:r>
              <a:rPr sz="1400" spc="-13" dirty="0">
                <a:latin typeface="Tahoma"/>
                <a:cs typeface="Tahoma"/>
              </a:rPr>
              <a:t> </a:t>
            </a:r>
            <a:r>
              <a:rPr sz="1400" spc="-22" dirty="0">
                <a:latin typeface="Tahoma"/>
                <a:cs typeface="Tahoma"/>
              </a:rPr>
              <a:t>на </a:t>
            </a:r>
            <a:r>
              <a:rPr sz="1400" dirty="0">
                <a:latin typeface="Tahoma"/>
                <a:cs typeface="Tahoma"/>
              </a:rPr>
              <a:t>користь</a:t>
            </a:r>
            <a:r>
              <a:rPr sz="1400" spc="88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нерезидента,</a:t>
            </a:r>
            <a:r>
              <a:rPr sz="1400" spc="92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зазначеного </a:t>
            </a:r>
            <a:r>
              <a:rPr sz="1400" dirty="0">
                <a:latin typeface="Tahoma"/>
                <a:cs typeface="Tahoma"/>
              </a:rPr>
              <a:t>в</a:t>
            </a:r>
            <a:r>
              <a:rPr sz="1400" spc="-75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пп.</a:t>
            </a:r>
            <a:r>
              <a:rPr sz="1400" spc="-61" dirty="0">
                <a:latin typeface="Tahoma"/>
                <a:cs typeface="Tahoma"/>
              </a:rPr>
              <a:t> </a:t>
            </a:r>
            <a:r>
              <a:rPr sz="1400" spc="-136" dirty="0">
                <a:latin typeface="Tahoma"/>
                <a:cs typeface="Tahoma"/>
              </a:rPr>
              <a:t>«а»,</a:t>
            </a:r>
            <a:r>
              <a:rPr sz="1400" spc="-53" dirty="0">
                <a:latin typeface="Tahoma"/>
                <a:cs typeface="Tahoma"/>
              </a:rPr>
              <a:t> </a:t>
            </a:r>
            <a:r>
              <a:rPr sz="1400" spc="-136" dirty="0">
                <a:latin typeface="Tahoma"/>
                <a:cs typeface="Tahoma"/>
              </a:rPr>
              <a:t>«в»,</a:t>
            </a:r>
            <a:r>
              <a:rPr sz="1400" spc="-53" dirty="0">
                <a:latin typeface="Tahoma"/>
                <a:cs typeface="Tahoma"/>
              </a:rPr>
              <a:t> </a:t>
            </a:r>
            <a:r>
              <a:rPr sz="1400" spc="-131" dirty="0">
                <a:latin typeface="Tahoma"/>
                <a:cs typeface="Tahoma"/>
              </a:rPr>
              <a:t>«г»</a:t>
            </a:r>
            <a:r>
              <a:rPr sz="1400" spc="-53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пп.</a:t>
            </a:r>
            <a:r>
              <a:rPr sz="1400" spc="-57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39.2.1.1</a:t>
            </a:r>
            <a:r>
              <a:rPr sz="1400" spc="-57" dirty="0">
                <a:latin typeface="Tahoma"/>
                <a:cs typeface="Tahoma"/>
              </a:rPr>
              <a:t> </a:t>
            </a:r>
            <a:r>
              <a:rPr sz="1400" spc="-22" dirty="0">
                <a:latin typeface="Tahoma"/>
                <a:cs typeface="Tahoma"/>
              </a:rPr>
              <a:t>пп.</a:t>
            </a:r>
            <a:endParaRPr sz="1400" dirty="0">
              <a:latin typeface="Tahoma"/>
              <a:cs typeface="Tahoma"/>
            </a:endParaRPr>
          </a:p>
          <a:p>
            <a:pPr marL="319475">
              <a:lnSpc>
                <a:spcPts val="1249"/>
              </a:lnSpc>
            </a:pPr>
            <a:r>
              <a:rPr sz="1400" dirty="0">
                <a:latin typeface="Tahoma"/>
                <a:cs typeface="Tahoma"/>
              </a:rPr>
              <a:t>39.2.1</a:t>
            </a:r>
            <a:r>
              <a:rPr sz="1400" spc="-18" dirty="0">
                <a:latin typeface="Tahoma"/>
                <a:cs typeface="Tahoma"/>
              </a:rPr>
              <a:t> </a:t>
            </a:r>
            <a:r>
              <a:rPr sz="1400" spc="-31" dirty="0">
                <a:latin typeface="Tahoma"/>
                <a:cs typeface="Tahoma"/>
              </a:rPr>
              <a:t>п.</a:t>
            </a:r>
            <a:r>
              <a:rPr sz="1400" spc="-13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39.2</a:t>
            </a:r>
            <a:r>
              <a:rPr sz="1400" spc="-13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ст.</a:t>
            </a:r>
            <a:r>
              <a:rPr sz="1400" spc="402" dirty="0">
                <a:latin typeface="Tahoma"/>
                <a:cs typeface="Tahoma"/>
              </a:rPr>
              <a:t> </a:t>
            </a:r>
            <a:r>
              <a:rPr sz="1400" spc="53" dirty="0">
                <a:latin typeface="Tahoma"/>
                <a:cs typeface="Tahoma"/>
              </a:rPr>
              <a:t>39</a:t>
            </a:r>
            <a:r>
              <a:rPr sz="1400" spc="-13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ПКУ,</a:t>
            </a:r>
            <a:r>
              <a:rPr sz="1400" spc="-13" dirty="0">
                <a:latin typeface="Tahoma"/>
                <a:cs typeface="Tahoma"/>
              </a:rPr>
              <a:t> </a:t>
            </a:r>
            <a:r>
              <a:rPr sz="1400" spc="-44" dirty="0">
                <a:latin typeface="Tahoma"/>
                <a:cs typeface="Tahoma"/>
              </a:rPr>
              <a:t>у</a:t>
            </a:r>
            <a:endParaRPr sz="1400" dirty="0">
              <a:latin typeface="Tahoma"/>
              <a:cs typeface="Tahoma"/>
            </a:endParaRPr>
          </a:p>
          <a:p>
            <a:pPr marL="60110" marR="53431" algn="ctr">
              <a:lnSpc>
                <a:spcPts val="1376"/>
              </a:lnSpc>
              <a:spcBef>
                <a:spcPts val="149"/>
              </a:spcBef>
            </a:pPr>
            <a:r>
              <a:rPr sz="1400" dirty="0">
                <a:latin typeface="Tahoma"/>
                <a:cs typeface="Tahoma"/>
              </a:rPr>
              <a:t>контрольованих</a:t>
            </a:r>
            <a:r>
              <a:rPr sz="1400" spc="11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операціях</a:t>
            </a:r>
            <a:r>
              <a:rPr sz="1400" spc="114" dirty="0">
                <a:latin typeface="Tahoma"/>
                <a:cs typeface="Tahoma"/>
              </a:rPr>
              <a:t> </a:t>
            </a:r>
            <a:r>
              <a:rPr sz="1400" spc="-18" dirty="0">
                <a:latin typeface="Tahoma"/>
                <a:cs typeface="Tahoma"/>
              </a:rPr>
              <a:t>понад </a:t>
            </a:r>
            <a:r>
              <a:rPr sz="1400" dirty="0">
                <a:latin typeface="Tahoma"/>
                <a:cs typeface="Tahoma"/>
              </a:rPr>
              <a:t>суму,</a:t>
            </a:r>
            <a:r>
              <a:rPr sz="1400" spc="31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яка</a:t>
            </a:r>
            <a:r>
              <a:rPr sz="1400" spc="3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відповідає</a:t>
            </a:r>
            <a:r>
              <a:rPr sz="1400" spc="35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принципу</a:t>
            </a:r>
            <a:endParaRPr sz="1400" dirty="0">
              <a:latin typeface="Tahoma"/>
              <a:cs typeface="Tahoma"/>
            </a:endParaRPr>
          </a:p>
          <a:p>
            <a:pPr algn="ctr">
              <a:lnSpc>
                <a:spcPts val="1389"/>
              </a:lnSpc>
            </a:pPr>
            <a:r>
              <a:rPr sz="1400" dirty="0">
                <a:latin typeface="Tahoma"/>
                <a:cs typeface="Tahoma"/>
              </a:rPr>
              <a:t>«витягнутої</a:t>
            </a:r>
            <a:r>
              <a:rPr sz="1400" spc="-66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руки»</a:t>
            </a:r>
            <a:endParaRPr sz="1400" dirty="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4703" y="4814535"/>
            <a:ext cx="2908270" cy="1832558"/>
          </a:xfrm>
          <a:prstGeom prst="rect">
            <a:avLst/>
          </a:prstGeom>
        </p:spPr>
        <p:txBody>
          <a:bodyPr vert="horz" wrap="square" lIns="0" tIns="49535" rIns="0" bIns="0" rtlCol="0">
            <a:spAutoFit/>
          </a:bodyPr>
          <a:lstStyle/>
          <a:p>
            <a:pPr marL="11132" marR="4453" indent="-557" algn="ctr">
              <a:lnSpc>
                <a:spcPts val="1376"/>
              </a:lnSpc>
              <a:spcBef>
                <a:spcPts val="390"/>
              </a:spcBef>
            </a:pPr>
            <a:r>
              <a:rPr sz="1400" dirty="0">
                <a:latin typeface="Tahoma"/>
                <a:cs typeface="Tahoma"/>
              </a:rPr>
              <a:t>Вартість</a:t>
            </a:r>
            <a:r>
              <a:rPr sz="1400" spc="26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товарів</a:t>
            </a:r>
            <a:r>
              <a:rPr sz="1400" spc="31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(робіт,</a:t>
            </a:r>
            <a:r>
              <a:rPr sz="1400" spc="31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послуг) </a:t>
            </a:r>
            <a:r>
              <a:rPr sz="1400" dirty="0">
                <a:latin typeface="Tahoma"/>
                <a:cs typeface="Tahoma"/>
              </a:rPr>
              <a:t>(крім цінних паперів</a:t>
            </a:r>
            <a:r>
              <a:rPr sz="1400" spc="4" dirty="0">
                <a:latin typeface="Tahoma"/>
                <a:cs typeface="Tahoma"/>
              </a:rPr>
              <a:t> </a:t>
            </a:r>
            <a:r>
              <a:rPr sz="1400" spc="-22" dirty="0">
                <a:latin typeface="Tahoma"/>
                <a:cs typeface="Tahoma"/>
              </a:rPr>
              <a:t>та </a:t>
            </a:r>
            <a:r>
              <a:rPr sz="1400" spc="-9" dirty="0">
                <a:latin typeface="Tahoma"/>
                <a:cs typeface="Tahoma"/>
              </a:rPr>
              <a:t>деривативів),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66" dirty="0">
                <a:latin typeface="Tahoma"/>
                <a:cs typeface="Tahoma"/>
              </a:rPr>
              <a:t>що</a:t>
            </a:r>
            <a:r>
              <a:rPr sz="1400" spc="4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придбаваються</a:t>
            </a:r>
            <a:r>
              <a:rPr sz="1400" spc="4" dirty="0">
                <a:latin typeface="Tahoma"/>
                <a:cs typeface="Tahoma"/>
              </a:rPr>
              <a:t> </a:t>
            </a:r>
            <a:r>
              <a:rPr sz="1400" spc="-44" dirty="0">
                <a:latin typeface="Tahoma"/>
                <a:cs typeface="Tahoma"/>
              </a:rPr>
              <a:t>у </a:t>
            </a:r>
            <a:r>
              <a:rPr sz="1400" dirty="0">
                <a:latin typeface="Tahoma"/>
                <a:cs typeface="Tahoma"/>
              </a:rPr>
              <a:t>нерезидента,</a:t>
            </a:r>
            <a:r>
              <a:rPr sz="1400" spc="-31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зазначеного</a:t>
            </a:r>
            <a:r>
              <a:rPr sz="1400" spc="-31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у</a:t>
            </a:r>
            <a:r>
              <a:rPr sz="1400" spc="-31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пп.</a:t>
            </a:r>
            <a:r>
              <a:rPr sz="1400" spc="-31" dirty="0">
                <a:latin typeface="Tahoma"/>
                <a:cs typeface="Tahoma"/>
              </a:rPr>
              <a:t> </a:t>
            </a:r>
            <a:r>
              <a:rPr sz="1400" spc="-96" dirty="0">
                <a:latin typeface="Tahoma"/>
                <a:cs typeface="Tahoma"/>
              </a:rPr>
              <a:t>«а»,</a:t>
            </a:r>
            <a:endParaRPr sz="1400" dirty="0">
              <a:latin typeface="Tahoma"/>
              <a:cs typeface="Tahoma"/>
            </a:endParaRPr>
          </a:p>
          <a:p>
            <a:pPr algn="ctr">
              <a:lnSpc>
                <a:spcPts val="1245"/>
              </a:lnSpc>
            </a:pPr>
            <a:r>
              <a:rPr sz="1400" spc="-136" dirty="0">
                <a:latin typeface="Tahoma"/>
                <a:cs typeface="Tahoma"/>
              </a:rPr>
              <a:t>«в»,</a:t>
            </a:r>
            <a:r>
              <a:rPr sz="1400" spc="-48" dirty="0">
                <a:latin typeface="Tahoma"/>
                <a:cs typeface="Tahoma"/>
              </a:rPr>
              <a:t> </a:t>
            </a:r>
            <a:r>
              <a:rPr sz="1400" spc="-131" dirty="0">
                <a:latin typeface="Tahoma"/>
                <a:cs typeface="Tahoma"/>
              </a:rPr>
              <a:t>«г»</a:t>
            </a:r>
            <a:r>
              <a:rPr sz="1400" spc="-48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пп.</a:t>
            </a:r>
            <a:r>
              <a:rPr sz="1400" spc="-48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39.2.1.1</a:t>
            </a:r>
            <a:r>
              <a:rPr sz="1400" spc="-48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пп.</a:t>
            </a:r>
            <a:r>
              <a:rPr sz="1400" spc="-44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39.2.1</a:t>
            </a:r>
            <a:r>
              <a:rPr sz="1400" spc="-48" dirty="0">
                <a:latin typeface="Tahoma"/>
                <a:cs typeface="Tahoma"/>
              </a:rPr>
              <a:t> </a:t>
            </a:r>
            <a:r>
              <a:rPr sz="1400" spc="-22" dirty="0">
                <a:latin typeface="Tahoma"/>
                <a:cs typeface="Tahoma"/>
              </a:rPr>
              <a:t>п.</a:t>
            </a:r>
            <a:endParaRPr sz="1400" dirty="0">
              <a:latin typeface="Tahoma"/>
              <a:cs typeface="Tahoma"/>
            </a:endParaRPr>
          </a:p>
          <a:p>
            <a:pPr marL="391274" marR="31168" indent="-353427">
              <a:lnSpc>
                <a:spcPts val="1376"/>
              </a:lnSpc>
              <a:spcBef>
                <a:spcPts val="149"/>
              </a:spcBef>
            </a:pPr>
            <a:r>
              <a:rPr sz="1400" dirty="0">
                <a:latin typeface="Tahoma"/>
                <a:cs typeface="Tahoma"/>
              </a:rPr>
              <a:t>39.2 ст. </a:t>
            </a:r>
            <a:r>
              <a:rPr sz="1400" spc="53" dirty="0">
                <a:latin typeface="Tahoma"/>
                <a:cs typeface="Tahoma"/>
              </a:rPr>
              <a:t>39</a:t>
            </a:r>
            <a:r>
              <a:rPr sz="1400" dirty="0">
                <a:latin typeface="Tahoma"/>
                <a:cs typeface="Tahoma"/>
              </a:rPr>
              <a:t> ПКУ, у </a:t>
            </a:r>
            <a:r>
              <a:rPr sz="1400" spc="-9" dirty="0">
                <a:latin typeface="Tahoma"/>
                <a:cs typeface="Tahoma"/>
              </a:rPr>
              <a:t>контрольованих </a:t>
            </a:r>
            <a:r>
              <a:rPr sz="1400" dirty="0">
                <a:latin typeface="Tahoma"/>
                <a:cs typeface="Tahoma"/>
              </a:rPr>
              <a:t>операціях</a:t>
            </a:r>
            <a:r>
              <a:rPr sz="1400" spc="44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понад</a:t>
            </a:r>
            <a:r>
              <a:rPr sz="1400" spc="48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суму,</a:t>
            </a:r>
            <a:r>
              <a:rPr sz="1400" spc="44" dirty="0">
                <a:latin typeface="Tahoma"/>
                <a:cs typeface="Tahoma"/>
              </a:rPr>
              <a:t> </a:t>
            </a:r>
            <a:r>
              <a:rPr sz="1400" spc="-22" dirty="0">
                <a:latin typeface="Tahoma"/>
                <a:cs typeface="Tahoma"/>
              </a:rPr>
              <a:t>яка</a:t>
            </a:r>
            <a:endParaRPr sz="1400" dirty="0">
              <a:latin typeface="Tahoma"/>
              <a:cs typeface="Tahoma"/>
            </a:endParaRPr>
          </a:p>
          <a:p>
            <a:pPr marL="1254526" marR="104637" indent="-1144323">
              <a:lnSpc>
                <a:spcPts val="1376"/>
              </a:lnSpc>
              <a:spcBef>
                <a:spcPts val="9"/>
              </a:spcBef>
            </a:pPr>
            <a:r>
              <a:rPr sz="1400" dirty="0">
                <a:latin typeface="Tahoma"/>
                <a:cs typeface="Tahoma"/>
              </a:rPr>
              <a:t>відповідає</a:t>
            </a:r>
            <a:r>
              <a:rPr sz="1400" spc="149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принципу</a:t>
            </a:r>
            <a:r>
              <a:rPr sz="1400" spc="153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«витягнутої руки»</a:t>
            </a:r>
            <a:endParaRPr sz="1400" dirty="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86357" y="1900219"/>
            <a:ext cx="2973972" cy="4871852"/>
          </a:xfrm>
          <a:prstGeom prst="rect">
            <a:avLst/>
          </a:prstGeom>
        </p:spPr>
        <p:txBody>
          <a:bodyPr vert="horz" wrap="square" lIns="0" tIns="49535" rIns="0" bIns="0" rtlCol="0">
            <a:spAutoFit/>
          </a:bodyPr>
          <a:lstStyle/>
          <a:p>
            <a:pPr marL="23376" marR="16141" indent="-557" algn="ctr">
              <a:lnSpc>
                <a:spcPts val="1376"/>
              </a:lnSpc>
              <a:spcBef>
                <a:spcPts val="390"/>
              </a:spcBef>
            </a:pPr>
            <a:r>
              <a:rPr sz="1400" spc="48" dirty="0">
                <a:latin typeface="Tahoma"/>
                <a:cs typeface="Tahoma"/>
              </a:rPr>
              <a:t>Сума</a:t>
            </a:r>
            <a:r>
              <a:rPr sz="1400" spc="22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заниження</a:t>
            </a:r>
            <a:r>
              <a:rPr sz="1400" spc="26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вартості</a:t>
            </a:r>
            <a:r>
              <a:rPr sz="1400" spc="22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товарів (робіт,</a:t>
            </a:r>
            <a:r>
              <a:rPr sz="1400" spc="-61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послуг),</a:t>
            </a:r>
            <a:r>
              <a:rPr sz="1400" spc="-61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які</a:t>
            </a:r>
            <a:r>
              <a:rPr sz="1400" spc="-57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продаються </a:t>
            </a:r>
            <a:r>
              <a:rPr sz="1400" dirty="0">
                <a:latin typeface="Tahoma"/>
                <a:cs typeface="Tahoma"/>
              </a:rPr>
              <a:t>нерезиденту,</a:t>
            </a:r>
            <a:r>
              <a:rPr sz="1400" spc="-9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зазначеному</a:t>
            </a:r>
            <a:r>
              <a:rPr sz="1400" spc="-4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в</a:t>
            </a:r>
            <a:r>
              <a:rPr sz="1400" spc="-9" dirty="0">
                <a:latin typeface="Tahoma"/>
                <a:cs typeface="Tahoma"/>
              </a:rPr>
              <a:t> пп.</a:t>
            </a:r>
            <a:r>
              <a:rPr sz="1400" spc="-4" dirty="0">
                <a:latin typeface="Tahoma"/>
                <a:cs typeface="Tahoma"/>
              </a:rPr>
              <a:t> </a:t>
            </a:r>
            <a:r>
              <a:rPr sz="1400" spc="-96" dirty="0">
                <a:latin typeface="Tahoma"/>
                <a:cs typeface="Tahoma"/>
              </a:rPr>
              <a:t>«а»,</a:t>
            </a:r>
            <a:endParaRPr sz="1400" dirty="0">
              <a:latin typeface="Tahoma"/>
              <a:cs typeface="Tahoma"/>
            </a:endParaRPr>
          </a:p>
          <a:p>
            <a:pPr algn="ctr">
              <a:lnSpc>
                <a:spcPts val="1240"/>
              </a:lnSpc>
            </a:pPr>
            <a:r>
              <a:rPr sz="1400" spc="-136" dirty="0">
                <a:latin typeface="Tahoma"/>
                <a:cs typeface="Tahoma"/>
              </a:rPr>
              <a:t>«в»,</a:t>
            </a:r>
            <a:r>
              <a:rPr sz="1400" spc="-53" dirty="0">
                <a:latin typeface="Tahoma"/>
                <a:cs typeface="Tahoma"/>
              </a:rPr>
              <a:t> </a:t>
            </a:r>
            <a:r>
              <a:rPr sz="1400" spc="-131" dirty="0">
                <a:latin typeface="Tahoma"/>
                <a:cs typeface="Tahoma"/>
              </a:rPr>
              <a:t>«г»</a:t>
            </a:r>
            <a:r>
              <a:rPr sz="1400" spc="-53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пп.</a:t>
            </a:r>
            <a:r>
              <a:rPr sz="1400" spc="-53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39.2.1.1</a:t>
            </a:r>
            <a:r>
              <a:rPr sz="1400" spc="-48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пп.</a:t>
            </a:r>
            <a:r>
              <a:rPr sz="1400" spc="-53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39.2.1</a:t>
            </a:r>
            <a:r>
              <a:rPr sz="1400" spc="-53" dirty="0">
                <a:latin typeface="Tahoma"/>
                <a:cs typeface="Tahoma"/>
              </a:rPr>
              <a:t> </a:t>
            </a:r>
            <a:r>
              <a:rPr sz="1400" spc="-31" dirty="0">
                <a:latin typeface="Tahoma"/>
                <a:cs typeface="Tahoma"/>
              </a:rPr>
              <a:t>п.</a:t>
            </a:r>
            <a:r>
              <a:rPr sz="1400" spc="-53" dirty="0">
                <a:latin typeface="Tahoma"/>
                <a:cs typeface="Tahoma"/>
              </a:rPr>
              <a:t> </a:t>
            </a:r>
            <a:r>
              <a:rPr sz="1400" spc="-18" dirty="0">
                <a:latin typeface="Tahoma"/>
                <a:cs typeface="Tahoma"/>
              </a:rPr>
              <a:t>39.2</a:t>
            </a:r>
            <a:endParaRPr sz="1400" dirty="0">
              <a:latin typeface="Tahoma"/>
              <a:cs typeface="Tahoma"/>
            </a:endParaRPr>
          </a:p>
          <a:p>
            <a:pPr marL="97958" marR="91278" algn="ctr">
              <a:lnSpc>
                <a:spcPts val="1376"/>
              </a:lnSpc>
              <a:spcBef>
                <a:spcPts val="149"/>
              </a:spcBef>
            </a:pPr>
            <a:r>
              <a:rPr sz="1400" dirty="0">
                <a:latin typeface="Tahoma"/>
                <a:cs typeface="Tahoma"/>
              </a:rPr>
              <a:t>ст.</a:t>
            </a:r>
            <a:r>
              <a:rPr sz="1400" spc="-9" dirty="0">
                <a:latin typeface="Tahoma"/>
                <a:cs typeface="Tahoma"/>
              </a:rPr>
              <a:t> </a:t>
            </a:r>
            <a:r>
              <a:rPr sz="1400" spc="53" dirty="0">
                <a:latin typeface="Tahoma"/>
                <a:cs typeface="Tahoma"/>
              </a:rPr>
              <a:t>39</a:t>
            </a:r>
            <a:r>
              <a:rPr sz="1400" spc="-4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ПКУ,</a:t>
            </a:r>
            <a:r>
              <a:rPr sz="1400" spc="-9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у</a:t>
            </a:r>
            <a:r>
              <a:rPr sz="1400" spc="-4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контрольованих </a:t>
            </a:r>
            <a:r>
              <a:rPr sz="1400" dirty="0">
                <a:latin typeface="Tahoma"/>
                <a:cs typeface="Tahoma"/>
              </a:rPr>
              <a:t>операціях</a:t>
            </a:r>
            <a:r>
              <a:rPr sz="1400" spc="18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порівняно</a:t>
            </a:r>
            <a:r>
              <a:rPr sz="1400" spc="22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із</a:t>
            </a:r>
            <a:r>
              <a:rPr sz="1400" spc="18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сумою,</a:t>
            </a:r>
            <a:r>
              <a:rPr sz="1400" spc="22" dirty="0">
                <a:latin typeface="Tahoma"/>
                <a:cs typeface="Tahoma"/>
              </a:rPr>
              <a:t> </a:t>
            </a:r>
            <a:r>
              <a:rPr sz="1400" spc="-22" dirty="0">
                <a:latin typeface="Tahoma"/>
                <a:cs typeface="Tahoma"/>
              </a:rPr>
              <a:t>яка </a:t>
            </a:r>
            <a:r>
              <a:rPr sz="1400" dirty="0">
                <a:latin typeface="Tahoma"/>
                <a:cs typeface="Tahoma"/>
              </a:rPr>
              <a:t>відповідає</a:t>
            </a:r>
            <a:r>
              <a:rPr sz="1400" spc="149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принципу</a:t>
            </a:r>
            <a:r>
              <a:rPr sz="1400" spc="153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«витягнутої руки»</a:t>
            </a:r>
            <a:endParaRPr sz="1400" dirty="0">
              <a:latin typeface="Tahoma"/>
              <a:cs typeface="Tahoma"/>
            </a:endParaRPr>
          </a:p>
          <a:p>
            <a:pPr marL="10575" marR="4453" algn="ctr">
              <a:lnSpc>
                <a:spcPts val="1376"/>
              </a:lnSpc>
              <a:spcBef>
                <a:spcPts val="1494"/>
              </a:spcBef>
            </a:pPr>
            <a:r>
              <a:rPr sz="1400" dirty="0">
                <a:latin typeface="Tahoma"/>
                <a:cs typeface="Tahoma"/>
              </a:rPr>
              <a:t>Виплата</a:t>
            </a:r>
            <a:r>
              <a:rPr sz="1400" spc="3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в</a:t>
            </a:r>
            <a:r>
              <a:rPr sz="1400" spc="3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грошовій</a:t>
            </a:r>
            <a:r>
              <a:rPr sz="1400" spc="3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або</a:t>
            </a:r>
            <a:r>
              <a:rPr sz="1400" spc="39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негрошовій </a:t>
            </a:r>
            <a:r>
              <a:rPr sz="1400" dirty="0">
                <a:latin typeface="Tahoma"/>
                <a:cs typeface="Tahoma"/>
              </a:rPr>
              <a:t>формі,</a:t>
            </a:r>
            <a:r>
              <a:rPr sz="1400" spc="-48" dirty="0">
                <a:latin typeface="Tahoma"/>
                <a:cs typeface="Tahoma"/>
              </a:rPr>
              <a:t> </a:t>
            </a:r>
            <a:r>
              <a:rPr sz="1400" spc="66" dirty="0">
                <a:latin typeface="Tahoma"/>
                <a:cs typeface="Tahoma"/>
              </a:rPr>
              <a:t>що</a:t>
            </a:r>
            <a:r>
              <a:rPr sz="1400" spc="-44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здійснюється</a:t>
            </a:r>
            <a:r>
              <a:rPr sz="1400" spc="438" dirty="0">
                <a:latin typeface="Tahoma"/>
                <a:cs typeface="Tahoma"/>
              </a:rPr>
              <a:t>  </a:t>
            </a:r>
            <a:r>
              <a:rPr sz="1400" dirty="0">
                <a:latin typeface="Tahoma"/>
                <a:cs typeface="Tahoma"/>
              </a:rPr>
              <a:t>юридичною</a:t>
            </a:r>
            <a:r>
              <a:rPr sz="1400" spc="96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особою</a:t>
            </a:r>
            <a:r>
              <a:rPr sz="1400" spc="96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на</a:t>
            </a:r>
            <a:r>
              <a:rPr sz="1400" spc="10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користь</a:t>
            </a:r>
            <a:r>
              <a:rPr sz="1400" spc="96" dirty="0">
                <a:latin typeface="Tahoma"/>
                <a:cs typeface="Tahoma"/>
              </a:rPr>
              <a:t> </a:t>
            </a:r>
            <a:r>
              <a:rPr sz="1400" spc="-22" dirty="0">
                <a:latin typeface="Tahoma"/>
                <a:cs typeface="Tahoma"/>
              </a:rPr>
              <a:t>її </a:t>
            </a:r>
            <a:r>
              <a:rPr sz="1400" dirty="0">
                <a:latin typeface="Tahoma"/>
                <a:cs typeface="Tahoma"/>
              </a:rPr>
              <a:t>засновника</a:t>
            </a:r>
            <a:r>
              <a:rPr sz="1400" spc="3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та/або</a:t>
            </a:r>
            <a:r>
              <a:rPr sz="1400" spc="39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учасника</a:t>
            </a:r>
            <a:r>
              <a:rPr sz="1400" spc="3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– нерезидента</a:t>
            </a:r>
            <a:r>
              <a:rPr sz="1400" spc="39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України</a:t>
            </a:r>
            <a:r>
              <a:rPr sz="1400" spc="39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у</a:t>
            </a:r>
            <a:r>
              <a:rPr sz="1400" spc="39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зв’язку</a:t>
            </a:r>
            <a:r>
              <a:rPr sz="1400" spc="39" dirty="0">
                <a:latin typeface="Tahoma"/>
                <a:cs typeface="Tahoma"/>
              </a:rPr>
              <a:t> </a:t>
            </a:r>
            <a:r>
              <a:rPr sz="1400" spc="-22" dirty="0">
                <a:latin typeface="Tahoma"/>
                <a:cs typeface="Tahoma"/>
              </a:rPr>
              <a:t>зі </a:t>
            </a:r>
            <a:r>
              <a:rPr sz="1400" dirty="0">
                <a:latin typeface="Tahoma"/>
                <a:cs typeface="Tahoma"/>
              </a:rPr>
              <a:t>зменшенням</a:t>
            </a:r>
            <a:r>
              <a:rPr sz="1400" spc="228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статутного</a:t>
            </a:r>
            <a:r>
              <a:rPr sz="1400" spc="232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капіталу, </a:t>
            </a:r>
            <a:r>
              <a:rPr sz="1400" dirty="0">
                <a:latin typeface="Tahoma"/>
                <a:cs typeface="Tahoma"/>
              </a:rPr>
              <a:t>викупом</a:t>
            </a:r>
            <a:r>
              <a:rPr sz="1400" spc="171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юридичною</a:t>
            </a:r>
            <a:r>
              <a:rPr sz="1400" spc="171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особою </a:t>
            </a:r>
            <a:r>
              <a:rPr sz="1400" dirty="0">
                <a:latin typeface="Tahoma"/>
                <a:cs typeface="Tahoma"/>
              </a:rPr>
              <a:t>корпоративних</a:t>
            </a:r>
            <a:r>
              <a:rPr sz="1400" spc="9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прав</a:t>
            </a:r>
            <a:r>
              <a:rPr sz="1400" spc="13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у</a:t>
            </a:r>
            <a:r>
              <a:rPr sz="1400" spc="13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власному </a:t>
            </a:r>
            <a:r>
              <a:rPr sz="1400" spc="9" dirty="0">
                <a:latin typeface="Tahoma"/>
                <a:cs typeface="Tahoma"/>
              </a:rPr>
              <a:t>статутному</a:t>
            </a:r>
            <a:r>
              <a:rPr sz="1400" spc="79" dirty="0">
                <a:latin typeface="Tahoma"/>
                <a:cs typeface="Tahoma"/>
              </a:rPr>
              <a:t> </a:t>
            </a:r>
            <a:r>
              <a:rPr sz="1400" spc="9" dirty="0">
                <a:latin typeface="Tahoma"/>
                <a:cs typeface="Tahoma"/>
              </a:rPr>
              <a:t>капіталі,</a:t>
            </a:r>
            <a:r>
              <a:rPr sz="1400" spc="79" dirty="0">
                <a:latin typeface="Tahoma"/>
                <a:cs typeface="Tahoma"/>
              </a:rPr>
              <a:t> </a:t>
            </a:r>
            <a:r>
              <a:rPr sz="1400" spc="31" dirty="0">
                <a:latin typeface="Tahoma"/>
                <a:cs typeface="Tahoma"/>
              </a:rPr>
              <a:t>виходом </a:t>
            </a:r>
            <a:r>
              <a:rPr sz="1400" dirty="0">
                <a:latin typeface="Tahoma"/>
                <a:cs typeface="Tahoma"/>
              </a:rPr>
              <a:t>учасника</a:t>
            </a:r>
            <a:r>
              <a:rPr sz="1400" spc="31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зі</a:t>
            </a:r>
            <a:r>
              <a:rPr sz="1400" spc="31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складу</a:t>
            </a:r>
            <a:r>
              <a:rPr sz="1400" spc="31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господарського </a:t>
            </a:r>
            <a:r>
              <a:rPr sz="1400" dirty="0">
                <a:latin typeface="Tahoma"/>
                <a:cs typeface="Tahoma"/>
              </a:rPr>
              <a:t>товариства</a:t>
            </a:r>
            <a:r>
              <a:rPr sz="1400" spc="48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або</a:t>
            </a:r>
            <a:r>
              <a:rPr sz="1400" spc="48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іншої</a:t>
            </a:r>
            <a:r>
              <a:rPr sz="1400" spc="48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аналогічної </a:t>
            </a:r>
            <a:r>
              <a:rPr sz="1400" dirty="0">
                <a:latin typeface="Tahoma"/>
                <a:cs typeface="Tahoma"/>
              </a:rPr>
              <a:t>операції</a:t>
            </a:r>
            <a:r>
              <a:rPr sz="1400" spc="100" dirty="0">
                <a:latin typeface="Tahoma"/>
                <a:cs typeface="Tahoma"/>
              </a:rPr>
              <a:t> </a:t>
            </a:r>
            <a:r>
              <a:rPr sz="1400" spc="66" dirty="0">
                <a:latin typeface="Tahoma"/>
                <a:cs typeface="Tahoma"/>
              </a:rPr>
              <a:t>між</a:t>
            </a:r>
            <a:r>
              <a:rPr sz="1400" spc="10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юридичною</a:t>
            </a:r>
            <a:r>
              <a:rPr sz="1400" spc="10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особою</a:t>
            </a:r>
            <a:r>
              <a:rPr sz="1400" spc="100" dirty="0">
                <a:latin typeface="Tahoma"/>
                <a:cs typeface="Tahoma"/>
              </a:rPr>
              <a:t> </a:t>
            </a:r>
            <a:r>
              <a:rPr sz="1400" spc="-22" dirty="0">
                <a:latin typeface="Tahoma"/>
                <a:cs typeface="Tahoma"/>
              </a:rPr>
              <a:t>та </a:t>
            </a:r>
            <a:r>
              <a:rPr sz="1400" dirty="0">
                <a:latin typeface="Tahoma"/>
                <a:cs typeface="Tahoma"/>
              </a:rPr>
              <a:t>її</a:t>
            </a:r>
            <a:r>
              <a:rPr sz="1400" spc="13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учасником,</a:t>
            </a:r>
            <a:r>
              <a:rPr sz="1400" spc="18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у</a:t>
            </a:r>
            <a:r>
              <a:rPr sz="1400" spc="18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розмірі,</a:t>
            </a:r>
            <a:r>
              <a:rPr sz="1400" spc="18" dirty="0">
                <a:latin typeface="Tahoma"/>
                <a:cs typeface="Tahoma"/>
              </a:rPr>
              <a:t> </a:t>
            </a:r>
            <a:r>
              <a:rPr sz="1400" spc="44" dirty="0">
                <a:latin typeface="Tahoma"/>
                <a:cs typeface="Tahoma"/>
              </a:rPr>
              <a:t>що </a:t>
            </a:r>
            <a:r>
              <a:rPr sz="1400" dirty="0">
                <a:latin typeface="Tahoma"/>
                <a:cs typeface="Tahoma"/>
              </a:rPr>
              <a:t>призводить</a:t>
            </a:r>
            <a:r>
              <a:rPr sz="1400" spc="53" dirty="0">
                <a:latin typeface="Tahoma"/>
                <a:cs typeface="Tahoma"/>
              </a:rPr>
              <a:t> </a:t>
            </a:r>
            <a:r>
              <a:rPr sz="1400" spc="57" dirty="0">
                <a:latin typeface="Tahoma"/>
                <a:cs typeface="Tahoma"/>
              </a:rPr>
              <a:t>до</a:t>
            </a:r>
            <a:r>
              <a:rPr sz="1400" spc="53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зменшення </a:t>
            </a:r>
            <a:r>
              <a:rPr sz="1400" spc="9" dirty="0">
                <a:latin typeface="Tahoma"/>
                <a:cs typeface="Tahoma"/>
              </a:rPr>
              <a:t>нерозподіленого</a:t>
            </a:r>
            <a:r>
              <a:rPr sz="1400" spc="206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прибутку </a:t>
            </a:r>
            <a:r>
              <a:rPr sz="1400" dirty="0">
                <a:latin typeface="Tahoma"/>
                <a:cs typeface="Tahoma"/>
              </a:rPr>
              <a:t>юридичної</a:t>
            </a:r>
            <a:r>
              <a:rPr sz="1400" spc="184" dirty="0">
                <a:latin typeface="Tahoma"/>
                <a:cs typeface="Tahoma"/>
              </a:rPr>
              <a:t> </a:t>
            </a:r>
            <a:r>
              <a:rPr sz="1400" spc="-18" dirty="0">
                <a:latin typeface="Tahoma"/>
                <a:cs typeface="Tahoma"/>
              </a:rPr>
              <a:t>особи</a:t>
            </a:r>
            <a:endParaRPr sz="1400" dirty="0">
              <a:latin typeface="Tahoma"/>
              <a:cs typeface="Tahoma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330149" y="471674"/>
            <a:ext cx="4846896" cy="863669"/>
          </a:xfrm>
          <a:prstGeom prst="rect">
            <a:avLst/>
          </a:prstGeom>
        </p:spPr>
        <p:txBody>
          <a:bodyPr vert="horz" wrap="square" lIns="0" tIns="10575" rIns="0" bIns="0" rtlCol="0">
            <a:spAutoFit/>
          </a:bodyPr>
          <a:lstStyle/>
          <a:p>
            <a:pPr marL="1145540" marR="5080" indent="-1132840" algn="just">
              <a:lnSpc>
                <a:spcPct val="125000"/>
              </a:lnSpc>
              <a:spcBef>
                <a:spcPts val="95"/>
              </a:spcBef>
            </a:pPr>
            <a:r>
              <a:rPr sz="2350" b="1" spc="85" dirty="0">
                <a:solidFill>
                  <a:srgbClr val="256999"/>
                </a:solidFill>
                <a:latin typeface="Tahoma"/>
                <a:cs typeface="Tahoma"/>
              </a:rPr>
              <a:t>Доходи, які прирівнюються до дивідендів</a:t>
            </a:r>
          </a:p>
        </p:txBody>
      </p:sp>
      <p:pic>
        <p:nvPicPr>
          <p:cNvPr id="15" name="object 1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73104" y="195930"/>
            <a:ext cx="1157045" cy="701139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345299" y="847224"/>
            <a:ext cx="816118" cy="300215"/>
          </a:xfrm>
          <a:prstGeom prst="rect">
            <a:avLst/>
          </a:prstGeom>
        </p:spPr>
        <p:txBody>
          <a:bodyPr vert="horz" wrap="square" lIns="0" tIns="30612" rIns="0" bIns="0" rtlCol="0">
            <a:spAutoFit/>
          </a:bodyPr>
          <a:lstStyle/>
          <a:p>
            <a:pPr marL="11132" marR="4453" algn="ctr">
              <a:lnSpc>
                <a:spcPts val="745"/>
              </a:lnSpc>
              <a:spcBef>
                <a:spcPts val="241"/>
              </a:spcBef>
            </a:pPr>
            <a:r>
              <a:rPr lang="uk-UA" sz="700" b="1" spc="-9" dirty="0">
                <a:solidFill>
                  <a:srgbClr val="001524"/>
                </a:solidFill>
                <a:latin typeface="Tahoma"/>
                <a:cs typeface="Tahoma"/>
              </a:rPr>
              <a:t>Управління </a:t>
            </a:r>
            <a:r>
              <a:rPr sz="700" b="1" spc="-9" dirty="0" err="1">
                <a:solidFill>
                  <a:srgbClr val="001524"/>
                </a:solidFill>
                <a:latin typeface="Tahoma"/>
                <a:cs typeface="Tahoma"/>
              </a:rPr>
              <a:t>трансфертного</a:t>
            </a:r>
            <a:r>
              <a:rPr sz="700" b="1" spc="-9" dirty="0">
                <a:solidFill>
                  <a:srgbClr val="001524"/>
                </a:solidFill>
                <a:latin typeface="Tahoma"/>
                <a:cs typeface="Tahoma"/>
              </a:rPr>
              <a:t> ціноутворення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46845" y="1268285"/>
            <a:ext cx="4048555" cy="503683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>
              <a:spcBef>
                <a:spcPts val="88"/>
              </a:spcBef>
            </a:pPr>
            <a:r>
              <a:rPr sz="1600" b="1" spc="79" dirty="0">
                <a:latin typeface="Tahoma"/>
                <a:cs typeface="Tahoma"/>
              </a:rPr>
              <a:t>абз.</a:t>
            </a:r>
            <a:r>
              <a:rPr sz="1600" b="1" spc="18" dirty="0">
                <a:latin typeface="Tahoma"/>
                <a:cs typeface="Tahoma"/>
              </a:rPr>
              <a:t> </a:t>
            </a:r>
            <a:r>
              <a:rPr sz="1600" b="1" spc="57" dirty="0">
                <a:latin typeface="Tahoma"/>
                <a:cs typeface="Tahoma"/>
              </a:rPr>
              <a:t>3-</a:t>
            </a:r>
            <a:r>
              <a:rPr sz="1600" b="1" dirty="0">
                <a:latin typeface="Tahoma"/>
                <a:cs typeface="Tahoma"/>
              </a:rPr>
              <a:t>7</a:t>
            </a:r>
            <a:r>
              <a:rPr sz="1600" b="1" spc="22" dirty="0">
                <a:latin typeface="Tahoma"/>
                <a:cs typeface="Tahoma"/>
              </a:rPr>
              <a:t> </a:t>
            </a:r>
            <a:r>
              <a:rPr sz="1600" b="1" spc="88" dirty="0">
                <a:latin typeface="Tahoma"/>
                <a:cs typeface="Tahoma"/>
              </a:rPr>
              <a:t>пп.</a:t>
            </a:r>
            <a:r>
              <a:rPr sz="1600" b="1" spc="22" dirty="0">
                <a:latin typeface="Tahoma"/>
                <a:cs typeface="Tahoma"/>
              </a:rPr>
              <a:t> </a:t>
            </a:r>
            <a:r>
              <a:rPr sz="1600" b="1" dirty="0">
                <a:latin typeface="Tahoma"/>
                <a:cs typeface="Tahoma"/>
              </a:rPr>
              <a:t>14.1.49</a:t>
            </a:r>
            <a:r>
              <a:rPr sz="1600" b="1" spc="18" dirty="0">
                <a:latin typeface="Tahoma"/>
                <a:cs typeface="Tahoma"/>
              </a:rPr>
              <a:t> </a:t>
            </a:r>
            <a:r>
              <a:rPr sz="1600" b="1" spc="79" dirty="0">
                <a:latin typeface="Tahoma"/>
                <a:cs typeface="Tahoma"/>
              </a:rPr>
              <a:t>п.</a:t>
            </a:r>
            <a:r>
              <a:rPr sz="1600" b="1" spc="22" dirty="0">
                <a:latin typeface="Tahoma"/>
                <a:cs typeface="Tahoma"/>
              </a:rPr>
              <a:t> </a:t>
            </a:r>
            <a:r>
              <a:rPr sz="1600" b="1" spc="-44" dirty="0">
                <a:latin typeface="Tahoma"/>
                <a:cs typeface="Tahoma"/>
              </a:rPr>
              <a:t>14.1</a:t>
            </a:r>
            <a:r>
              <a:rPr sz="1600" b="1" spc="22" dirty="0">
                <a:latin typeface="Tahoma"/>
                <a:cs typeface="Tahoma"/>
              </a:rPr>
              <a:t> </a:t>
            </a:r>
            <a:r>
              <a:rPr sz="1600" b="1" spc="127" dirty="0">
                <a:latin typeface="Tahoma"/>
                <a:cs typeface="Tahoma"/>
              </a:rPr>
              <a:t>ст.</a:t>
            </a:r>
            <a:r>
              <a:rPr sz="1600" b="1" spc="22" dirty="0">
                <a:latin typeface="Tahoma"/>
                <a:cs typeface="Tahoma"/>
              </a:rPr>
              <a:t> </a:t>
            </a:r>
            <a:r>
              <a:rPr sz="1600" b="1" dirty="0">
                <a:latin typeface="Tahoma"/>
                <a:cs typeface="Tahoma"/>
              </a:rPr>
              <a:t>14</a:t>
            </a:r>
            <a:r>
              <a:rPr sz="1600" b="1" spc="18" dirty="0">
                <a:latin typeface="Tahoma"/>
                <a:cs typeface="Tahoma"/>
              </a:rPr>
              <a:t> </a:t>
            </a:r>
            <a:r>
              <a:rPr sz="1600" b="1" spc="100" dirty="0">
                <a:latin typeface="Tahoma"/>
                <a:cs typeface="Tahoma"/>
              </a:rPr>
              <a:t>ПКУ</a:t>
            </a:r>
            <a:endParaRPr sz="1600" dirty="0">
              <a:latin typeface="Tahoma"/>
              <a:cs typeface="Tahoma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357" y="114771"/>
            <a:ext cx="3181153" cy="43475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6500" y="2830002"/>
            <a:ext cx="4372509" cy="1407458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6500" y="1258239"/>
            <a:ext cx="4372509" cy="140745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28192" y="1364378"/>
            <a:ext cx="993381" cy="1053434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391067" y="2822564"/>
            <a:ext cx="4670282" cy="1228562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 marR="4453">
              <a:lnSpc>
                <a:spcPct val="113199"/>
              </a:lnSpc>
              <a:spcBef>
                <a:spcPts val="88"/>
              </a:spcBef>
            </a:pPr>
            <a:r>
              <a:rPr sz="1400" dirty="0">
                <a:latin typeface="Tahoma"/>
                <a:cs typeface="Tahoma"/>
              </a:rPr>
              <a:t>Якщо</a:t>
            </a:r>
            <a:r>
              <a:rPr sz="1400" spc="-61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дохід</a:t>
            </a:r>
            <a:r>
              <a:rPr sz="1400" spc="-61" dirty="0">
                <a:latin typeface="Tahoma"/>
                <a:cs typeface="Tahoma"/>
              </a:rPr>
              <a:t> </a:t>
            </a:r>
            <a:r>
              <a:rPr sz="1400" spc="-26" dirty="0">
                <a:latin typeface="Tahoma"/>
                <a:cs typeface="Tahoma"/>
              </a:rPr>
              <a:t>виплачується</a:t>
            </a:r>
            <a:r>
              <a:rPr sz="1400" spc="-57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нерезиденту</a:t>
            </a:r>
            <a:r>
              <a:rPr sz="1400" spc="-61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у</a:t>
            </a:r>
            <a:r>
              <a:rPr sz="1400" spc="-61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будь-</a:t>
            </a:r>
            <a:r>
              <a:rPr sz="1400" spc="-26" dirty="0">
                <a:latin typeface="Tahoma"/>
                <a:cs typeface="Tahoma"/>
              </a:rPr>
              <a:t>якій</a:t>
            </a:r>
            <a:r>
              <a:rPr sz="1400" spc="-57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формі, </a:t>
            </a:r>
            <a:r>
              <a:rPr sz="1400" dirty="0">
                <a:latin typeface="Tahoma"/>
                <a:cs typeface="Tahoma"/>
              </a:rPr>
              <a:t>відмінній</a:t>
            </a:r>
            <a:r>
              <a:rPr sz="1400" spc="-10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від</a:t>
            </a:r>
            <a:r>
              <a:rPr sz="1400" spc="-105" dirty="0">
                <a:latin typeface="Tahoma"/>
                <a:cs typeface="Tahoma"/>
              </a:rPr>
              <a:t> </a:t>
            </a:r>
            <a:r>
              <a:rPr sz="1400" spc="-26" dirty="0">
                <a:latin typeface="Tahoma"/>
                <a:cs typeface="Tahoma"/>
              </a:rPr>
              <a:t>грошової,</a:t>
            </a:r>
            <a:r>
              <a:rPr sz="1400" spc="-100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або</a:t>
            </a:r>
            <a:r>
              <a:rPr sz="1400" spc="-10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якщо</a:t>
            </a:r>
            <a:r>
              <a:rPr sz="1400" spc="-10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податок</a:t>
            </a:r>
            <a:r>
              <a:rPr sz="1400" spc="-105" dirty="0">
                <a:latin typeface="Tahoma"/>
                <a:cs typeface="Tahoma"/>
              </a:rPr>
              <a:t> </a:t>
            </a:r>
            <a:r>
              <a:rPr sz="1400" spc="-39" dirty="0">
                <a:latin typeface="Tahoma"/>
                <a:cs typeface="Tahoma"/>
              </a:rPr>
              <a:t>на</a:t>
            </a:r>
            <a:r>
              <a:rPr sz="1400" spc="-105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доходи </a:t>
            </a:r>
            <a:r>
              <a:rPr sz="1400" spc="-18" dirty="0">
                <a:latin typeface="Tahoma"/>
                <a:cs typeface="Tahoma"/>
              </a:rPr>
              <a:t>нерезидента</a:t>
            </a:r>
            <a:r>
              <a:rPr sz="1400" spc="-70" dirty="0">
                <a:latin typeface="Tahoma"/>
                <a:cs typeface="Tahoma"/>
              </a:rPr>
              <a:t> </a:t>
            </a:r>
            <a:r>
              <a:rPr sz="1400" spc="-18" dirty="0">
                <a:latin typeface="Tahoma"/>
                <a:cs typeface="Tahoma"/>
              </a:rPr>
              <a:t>не</a:t>
            </a:r>
            <a:r>
              <a:rPr sz="1400" spc="-66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було</a:t>
            </a:r>
            <a:r>
              <a:rPr sz="1400" spc="-70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утримано</a:t>
            </a:r>
            <a:r>
              <a:rPr sz="1400" spc="-66" dirty="0">
                <a:latin typeface="Tahoma"/>
                <a:cs typeface="Tahoma"/>
              </a:rPr>
              <a:t> </a:t>
            </a:r>
            <a:r>
              <a:rPr sz="1400" spc="-26" dirty="0">
                <a:latin typeface="Tahoma"/>
                <a:cs typeface="Tahoma"/>
              </a:rPr>
              <a:t>з</a:t>
            </a:r>
            <a:r>
              <a:rPr sz="1400" spc="-66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відповідного</a:t>
            </a:r>
            <a:r>
              <a:rPr sz="1400" spc="-7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доходу</a:t>
            </a:r>
            <a:r>
              <a:rPr sz="1400" spc="-66" dirty="0">
                <a:latin typeface="Tahoma"/>
                <a:cs typeface="Tahoma"/>
              </a:rPr>
              <a:t> </a:t>
            </a:r>
            <a:r>
              <a:rPr sz="1400" spc="-22" dirty="0">
                <a:latin typeface="Tahoma"/>
                <a:cs typeface="Tahoma"/>
              </a:rPr>
              <a:t>під </a:t>
            </a:r>
            <a:r>
              <a:rPr sz="1400" spc="-44" dirty="0">
                <a:latin typeface="Tahoma"/>
                <a:cs typeface="Tahoma"/>
              </a:rPr>
              <a:t>час</a:t>
            </a:r>
            <a:r>
              <a:rPr sz="1400" spc="-88" dirty="0">
                <a:latin typeface="Tahoma"/>
                <a:cs typeface="Tahoma"/>
              </a:rPr>
              <a:t> </a:t>
            </a:r>
            <a:r>
              <a:rPr sz="1400" spc="-35" dirty="0">
                <a:latin typeface="Tahoma"/>
                <a:cs typeface="Tahoma"/>
              </a:rPr>
              <a:t>виплати,</a:t>
            </a:r>
            <a:r>
              <a:rPr sz="1400" spc="-83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такий</a:t>
            </a:r>
            <a:r>
              <a:rPr sz="1400" spc="-88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податок</a:t>
            </a:r>
            <a:r>
              <a:rPr sz="1400" spc="-83" dirty="0">
                <a:latin typeface="Tahoma"/>
                <a:cs typeface="Tahoma"/>
              </a:rPr>
              <a:t> </a:t>
            </a:r>
            <a:r>
              <a:rPr sz="1400" spc="-22" dirty="0">
                <a:latin typeface="Tahoma"/>
                <a:cs typeface="Tahoma"/>
              </a:rPr>
              <a:t>підлягає</a:t>
            </a:r>
            <a:r>
              <a:rPr sz="1400" spc="-83" dirty="0">
                <a:latin typeface="Tahoma"/>
                <a:cs typeface="Tahoma"/>
              </a:rPr>
              <a:t> </a:t>
            </a:r>
            <a:r>
              <a:rPr sz="1400" spc="-39" dirty="0">
                <a:latin typeface="Tahoma"/>
                <a:cs typeface="Tahoma"/>
              </a:rPr>
              <a:t>нарахуванню</a:t>
            </a:r>
            <a:r>
              <a:rPr sz="1400" spc="-88" dirty="0">
                <a:latin typeface="Tahoma"/>
                <a:cs typeface="Tahoma"/>
              </a:rPr>
              <a:t> </a:t>
            </a:r>
            <a:r>
              <a:rPr sz="1400" spc="-18" dirty="0">
                <a:latin typeface="Tahoma"/>
                <a:cs typeface="Tahoma"/>
              </a:rPr>
              <a:t>та</a:t>
            </a:r>
            <a:r>
              <a:rPr sz="1400" spc="-83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сплаті </a:t>
            </a:r>
            <a:r>
              <a:rPr sz="1400" spc="-26" dirty="0">
                <a:latin typeface="Tahoma"/>
                <a:cs typeface="Tahoma"/>
              </a:rPr>
              <a:t>виходячи</a:t>
            </a:r>
            <a:r>
              <a:rPr sz="1400" spc="-100" dirty="0">
                <a:latin typeface="Tahoma"/>
                <a:cs typeface="Tahoma"/>
              </a:rPr>
              <a:t> </a:t>
            </a:r>
            <a:r>
              <a:rPr sz="1400" spc="-26" dirty="0">
                <a:latin typeface="Tahoma"/>
                <a:cs typeface="Tahoma"/>
              </a:rPr>
              <a:t>з</a:t>
            </a:r>
            <a:r>
              <a:rPr sz="1400" spc="-100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такого</a:t>
            </a:r>
            <a:r>
              <a:rPr sz="1400" spc="-100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розрахунку:</a:t>
            </a:r>
            <a:endParaRPr sz="1400" dirty="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66027" y="1477159"/>
            <a:ext cx="578287" cy="630521"/>
          </a:xfrm>
          <a:custGeom>
            <a:avLst/>
            <a:gdLst/>
            <a:ahLst/>
            <a:cxnLst/>
            <a:rect l="l" t="t" r="r" b="b"/>
            <a:pathLst>
              <a:path w="676275" h="695325">
                <a:moveTo>
                  <a:pt x="344982" y="223545"/>
                </a:moveTo>
                <a:lnTo>
                  <a:pt x="311010" y="149352"/>
                </a:lnTo>
                <a:lnTo>
                  <a:pt x="309880" y="146418"/>
                </a:lnTo>
                <a:lnTo>
                  <a:pt x="306476" y="145161"/>
                </a:lnTo>
                <a:lnTo>
                  <a:pt x="303644" y="146558"/>
                </a:lnTo>
                <a:lnTo>
                  <a:pt x="300812" y="147815"/>
                </a:lnTo>
                <a:lnTo>
                  <a:pt x="299542" y="151180"/>
                </a:lnTo>
                <a:lnTo>
                  <a:pt x="333514" y="225361"/>
                </a:lnTo>
                <a:lnTo>
                  <a:pt x="334505" y="227457"/>
                </a:lnTo>
                <a:lnTo>
                  <a:pt x="336486" y="228727"/>
                </a:lnTo>
                <a:lnTo>
                  <a:pt x="339458" y="228727"/>
                </a:lnTo>
                <a:lnTo>
                  <a:pt x="340169" y="228587"/>
                </a:lnTo>
                <a:lnTo>
                  <a:pt x="340880" y="228155"/>
                </a:lnTo>
                <a:lnTo>
                  <a:pt x="343712" y="226898"/>
                </a:lnTo>
                <a:lnTo>
                  <a:pt x="344982" y="223545"/>
                </a:lnTo>
                <a:close/>
              </a:path>
              <a:path w="676275" h="695325">
                <a:moveTo>
                  <a:pt x="494753" y="418947"/>
                </a:moveTo>
                <a:lnTo>
                  <a:pt x="492201" y="416433"/>
                </a:lnTo>
                <a:lnTo>
                  <a:pt x="489089" y="416433"/>
                </a:lnTo>
                <a:lnTo>
                  <a:pt x="485978" y="416433"/>
                </a:lnTo>
                <a:lnTo>
                  <a:pt x="483425" y="418947"/>
                </a:lnTo>
                <a:lnTo>
                  <a:pt x="483425" y="503491"/>
                </a:lnTo>
                <a:lnTo>
                  <a:pt x="485978" y="506018"/>
                </a:lnTo>
                <a:lnTo>
                  <a:pt x="492201" y="506018"/>
                </a:lnTo>
                <a:lnTo>
                  <a:pt x="494753" y="503491"/>
                </a:lnTo>
                <a:lnTo>
                  <a:pt x="494753" y="418947"/>
                </a:lnTo>
                <a:close/>
              </a:path>
              <a:path w="676275" h="695325">
                <a:moveTo>
                  <a:pt x="494753" y="120802"/>
                </a:moveTo>
                <a:lnTo>
                  <a:pt x="492201" y="118275"/>
                </a:lnTo>
                <a:lnTo>
                  <a:pt x="485978" y="118275"/>
                </a:lnTo>
                <a:lnTo>
                  <a:pt x="483425" y="120802"/>
                </a:lnTo>
                <a:lnTo>
                  <a:pt x="483425" y="205346"/>
                </a:lnTo>
                <a:lnTo>
                  <a:pt x="485978" y="207860"/>
                </a:lnTo>
                <a:lnTo>
                  <a:pt x="489089" y="207860"/>
                </a:lnTo>
                <a:lnTo>
                  <a:pt x="492201" y="207860"/>
                </a:lnTo>
                <a:lnTo>
                  <a:pt x="494753" y="205346"/>
                </a:lnTo>
                <a:lnTo>
                  <a:pt x="494753" y="120802"/>
                </a:lnTo>
                <a:close/>
              </a:path>
              <a:path w="676275" h="695325">
                <a:moveTo>
                  <a:pt x="540054" y="418947"/>
                </a:moveTo>
                <a:lnTo>
                  <a:pt x="537502" y="416433"/>
                </a:lnTo>
                <a:lnTo>
                  <a:pt x="534390" y="416433"/>
                </a:lnTo>
                <a:lnTo>
                  <a:pt x="531279" y="416433"/>
                </a:lnTo>
                <a:lnTo>
                  <a:pt x="528726" y="418947"/>
                </a:lnTo>
                <a:lnTo>
                  <a:pt x="528726" y="503491"/>
                </a:lnTo>
                <a:lnTo>
                  <a:pt x="531279" y="506018"/>
                </a:lnTo>
                <a:lnTo>
                  <a:pt x="537502" y="506018"/>
                </a:lnTo>
                <a:lnTo>
                  <a:pt x="540054" y="503491"/>
                </a:lnTo>
                <a:lnTo>
                  <a:pt x="540054" y="418947"/>
                </a:lnTo>
                <a:close/>
              </a:path>
              <a:path w="676275" h="695325">
                <a:moveTo>
                  <a:pt x="540054" y="120802"/>
                </a:moveTo>
                <a:lnTo>
                  <a:pt x="537502" y="118275"/>
                </a:lnTo>
                <a:lnTo>
                  <a:pt x="531279" y="118275"/>
                </a:lnTo>
                <a:lnTo>
                  <a:pt x="528726" y="120802"/>
                </a:lnTo>
                <a:lnTo>
                  <a:pt x="528726" y="205346"/>
                </a:lnTo>
                <a:lnTo>
                  <a:pt x="531279" y="207860"/>
                </a:lnTo>
                <a:lnTo>
                  <a:pt x="534390" y="207860"/>
                </a:lnTo>
                <a:lnTo>
                  <a:pt x="537502" y="207860"/>
                </a:lnTo>
                <a:lnTo>
                  <a:pt x="540054" y="205346"/>
                </a:lnTo>
                <a:lnTo>
                  <a:pt x="540054" y="120802"/>
                </a:lnTo>
                <a:close/>
              </a:path>
              <a:path w="676275" h="695325">
                <a:moveTo>
                  <a:pt x="596671" y="314248"/>
                </a:moveTo>
                <a:lnTo>
                  <a:pt x="589991" y="281571"/>
                </a:lnTo>
                <a:lnTo>
                  <a:pt x="585355" y="274777"/>
                </a:lnTo>
                <a:lnTo>
                  <a:pt x="585355" y="314248"/>
                </a:lnTo>
                <a:lnTo>
                  <a:pt x="579564" y="342569"/>
                </a:lnTo>
                <a:lnTo>
                  <a:pt x="563778" y="365709"/>
                </a:lnTo>
                <a:lnTo>
                  <a:pt x="540385" y="381304"/>
                </a:lnTo>
                <a:lnTo>
                  <a:pt x="511746" y="387032"/>
                </a:lnTo>
                <a:lnTo>
                  <a:pt x="501269" y="386308"/>
                </a:lnTo>
                <a:lnTo>
                  <a:pt x="491185" y="384162"/>
                </a:lnTo>
                <a:lnTo>
                  <a:pt x="481558" y="380657"/>
                </a:lnTo>
                <a:lnTo>
                  <a:pt x="472528" y="375831"/>
                </a:lnTo>
                <a:lnTo>
                  <a:pt x="486117" y="375831"/>
                </a:lnTo>
                <a:lnTo>
                  <a:pt x="498297" y="373405"/>
                </a:lnTo>
                <a:lnTo>
                  <a:pt x="508241" y="366776"/>
                </a:lnTo>
                <a:lnTo>
                  <a:pt x="509689" y="364642"/>
                </a:lnTo>
                <a:lnTo>
                  <a:pt x="514946" y="356933"/>
                </a:lnTo>
                <a:lnTo>
                  <a:pt x="517398" y="344906"/>
                </a:lnTo>
                <a:lnTo>
                  <a:pt x="517398" y="336638"/>
                </a:lnTo>
                <a:lnTo>
                  <a:pt x="521931" y="340029"/>
                </a:lnTo>
                <a:lnTo>
                  <a:pt x="521766" y="340029"/>
                </a:lnTo>
                <a:lnTo>
                  <a:pt x="528015" y="342239"/>
                </a:lnTo>
                <a:lnTo>
                  <a:pt x="545719" y="342239"/>
                </a:lnTo>
                <a:lnTo>
                  <a:pt x="556704" y="340029"/>
                </a:lnTo>
                <a:lnTo>
                  <a:pt x="561784" y="336638"/>
                </a:lnTo>
                <a:lnTo>
                  <a:pt x="565708" y="334022"/>
                </a:lnTo>
                <a:lnTo>
                  <a:pt x="567766" y="331012"/>
                </a:lnTo>
                <a:lnTo>
                  <a:pt x="571792" y="325120"/>
                </a:lnTo>
                <a:lnTo>
                  <a:pt x="574027" y="314248"/>
                </a:lnTo>
                <a:lnTo>
                  <a:pt x="571792" y="303377"/>
                </a:lnTo>
                <a:lnTo>
                  <a:pt x="567740" y="297446"/>
                </a:lnTo>
                <a:lnTo>
                  <a:pt x="565708" y="294474"/>
                </a:lnTo>
                <a:lnTo>
                  <a:pt x="562698" y="292468"/>
                </a:lnTo>
                <a:lnTo>
                  <a:pt x="562698" y="305003"/>
                </a:lnTo>
                <a:lnTo>
                  <a:pt x="562698" y="323481"/>
                </a:lnTo>
                <a:lnTo>
                  <a:pt x="555091" y="331012"/>
                </a:lnTo>
                <a:lnTo>
                  <a:pt x="525018" y="331012"/>
                </a:lnTo>
                <a:lnTo>
                  <a:pt x="517398" y="323481"/>
                </a:lnTo>
                <a:lnTo>
                  <a:pt x="517398" y="305003"/>
                </a:lnTo>
                <a:lnTo>
                  <a:pt x="525043" y="297446"/>
                </a:lnTo>
                <a:lnTo>
                  <a:pt x="555053" y="297446"/>
                </a:lnTo>
                <a:lnTo>
                  <a:pt x="562698" y="305003"/>
                </a:lnTo>
                <a:lnTo>
                  <a:pt x="562698" y="292468"/>
                </a:lnTo>
                <a:lnTo>
                  <a:pt x="561784" y="291846"/>
                </a:lnTo>
                <a:lnTo>
                  <a:pt x="556539" y="288353"/>
                </a:lnTo>
                <a:lnTo>
                  <a:pt x="556158" y="288353"/>
                </a:lnTo>
                <a:lnTo>
                  <a:pt x="545719" y="286245"/>
                </a:lnTo>
                <a:lnTo>
                  <a:pt x="528015" y="286245"/>
                </a:lnTo>
                <a:lnTo>
                  <a:pt x="522071" y="288353"/>
                </a:lnTo>
                <a:lnTo>
                  <a:pt x="517398" y="291846"/>
                </a:lnTo>
                <a:lnTo>
                  <a:pt x="517398" y="283591"/>
                </a:lnTo>
                <a:lnTo>
                  <a:pt x="514946" y="271551"/>
                </a:lnTo>
                <a:lnTo>
                  <a:pt x="509689" y="263855"/>
                </a:lnTo>
                <a:lnTo>
                  <a:pt x="508241" y="261721"/>
                </a:lnTo>
                <a:lnTo>
                  <a:pt x="506082" y="260286"/>
                </a:lnTo>
                <a:lnTo>
                  <a:pt x="506082" y="283591"/>
                </a:lnTo>
                <a:lnTo>
                  <a:pt x="506082" y="344906"/>
                </a:lnTo>
                <a:lnTo>
                  <a:pt x="504507" y="352590"/>
                </a:lnTo>
                <a:lnTo>
                  <a:pt x="500240" y="358863"/>
                </a:lnTo>
                <a:lnTo>
                  <a:pt x="493890" y="363093"/>
                </a:lnTo>
                <a:lnTo>
                  <a:pt x="486117" y="364642"/>
                </a:lnTo>
                <a:lnTo>
                  <a:pt x="458660" y="364642"/>
                </a:lnTo>
                <a:lnTo>
                  <a:pt x="449834" y="353707"/>
                </a:lnTo>
                <a:lnTo>
                  <a:pt x="443407" y="341490"/>
                </a:lnTo>
                <a:lnTo>
                  <a:pt x="439470" y="328244"/>
                </a:lnTo>
                <a:lnTo>
                  <a:pt x="438124" y="314248"/>
                </a:lnTo>
                <a:lnTo>
                  <a:pt x="439470" y="300253"/>
                </a:lnTo>
                <a:lnTo>
                  <a:pt x="443407" y="287007"/>
                </a:lnTo>
                <a:lnTo>
                  <a:pt x="449834" y="274777"/>
                </a:lnTo>
                <a:lnTo>
                  <a:pt x="458660" y="263855"/>
                </a:lnTo>
                <a:lnTo>
                  <a:pt x="486117" y="263855"/>
                </a:lnTo>
                <a:lnTo>
                  <a:pt x="493890" y="265404"/>
                </a:lnTo>
                <a:lnTo>
                  <a:pt x="500240" y="269633"/>
                </a:lnTo>
                <a:lnTo>
                  <a:pt x="504507" y="275907"/>
                </a:lnTo>
                <a:lnTo>
                  <a:pt x="506082" y="283591"/>
                </a:lnTo>
                <a:lnTo>
                  <a:pt x="506082" y="260286"/>
                </a:lnTo>
                <a:lnTo>
                  <a:pt x="498297" y="255092"/>
                </a:lnTo>
                <a:lnTo>
                  <a:pt x="486117" y="252653"/>
                </a:lnTo>
                <a:lnTo>
                  <a:pt x="472528" y="252653"/>
                </a:lnTo>
                <a:lnTo>
                  <a:pt x="481584" y="247840"/>
                </a:lnTo>
                <a:lnTo>
                  <a:pt x="491236" y="244322"/>
                </a:lnTo>
                <a:lnTo>
                  <a:pt x="501332" y="242189"/>
                </a:lnTo>
                <a:lnTo>
                  <a:pt x="511746" y="241452"/>
                </a:lnTo>
                <a:lnTo>
                  <a:pt x="540385" y="247180"/>
                </a:lnTo>
                <a:lnTo>
                  <a:pt x="563778" y="262788"/>
                </a:lnTo>
                <a:lnTo>
                  <a:pt x="579564" y="285927"/>
                </a:lnTo>
                <a:lnTo>
                  <a:pt x="579628" y="286245"/>
                </a:lnTo>
                <a:lnTo>
                  <a:pt x="585355" y="314248"/>
                </a:lnTo>
                <a:lnTo>
                  <a:pt x="585355" y="274777"/>
                </a:lnTo>
                <a:lnTo>
                  <a:pt x="571779" y="254876"/>
                </a:lnTo>
                <a:lnTo>
                  <a:pt x="551662" y="241452"/>
                </a:lnTo>
                <a:lnTo>
                  <a:pt x="544779" y="236867"/>
                </a:lnTo>
                <a:lnTo>
                  <a:pt x="511746" y="230263"/>
                </a:lnTo>
                <a:lnTo>
                  <a:pt x="495261" y="231838"/>
                </a:lnTo>
                <a:lnTo>
                  <a:pt x="452285" y="254190"/>
                </a:lnTo>
                <a:lnTo>
                  <a:pt x="428485" y="297446"/>
                </a:lnTo>
                <a:lnTo>
                  <a:pt x="426808" y="314248"/>
                </a:lnTo>
                <a:lnTo>
                  <a:pt x="428472" y="331012"/>
                </a:lnTo>
                <a:lnTo>
                  <a:pt x="452285" y="374294"/>
                </a:lnTo>
                <a:lnTo>
                  <a:pt x="495261" y="396659"/>
                </a:lnTo>
                <a:lnTo>
                  <a:pt x="511746" y="398233"/>
                </a:lnTo>
                <a:lnTo>
                  <a:pt x="544779" y="391629"/>
                </a:lnTo>
                <a:lnTo>
                  <a:pt x="551662" y="387032"/>
                </a:lnTo>
                <a:lnTo>
                  <a:pt x="571779" y="373608"/>
                </a:lnTo>
                <a:lnTo>
                  <a:pt x="586117" y="352590"/>
                </a:lnTo>
                <a:lnTo>
                  <a:pt x="590003" y="346837"/>
                </a:lnTo>
                <a:lnTo>
                  <a:pt x="596671" y="314248"/>
                </a:lnTo>
                <a:close/>
              </a:path>
              <a:path w="676275" h="695325">
                <a:moveTo>
                  <a:pt x="630656" y="132003"/>
                </a:moveTo>
                <a:lnTo>
                  <a:pt x="628103" y="129476"/>
                </a:lnTo>
                <a:lnTo>
                  <a:pt x="624992" y="129476"/>
                </a:lnTo>
                <a:lnTo>
                  <a:pt x="619328" y="128346"/>
                </a:lnTo>
                <a:lnTo>
                  <a:pt x="619328" y="140398"/>
                </a:lnTo>
                <a:lnTo>
                  <a:pt x="619328" y="488099"/>
                </a:lnTo>
                <a:lnTo>
                  <a:pt x="602703" y="492887"/>
                </a:lnTo>
                <a:lnTo>
                  <a:pt x="588962" y="502577"/>
                </a:lnTo>
                <a:lnTo>
                  <a:pt x="579158" y="516166"/>
                </a:lnTo>
                <a:lnTo>
                  <a:pt x="574306" y="532612"/>
                </a:lnTo>
                <a:lnTo>
                  <a:pt x="449173" y="532612"/>
                </a:lnTo>
                <a:lnTo>
                  <a:pt x="444322" y="516166"/>
                </a:lnTo>
                <a:lnTo>
                  <a:pt x="434517" y="502577"/>
                </a:lnTo>
                <a:lnTo>
                  <a:pt x="420789" y="492887"/>
                </a:lnTo>
                <a:lnTo>
                  <a:pt x="404152" y="488099"/>
                </a:lnTo>
                <a:lnTo>
                  <a:pt x="404152" y="140398"/>
                </a:lnTo>
                <a:lnTo>
                  <a:pt x="420789" y="135610"/>
                </a:lnTo>
                <a:lnTo>
                  <a:pt x="434517" y="125907"/>
                </a:lnTo>
                <a:lnTo>
                  <a:pt x="444322" y="112331"/>
                </a:lnTo>
                <a:lnTo>
                  <a:pt x="449173" y="95885"/>
                </a:lnTo>
                <a:lnTo>
                  <a:pt x="574306" y="95885"/>
                </a:lnTo>
                <a:lnTo>
                  <a:pt x="579158" y="112331"/>
                </a:lnTo>
                <a:lnTo>
                  <a:pt x="588962" y="125907"/>
                </a:lnTo>
                <a:lnTo>
                  <a:pt x="602703" y="135610"/>
                </a:lnTo>
                <a:lnTo>
                  <a:pt x="619328" y="140398"/>
                </a:lnTo>
                <a:lnTo>
                  <a:pt x="619328" y="128346"/>
                </a:lnTo>
                <a:lnTo>
                  <a:pt x="609600" y="126390"/>
                </a:lnTo>
                <a:lnTo>
                  <a:pt x="597001" y="117970"/>
                </a:lnTo>
                <a:lnTo>
                  <a:pt x="588479" y="105498"/>
                </a:lnTo>
                <a:lnTo>
                  <a:pt x="586498" y="95885"/>
                </a:lnTo>
                <a:lnTo>
                  <a:pt x="585355" y="90284"/>
                </a:lnTo>
                <a:lnTo>
                  <a:pt x="585355" y="87210"/>
                </a:lnTo>
                <a:lnTo>
                  <a:pt x="582803" y="84683"/>
                </a:lnTo>
                <a:lnTo>
                  <a:pt x="440677" y="84683"/>
                </a:lnTo>
                <a:lnTo>
                  <a:pt x="438124" y="87210"/>
                </a:lnTo>
                <a:lnTo>
                  <a:pt x="438124" y="90284"/>
                </a:lnTo>
                <a:lnTo>
                  <a:pt x="435000" y="105498"/>
                </a:lnTo>
                <a:lnTo>
                  <a:pt x="426491" y="117970"/>
                </a:lnTo>
                <a:lnTo>
                  <a:pt x="413880" y="126390"/>
                </a:lnTo>
                <a:lnTo>
                  <a:pt x="398487" y="129476"/>
                </a:lnTo>
                <a:lnTo>
                  <a:pt x="395376" y="129476"/>
                </a:lnTo>
                <a:lnTo>
                  <a:pt x="392836" y="132003"/>
                </a:lnTo>
                <a:lnTo>
                  <a:pt x="392836" y="496493"/>
                </a:lnTo>
                <a:lnTo>
                  <a:pt x="395376" y="499008"/>
                </a:lnTo>
                <a:lnTo>
                  <a:pt x="398487" y="499008"/>
                </a:lnTo>
                <a:lnTo>
                  <a:pt x="413880" y="502107"/>
                </a:lnTo>
                <a:lnTo>
                  <a:pt x="426491" y="510527"/>
                </a:lnTo>
                <a:lnTo>
                  <a:pt x="435000" y="522986"/>
                </a:lnTo>
                <a:lnTo>
                  <a:pt x="438124" y="538200"/>
                </a:lnTo>
                <a:lnTo>
                  <a:pt x="438124" y="541286"/>
                </a:lnTo>
                <a:lnTo>
                  <a:pt x="440677" y="543801"/>
                </a:lnTo>
                <a:lnTo>
                  <a:pt x="582803" y="543801"/>
                </a:lnTo>
                <a:lnTo>
                  <a:pt x="585355" y="541286"/>
                </a:lnTo>
                <a:lnTo>
                  <a:pt x="585355" y="538200"/>
                </a:lnTo>
                <a:lnTo>
                  <a:pt x="586498" y="532612"/>
                </a:lnTo>
                <a:lnTo>
                  <a:pt x="588479" y="522986"/>
                </a:lnTo>
                <a:lnTo>
                  <a:pt x="597001" y="510527"/>
                </a:lnTo>
                <a:lnTo>
                  <a:pt x="609600" y="502107"/>
                </a:lnTo>
                <a:lnTo>
                  <a:pt x="624992" y="499008"/>
                </a:lnTo>
                <a:lnTo>
                  <a:pt x="628103" y="499008"/>
                </a:lnTo>
                <a:lnTo>
                  <a:pt x="630656" y="496493"/>
                </a:lnTo>
                <a:lnTo>
                  <a:pt x="630656" y="132003"/>
                </a:lnTo>
                <a:close/>
              </a:path>
              <a:path w="676275" h="695325">
                <a:moveTo>
                  <a:pt x="675944" y="42418"/>
                </a:moveTo>
                <a:lnTo>
                  <a:pt x="673404" y="39890"/>
                </a:lnTo>
                <a:lnTo>
                  <a:pt x="664629" y="39890"/>
                </a:lnTo>
                <a:lnTo>
                  <a:pt x="664629" y="51092"/>
                </a:lnTo>
                <a:lnTo>
                  <a:pt x="664629" y="577405"/>
                </a:lnTo>
                <a:lnTo>
                  <a:pt x="358851" y="577405"/>
                </a:lnTo>
                <a:lnTo>
                  <a:pt x="358851" y="554583"/>
                </a:lnTo>
                <a:lnTo>
                  <a:pt x="358851" y="445960"/>
                </a:lnTo>
                <a:lnTo>
                  <a:pt x="358851" y="432104"/>
                </a:lnTo>
                <a:lnTo>
                  <a:pt x="358851" y="422021"/>
                </a:lnTo>
                <a:lnTo>
                  <a:pt x="373672" y="399402"/>
                </a:lnTo>
                <a:lnTo>
                  <a:pt x="379501" y="373595"/>
                </a:lnTo>
                <a:lnTo>
                  <a:pt x="376072" y="347268"/>
                </a:lnTo>
                <a:lnTo>
                  <a:pt x="365658" y="327825"/>
                </a:lnTo>
                <a:lnTo>
                  <a:pt x="363105" y="323062"/>
                </a:lnTo>
                <a:lnTo>
                  <a:pt x="358851" y="317741"/>
                </a:lnTo>
                <a:lnTo>
                  <a:pt x="358851" y="271691"/>
                </a:lnTo>
                <a:lnTo>
                  <a:pt x="358851" y="53187"/>
                </a:lnTo>
                <a:lnTo>
                  <a:pt x="358851" y="51092"/>
                </a:lnTo>
                <a:lnTo>
                  <a:pt x="664629" y="51092"/>
                </a:lnTo>
                <a:lnTo>
                  <a:pt x="664629" y="39890"/>
                </a:lnTo>
                <a:lnTo>
                  <a:pt x="377113" y="39890"/>
                </a:lnTo>
                <a:lnTo>
                  <a:pt x="435584" y="13716"/>
                </a:lnTo>
                <a:lnTo>
                  <a:pt x="441667" y="27012"/>
                </a:lnTo>
                <a:lnTo>
                  <a:pt x="445071" y="28270"/>
                </a:lnTo>
                <a:lnTo>
                  <a:pt x="450723" y="25755"/>
                </a:lnTo>
                <a:lnTo>
                  <a:pt x="452005" y="22402"/>
                </a:lnTo>
                <a:lnTo>
                  <a:pt x="448056" y="13716"/>
                </a:lnTo>
                <a:lnTo>
                  <a:pt x="443649" y="4064"/>
                </a:lnTo>
                <a:lnTo>
                  <a:pt x="443090" y="2654"/>
                </a:lnTo>
                <a:lnTo>
                  <a:pt x="441947" y="1676"/>
                </a:lnTo>
                <a:lnTo>
                  <a:pt x="439115" y="558"/>
                </a:lnTo>
                <a:lnTo>
                  <a:pt x="437565" y="698"/>
                </a:lnTo>
                <a:lnTo>
                  <a:pt x="436143" y="1257"/>
                </a:lnTo>
                <a:lnTo>
                  <a:pt x="347535" y="40919"/>
                </a:lnTo>
                <a:lnTo>
                  <a:pt x="347535" y="53187"/>
                </a:lnTo>
                <a:lnTo>
                  <a:pt x="347535" y="254901"/>
                </a:lnTo>
                <a:lnTo>
                  <a:pt x="347395" y="255054"/>
                </a:lnTo>
                <a:lnTo>
                  <a:pt x="347395" y="271691"/>
                </a:lnTo>
                <a:lnTo>
                  <a:pt x="347395" y="317182"/>
                </a:lnTo>
                <a:lnTo>
                  <a:pt x="333514" y="328244"/>
                </a:lnTo>
                <a:lnTo>
                  <a:pt x="333514" y="327964"/>
                </a:lnTo>
                <a:lnTo>
                  <a:pt x="333375" y="327825"/>
                </a:lnTo>
                <a:lnTo>
                  <a:pt x="332422" y="318109"/>
                </a:lnTo>
                <a:lnTo>
                  <a:pt x="332511" y="315645"/>
                </a:lnTo>
                <a:lnTo>
                  <a:pt x="332752" y="308381"/>
                </a:lnTo>
                <a:lnTo>
                  <a:pt x="347395" y="271691"/>
                </a:lnTo>
                <a:lnTo>
                  <a:pt x="347395" y="255054"/>
                </a:lnTo>
                <a:lnTo>
                  <a:pt x="325589" y="288493"/>
                </a:lnTo>
                <a:lnTo>
                  <a:pt x="321056" y="315645"/>
                </a:lnTo>
                <a:lnTo>
                  <a:pt x="321157" y="317182"/>
                </a:lnTo>
                <a:lnTo>
                  <a:pt x="321208" y="318109"/>
                </a:lnTo>
                <a:lnTo>
                  <a:pt x="321703" y="325920"/>
                </a:lnTo>
                <a:lnTo>
                  <a:pt x="323608" y="336080"/>
                </a:lnTo>
                <a:lnTo>
                  <a:pt x="304355" y="351485"/>
                </a:lnTo>
                <a:lnTo>
                  <a:pt x="235559" y="201142"/>
                </a:lnTo>
                <a:lnTo>
                  <a:pt x="242544" y="196253"/>
                </a:lnTo>
                <a:lnTo>
                  <a:pt x="248564" y="190284"/>
                </a:lnTo>
                <a:lnTo>
                  <a:pt x="253492" y="183337"/>
                </a:lnTo>
                <a:lnTo>
                  <a:pt x="257213" y="175526"/>
                </a:lnTo>
                <a:lnTo>
                  <a:pt x="259575" y="167297"/>
                </a:lnTo>
                <a:lnTo>
                  <a:pt x="260502" y="158877"/>
                </a:lnTo>
                <a:lnTo>
                  <a:pt x="260007" y="150456"/>
                </a:lnTo>
                <a:lnTo>
                  <a:pt x="258064" y="142214"/>
                </a:lnTo>
                <a:lnTo>
                  <a:pt x="337477" y="106667"/>
                </a:lnTo>
                <a:lnTo>
                  <a:pt x="338759" y="103301"/>
                </a:lnTo>
                <a:lnTo>
                  <a:pt x="336207" y="97701"/>
                </a:lnTo>
                <a:lnTo>
                  <a:pt x="332816" y="96443"/>
                </a:lnTo>
                <a:lnTo>
                  <a:pt x="245745" y="135356"/>
                </a:lnTo>
                <a:lnTo>
                  <a:pt x="244475" y="138722"/>
                </a:lnTo>
                <a:lnTo>
                  <a:pt x="245745" y="141516"/>
                </a:lnTo>
                <a:lnTo>
                  <a:pt x="248272" y="148831"/>
                </a:lnTo>
                <a:lnTo>
                  <a:pt x="249275" y="156387"/>
                </a:lnTo>
                <a:lnTo>
                  <a:pt x="248754" y="163995"/>
                </a:lnTo>
                <a:lnTo>
                  <a:pt x="246735" y="171475"/>
                </a:lnTo>
                <a:lnTo>
                  <a:pt x="224510" y="193865"/>
                </a:lnTo>
                <a:lnTo>
                  <a:pt x="223520" y="194983"/>
                </a:lnTo>
                <a:lnTo>
                  <a:pt x="222389" y="197789"/>
                </a:lnTo>
                <a:lnTo>
                  <a:pt x="222529" y="199326"/>
                </a:lnTo>
                <a:lnTo>
                  <a:pt x="223100" y="200723"/>
                </a:lnTo>
                <a:lnTo>
                  <a:pt x="295300" y="358482"/>
                </a:lnTo>
                <a:lnTo>
                  <a:pt x="267970" y="380174"/>
                </a:lnTo>
                <a:lnTo>
                  <a:pt x="258635" y="359791"/>
                </a:lnTo>
                <a:lnTo>
                  <a:pt x="258635" y="387731"/>
                </a:lnTo>
                <a:lnTo>
                  <a:pt x="235978" y="405790"/>
                </a:lnTo>
                <a:lnTo>
                  <a:pt x="227203" y="391261"/>
                </a:lnTo>
                <a:lnTo>
                  <a:pt x="227203" y="413067"/>
                </a:lnTo>
                <a:lnTo>
                  <a:pt x="167462" y="460514"/>
                </a:lnTo>
                <a:lnTo>
                  <a:pt x="160515" y="466598"/>
                </a:lnTo>
                <a:lnTo>
                  <a:pt x="154419" y="473113"/>
                </a:lnTo>
                <a:lnTo>
                  <a:pt x="148894" y="480326"/>
                </a:lnTo>
                <a:lnTo>
                  <a:pt x="144246" y="487819"/>
                </a:lnTo>
                <a:lnTo>
                  <a:pt x="178079" y="361696"/>
                </a:lnTo>
                <a:lnTo>
                  <a:pt x="187566" y="347421"/>
                </a:lnTo>
                <a:lnTo>
                  <a:pt x="227203" y="413067"/>
                </a:lnTo>
                <a:lnTo>
                  <a:pt x="227203" y="391261"/>
                </a:lnTo>
                <a:lnTo>
                  <a:pt x="200723" y="347421"/>
                </a:lnTo>
                <a:lnTo>
                  <a:pt x="200634" y="347268"/>
                </a:lnTo>
                <a:lnTo>
                  <a:pt x="93002" y="169087"/>
                </a:lnTo>
                <a:lnTo>
                  <a:pt x="144678" y="138582"/>
                </a:lnTo>
                <a:lnTo>
                  <a:pt x="144741" y="138722"/>
                </a:lnTo>
                <a:lnTo>
                  <a:pt x="176809" y="208838"/>
                </a:lnTo>
                <a:lnTo>
                  <a:pt x="174117" y="211785"/>
                </a:lnTo>
                <a:lnTo>
                  <a:pt x="171145" y="214299"/>
                </a:lnTo>
                <a:lnTo>
                  <a:pt x="167614" y="216408"/>
                </a:lnTo>
                <a:lnTo>
                  <a:pt x="166331" y="217106"/>
                </a:lnTo>
                <a:lnTo>
                  <a:pt x="165341" y="218363"/>
                </a:lnTo>
                <a:lnTo>
                  <a:pt x="165061" y="219900"/>
                </a:lnTo>
                <a:lnTo>
                  <a:pt x="164642" y="221297"/>
                </a:lnTo>
                <a:lnTo>
                  <a:pt x="164922" y="222846"/>
                </a:lnTo>
                <a:lnTo>
                  <a:pt x="165633" y="224104"/>
                </a:lnTo>
                <a:lnTo>
                  <a:pt x="180352" y="248323"/>
                </a:lnTo>
                <a:lnTo>
                  <a:pt x="181343" y="250139"/>
                </a:lnTo>
                <a:lnTo>
                  <a:pt x="183324" y="250977"/>
                </a:lnTo>
                <a:lnTo>
                  <a:pt x="186156" y="250977"/>
                </a:lnTo>
                <a:lnTo>
                  <a:pt x="187147" y="250698"/>
                </a:lnTo>
                <a:lnTo>
                  <a:pt x="187998" y="250139"/>
                </a:lnTo>
                <a:lnTo>
                  <a:pt x="190677" y="248602"/>
                </a:lnTo>
                <a:lnTo>
                  <a:pt x="190754" y="248323"/>
                </a:lnTo>
                <a:lnTo>
                  <a:pt x="191528" y="245097"/>
                </a:lnTo>
                <a:lnTo>
                  <a:pt x="189979" y="242443"/>
                </a:lnTo>
                <a:lnTo>
                  <a:pt x="178079" y="222707"/>
                </a:lnTo>
                <a:lnTo>
                  <a:pt x="180632" y="220738"/>
                </a:lnTo>
                <a:lnTo>
                  <a:pt x="181762" y="219621"/>
                </a:lnTo>
                <a:lnTo>
                  <a:pt x="258635" y="387731"/>
                </a:lnTo>
                <a:lnTo>
                  <a:pt x="258635" y="359791"/>
                </a:lnTo>
                <a:lnTo>
                  <a:pt x="194487" y="219621"/>
                </a:lnTo>
                <a:lnTo>
                  <a:pt x="157391" y="138582"/>
                </a:lnTo>
                <a:lnTo>
                  <a:pt x="157137" y="138010"/>
                </a:lnTo>
                <a:lnTo>
                  <a:pt x="219976" y="110020"/>
                </a:lnTo>
                <a:lnTo>
                  <a:pt x="347535" y="53187"/>
                </a:lnTo>
                <a:lnTo>
                  <a:pt x="347535" y="40919"/>
                </a:lnTo>
                <a:lnTo>
                  <a:pt x="193090" y="110020"/>
                </a:lnTo>
                <a:lnTo>
                  <a:pt x="355460" y="13995"/>
                </a:lnTo>
                <a:lnTo>
                  <a:pt x="359283" y="20434"/>
                </a:lnTo>
                <a:lnTo>
                  <a:pt x="360845" y="23101"/>
                </a:lnTo>
                <a:lnTo>
                  <a:pt x="364375" y="23939"/>
                </a:lnTo>
                <a:lnTo>
                  <a:pt x="369760" y="20853"/>
                </a:lnTo>
                <a:lnTo>
                  <a:pt x="369862" y="20434"/>
                </a:lnTo>
                <a:lnTo>
                  <a:pt x="370611" y="17360"/>
                </a:lnTo>
                <a:lnTo>
                  <a:pt x="368630" y="13995"/>
                </a:lnTo>
                <a:lnTo>
                  <a:pt x="362254" y="3505"/>
                </a:lnTo>
                <a:lnTo>
                  <a:pt x="360692" y="838"/>
                </a:lnTo>
                <a:lnTo>
                  <a:pt x="357162" y="0"/>
                </a:lnTo>
                <a:lnTo>
                  <a:pt x="354469" y="1536"/>
                </a:lnTo>
                <a:lnTo>
                  <a:pt x="82245" y="162509"/>
                </a:lnTo>
                <a:lnTo>
                  <a:pt x="79654" y="163995"/>
                </a:lnTo>
                <a:lnTo>
                  <a:pt x="78714" y="167551"/>
                </a:lnTo>
                <a:lnTo>
                  <a:pt x="80264" y="170205"/>
                </a:lnTo>
                <a:lnTo>
                  <a:pt x="180911" y="336778"/>
                </a:lnTo>
                <a:lnTo>
                  <a:pt x="167894" y="356374"/>
                </a:lnTo>
                <a:lnTo>
                  <a:pt x="167322" y="357492"/>
                </a:lnTo>
                <a:lnTo>
                  <a:pt x="130949" y="493839"/>
                </a:lnTo>
                <a:lnTo>
                  <a:pt x="75501" y="577545"/>
                </a:lnTo>
                <a:lnTo>
                  <a:pt x="0" y="688822"/>
                </a:lnTo>
                <a:lnTo>
                  <a:pt x="711" y="692315"/>
                </a:lnTo>
                <a:lnTo>
                  <a:pt x="4254" y="694842"/>
                </a:lnTo>
                <a:lnTo>
                  <a:pt x="5384" y="695121"/>
                </a:lnTo>
                <a:lnTo>
                  <a:pt x="8216" y="695121"/>
                </a:lnTo>
                <a:lnTo>
                  <a:pt x="10058" y="694283"/>
                </a:lnTo>
                <a:lnTo>
                  <a:pt x="10134" y="694143"/>
                </a:lnTo>
                <a:lnTo>
                  <a:pt x="11049" y="692594"/>
                </a:lnTo>
                <a:lnTo>
                  <a:pt x="85077" y="583704"/>
                </a:lnTo>
                <a:lnTo>
                  <a:pt x="136613" y="506018"/>
                </a:lnTo>
                <a:lnTo>
                  <a:pt x="132715" y="527710"/>
                </a:lnTo>
                <a:lnTo>
                  <a:pt x="140703" y="571347"/>
                </a:lnTo>
                <a:lnTo>
                  <a:pt x="155714" y="593217"/>
                </a:lnTo>
                <a:lnTo>
                  <a:pt x="158546" y="593217"/>
                </a:lnTo>
                <a:lnTo>
                  <a:pt x="159829" y="592797"/>
                </a:lnTo>
                <a:lnTo>
                  <a:pt x="160820" y="591959"/>
                </a:lnTo>
                <a:lnTo>
                  <a:pt x="163220" y="590003"/>
                </a:lnTo>
                <a:lnTo>
                  <a:pt x="163652" y="586498"/>
                </a:lnTo>
                <a:lnTo>
                  <a:pt x="161658" y="584123"/>
                </a:lnTo>
                <a:lnTo>
                  <a:pt x="146761" y="555320"/>
                </a:lnTo>
                <a:lnTo>
                  <a:pt x="146672" y="554215"/>
                </a:lnTo>
                <a:lnTo>
                  <a:pt x="144221" y="524103"/>
                </a:lnTo>
                <a:lnTo>
                  <a:pt x="149910" y="506018"/>
                </a:lnTo>
                <a:lnTo>
                  <a:pt x="153619" y="494207"/>
                </a:lnTo>
                <a:lnTo>
                  <a:pt x="158991" y="487819"/>
                </a:lnTo>
                <a:lnTo>
                  <a:pt x="174548" y="469341"/>
                </a:lnTo>
                <a:lnTo>
                  <a:pt x="254330" y="405790"/>
                </a:lnTo>
                <a:lnTo>
                  <a:pt x="286486" y="380174"/>
                </a:lnTo>
                <a:lnTo>
                  <a:pt x="322503" y="351485"/>
                </a:lnTo>
                <a:lnTo>
                  <a:pt x="351675" y="328244"/>
                </a:lnTo>
                <a:lnTo>
                  <a:pt x="352209" y="327825"/>
                </a:lnTo>
                <a:lnTo>
                  <a:pt x="352323" y="327964"/>
                </a:lnTo>
                <a:lnTo>
                  <a:pt x="354190" y="330200"/>
                </a:lnTo>
                <a:lnTo>
                  <a:pt x="365836" y="352704"/>
                </a:lnTo>
                <a:lnTo>
                  <a:pt x="367880" y="377126"/>
                </a:lnTo>
                <a:lnTo>
                  <a:pt x="360629" y="400558"/>
                </a:lnTo>
                <a:lnTo>
                  <a:pt x="347535" y="416331"/>
                </a:lnTo>
                <a:lnTo>
                  <a:pt x="347535" y="432104"/>
                </a:lnTo>
                <a:lnTo>
                  <a:pt x="347535" y="445960"/>
                </a:lnTo>
                <a:lnTo>
                  <a:pt x="347535" y="473113"/>
                </a:lnTo>
                <a:lnTo>
                  <a:pt x="347535" y="554583"/>
                </a:lnTo>
                <a:lnTo>
                  <a:pt x="320573" y="495655"/>
                </a:lnTo>
                <a:lnTo>
                  <a:pt x="306616" y="465137"/>
                </a:lnTo>
                <a:lnTo>
                  <a:pt x="333806" y="443166"/>
                </a:lnTo>
                <a:lnTo>
                  <a:pt x="347535" y="473113"/>
                </a:lnTo>
                <a:lnTo>
                  <a:pt x="347535" y="445960"/>
                </a:lnTo>
                <a:lnTo>
                  <a:pt x="346240" y="443166"/>
                </a:lnTo>
                <a:lnTo>
                  <a:pt x="342861" y="435889"/>
                </a:lnTo>
                <a:lnTo>
                  <a:pt x="347535" y="432104"/>
                </a:lnTo>
                <a:lnTo>
                  <a:pt x="347535" y="416331"/>
                </a:lnTo>
                <a:lnTo>
                  <a:pt x="344424" y="420065"/>
                </a:lnTo>
                <a:lnTo>
                  <a:pt x="291338" y="462902"/>
                </a:lnTo>
                <a:lnTo>
                  <a:pt x="289496" y="464299"/>
                </a:lnTo>
                <a:lnTo>
                  <a:pt x="288785" y="466813"/>
                </a:lnTo>
                <a:lnTo>
                  <a:pt x="289496" y="468922"/>
                </a:lnTo>
                <a:lnTo>
                  <a:pt x="291338" y="474662"/>
                </a:lnTo>
                <a:lnTo>
                  <a:pt x="297129" y="499643"/>
                </a:lnTo>
                <a:lnTo>
                  <a:pt x="298373" y="525068"/>
                </a:lnTo>
                <a:lnTo>
                  <a:pt x="295109" y="550303"/>
                </a:lnTo>
                <a:lnTo>
                  <a:pt x="287375" y="574738"/>
                </a:lnTo>
                <a:lnTo>
                  <a:pt x="286232" y="577545"/>
                </a:lnTo>
                <a:lnTo>
                  <a:pt x="287515" y="580898"/>
                </a:lnTo>
                <a:lnTo>
                  <a:pt x="290487" y="582015"/>
                </a:lnTo>
                <a:lnTo>
                  <a:pt x="293319" y="583133"/>
                </a:lnTo>
                <a:lnTo>
                  <a:pt x="296710" y="581875"/>
                </a:lnTo>
                <a:lnTo>
                  <a:pt x="307467" y="545769"/>
                </a:lnTo>
                <a:lnTo>
                  <a:pt x="359003" y="631012"/>
                </a:lnTo>
                <a:lnTo>
                  <a:pt x="359702" y="632269"/>
                </a:lnTo>
                <a:lnTo>
                  <a:pt x="360984" y="633247"/>
                </a:lnTo>
                <a:lnTo>
                  <a:pt x="362534" y="633526"/>
                </a:lnTo>
                <a:lnTo>
                  <a:pt x="362826" y="633526"/>
                </a:lnTo>
                <a:lnTo>
                  <a:pt x="328142" y="685876"/>
                </a:lnTo>
                <a:lnTo>
                  <a:pt x="326440" y="688403"/>
                </a:lnTo>
                <a:lnTo>
                  <a:pt x="326529" y="688822"/>
                </a:lnTo>
                <a:lnTo>
                  <a:pt x="327152" y="691896"/>
                </a:lnTo>
                <a:lnTo>
                  <a:pt x="329831" y="693585"/>
                </a:lnTo>
                <a:lnTo>
                  <a:pt x="330822" y="694143"/>
                </a:lnTo>
                <a:lnTo>
                  <a:pt x="331812" y="694563"/>
                </a:lnTo>
                <a:lnTo>
                  <a:pt x="334797" y="694563"/>
                </a:lnTo>
                <a:lnTo>
                  <a:pt x="336626" y="693724"/>
                </a:lnTo>
                <a:lnTo>
                  <a:pt x="336715" y="693585"/>
                </a:lnTo>
                <a:lnTo>
                  <a:pt x="337718" y="691896"/>
                </a:lnTo>
                <a:lnTo>
                  <a:pt x="380085" y="628065"/>
                </a:lnTo>
                <a:lnTo>
                  <a:pt x="403898" y="617435"/>
                </a:lnTo>
                <a:lnTo>
                  <a:pt x="430199" y="605675"/>
                </a:lnTo>
                <a:lnTo>
                  <a:pt x="431482" y="602310"/>
                </a:lnTo>
                <a:lnTo>
                  <a:pt x="428929" y="596722"/>
                </a:lnTo>
                <a:lnTo>
                  <a:pt x="425526" y="595452"/>
                </a:lnTo>
                <a:lnTo>
                  <a:pt x="376262" y="617435"/>
                </a:lnTo>
                <a:lnTo>
                  <a:pt x="375754" y="616318"/>
                </a:lnTo>
                <a:lnTo>
                  <a:pt x="363245" y="588911"/>
                </a:lnTo>
                <a:lnTo>
                  <a:pt x="363245" y="616318"/>
                </a:lnTo>
                <a:lnTo>
                  <a:pt x="320636" y="545769"/>
                </a:lnTo>
                <a:lnTo>
                  <a:pt x="309740" y="527710"/>
                </a:lnTo>
                <a:lnTo>
                  <a:pt x="309740" y="511683"/>
                </a:lnTo>
                <a:lnTo>
                  <a:pt x="309092" y="503656"/>
                </a:lnTo>
                <a:lnTo>
                  <a:pt x="308038" y="495655"/>
                </a:lnTo>
                <a:lnTo>
                  <a:pt x="363245" y="616318"/>
                </a:lnTo>
                <a:lnTo>
                  <a:pt x="363245" y="588911"/>
                </a:lnTo>
                <a:lnTo>
                  <a:pt x="363105" y="588594"/>
                </a:lnTo>
                <a:lnTo>
                  <a:pt x="673404" y="588594"/>
                </a:lnTo>
                <a:lnTo>
                  <a:pt x="675944" y="586079"/>
                </a:lnTo>
                <a:lnTo>
                  <a:pt x="675944" y="577405"/>
                </a:lnTo>
                <a:lnTo>
                  <a:pt x="675944" y="51092"/>
                </a:lnTo>
                <a:lnTo>
                  <a:pt x="675944" y="424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0654" y="3054254"/>
            <a:ext cx="553310" cy="586183"/>
          </a:xfrm>
          <a:custGeom>
            <a:avLst/>
            <a:gdLst/>
            <a:ahLst/>
            <a:cxnLst/>
            <a:rect l="l" t="t" r="r" b="b"/>
            <a:pathLst>
              <a:path w="647065" h="646429">
                <a:moveTo>
                  <a:pt x="290457" y="645159"/>
                </a:moveTo>
                <a:lnTo>
                  <a:pt x="278367" y="645159"/>
                </a:lnTo>
                <a:lnTo>
                  <a:pt x="2133" y="486409"/>
                </a:lnTo>
                <a:lnTo>
                  <a:pt x="242" y="483869"/>
                </a:lnTo>
                <a:lnTo>
                  <a:pt x="161" y="166369"/>
                </a:lnTo>
                <a:lnTo>
                  <a:pt x="0" y="163829"/>
                </a:lnTo>
                <a:lnTo>
                  <a:pt x="1874" y="160019"/>
                </a:lnTo>
                <a:lnTo>
                  <a:pt x="282214" y="0"/>
                </a:lnTo>
                <a:lnTo>
                  <a:pt x="286238" y="0"/>
                </a:lnTo>
                <a:lnTo>
                  <a:pt x="327492" y="22859"/>
                </a:lnTo>
                <a:lnTo>
                  <a:pt x="284364" y="22859"/>
                </a:lnTo>
                <a:lnTo>
                  <a:pt x="214117" y="62229"/>
                </a:lnTo>
                <a:lnTo>
                  <a:pt x="236080" y="74929"/>
                </a:lnTo>
                <a:lnTo>
                  <a:pt x="193169" y="74929"/>
                </a:lnTo>
                <a:lnTo>
                  <a:pt x="128354" y="111759"/>
                </a:lnTo>
                <a:lnTo>
                  <a:pt x="148400" y="123189"/>
                </a:lnTo>
                <a:lnTo>
                  <a:pt x="107325" y="123189"/>
                </a:lnTo>
                <a:lnTo>
                  <a:pt x="31712" y="166369"/>
                </a:lnTo>
                <a:lnTo>
                  <a:pt x="64947" y="185419"/>
                </a:lnTo>
                <a:lnTo>
                  <a:pt x="21222" y="185419"/>
                </a:lnTo>
                <a:lnTo>
                  <a:pt x="21206" y="473709"/>
                </a:lnTo>
                <a:lnTo>
                  <a:pt x="273825" y="618489"/>
                </a:lnTo>
                <a:lnTo>
                  <a:pt x="337204" y="618489"/>
                </a:lnTo>
                <a:lnTo>
                  <a:pt x="290457" y="645159"/>
                </a:lnTo>
                <a:close/>
              </a:path>
              <a:path w="647065" h="646429">
                <a:moveTo>
                  <a:pt x="382548" y="36829"/>
                </a:moveTo>
                <a:lnTo>
                  <a:pt x="352703" y="36829"/>
                </a:lnTo>
                <a:lnTo>
                  <a:pt x="376269" y="13969"/>
                </a:lnTo>
                <a:lnTo>
                  <a:pt x="383918" y="7619"/>
                </a:lnTo>
                <a:lnTo>
                  <a:pt x="392398" y="3809"/>
                </a:lnTo>
                <a:lnTo>
                  <a:pt x="401433" y="1269"/>
                </a:lnTo>
                <a:lnTo>
                  <a:pt x="410746" y="0"/>
                </a:lnTo>
                <a:lnTo>
                  <a:pt x="420051" y="1269"/>
                </a:lnTo>
                <a:lnTo>
                  <a:pt x="429087" y="3809"/>
                </a:lnTo>
                <a:lnTo>
                  <a:pt x="437572" y="7619"/>
                </a:lnTo>
                <a:lnTo>
                  <a:pt x="445222" y="13969"/>
                </a:lnTo>
                <a:lnTo>
                  <a:pt x="450428" y="20319"/>
                </a:lnTo>
                <a:lnTo>
                  <a:pt x="403682" y="20319"/>
                </a:lnTo>
                <a:lnTo>
                  <a:pt x="396586" y="22859"/>
                </a:lnTo>
                <a:lnTo>
                  <a:pt x="382548" y="36829"/>
                </a:lnTo>
                <a:close/>
              </a:path>
              <a:path w="647065" h="646429">
                <a:moveTo>
                  <a:pt x="599184" y="364489"/>
                </a:moveTo>
                <a:lnTo>
                  <a:pt x="568517" y="364489"/>
                </a:lnTo>
                <a:lnTo>
                  <a:pt x="572348" y="360679"/>
                </a:lnTo>
                <a:lnTo>
                  <a:pt x="576066" y="358139"/>
                </a:lnTo>
                <a:lnTo>
                  <a:pt x="579589" y="354329"/>
                </a:lnTo>
                <a:lnTo>
                  <a:pt x="607156" y="320039"/>
                </a:lnTo>
                <a:lnTo>
                  <a:pt x="622633" y="279399"/>
                </a:lnTo>
                <a:lnTo>
                  <a:pt x="625443" y="255269"/>
                </a:lnTo>
                <a:lnTo>
                  <a:pt x="625509" y="253999"/>
                </a:lnTo>
                <a:lnTo>
                  <a:pt x="625634" y="248919"/>
                </a:lnTo>
                <a:lnTo>
                  <a:pt x="625286" y="242569"/>
                </a:lnTo>
                <a:lnTo>
                  <a:pt x="625216" y="241299"/>
                </a:lnTo>
                <a:lnTo>
                  <a:pt x="625146" y="240029"/>
                </a:lnTo>
                <a:lnTo>
                  <a:pt x="625077" y="238759"/>
                </a:lnTo>
                <a:lnTo>
                  <a:pt x="625007" y="237489"/>
                </a:lnTo>
                <a:lnTo>
                  <a:pt x="624937" y="236219"/>
                </a:lnTo>
                <a:lnTo>
                  <a:pt x="622687" y="222249"/>
                </a:lnTo>
                <a:lnTo>
                  <a:pt x="619028" y="208279"/>
                </a:lnTo>
                <a:lnTo>
                  <a:pt x="614034" y="195579"/>
                </a:lnTo>
                <a:lnTo>
                  <a:pt x="613807" y="194309"/>
                </a:lnTo>
                <a:lnTo>
                  <a:pt x="589907" y="157479"/>
                </a:lnTo>
                <a:lnTo>
                  <a:pt x="556215" y="128269"/>
                </a:lnTo>
                <a:lnTo>
                  <a:pt x="515568" y="110489"/>
                </a:lnTo>
                <a:lnTo>
                  <a:pt x="470761" y="104139"/>
                </a:lnTo>
                <a:lnTo>
                  <a:pt x="416128" y="104139"/>
                </a:lnTo>
                <a:lnTo>
                  <a:pt x="413445" y="102869"/>
                </a:lnTo>
                <a:lnTo>
                  <a:pt x="407287" y="96519"/>
                </a:lnTo>
                <a:lnTo>
                  <a:pt x="407287" y="90169"/>
                </a:lnTo>
                <a:lnTo>
                  <a:pt x="435767" y="62229"/>
                </a:lnTo>
                <a:lnTo>
                  <a:pt x="438482" y="54609"/>
                </a:lnTo>
                <a:lnTo>
                  <a:pt x="438482" y="40639"/>
                </a:lnTo>
                <a:lnTo>
                  <a:pt x="435783" y="34289"/>
                </a:lnTo>
                <a:lnTo>
                  <a:pt x="424970" y="22859"/>
                </a:lnTo>
                <a:lnTo>
                  <a:pt x="417874" y="20319"/>
                </a:lnTo>
                <a:lnTo>
                  <a:pt x="450428" y="20319"/>
                </a:lnTo>
                <a:lnTo>
                  <a:pt x="451469" y="21589"/>
                </a:lnTo>
                <a:lnTo>
                  <a:pt x="455929" y="30479"/>
                </a:lnTo>
                <a:lnTo>
                  <a:pt x="458603" y="39369"/>
                </a:lnTo>
                <a:lnTo>
                  <a:pt x="459495" y="48259"/>
                </a:lnTo>
                <a:lnTo>
                  <a:pt x="458601" y="57149"/>
                </a:lnTo>
                <a:lnTo>
                  <a:pt x="455923" y="66039"/>
                </a:lnTo>
                <a:lnTo>
                  <a:pt x="451462" y="74929"/>
                </a:lnTo>
                <a:lnTo>
                  <a:pt x="445222" y="82549"/>
                </a:lnTo>
                <a:lnTo>
                  <a:pt x="444220" y="83819"/>
                </a:lnTo>
                <a:lnTo>
                  <a:pt x="488092" y="83819"/>
                </a:lnTo>
                <a:lnTo>
                  <a:pt x="504993" y="86359"/>
                </a:lnTo>
                <a:lnTo>
                  <a:pt x="552708" y="102869"/>
                </a:lnTo>
                <a:lnTo>
                  <a:pt x="593943" y="132079"/>
                </a:lnTo>
                <a:lnTo>
                  <a:pt x="625426" y="171449"/>
                </a:lnTo>
                <a:lnTo>
                  <a:pt x="643271" y="217169"/>
                </a:lnTo>
                <a:lnTo>
                  <a:pt x="646681" y="248919"/>
                </a:lnTo>
                <a:lnTo>
                  <a:pt x="646556" y="253999"/>
                </a:lnTo>
                <a:lnTo>
                  <a:pt x="638907" y="299719"/>
                </a:lnTo>
                <a:lnTo>
                  <a:pt x="616284" y="344169"/>
                </a:lnTo>
                <a:lnTo>
                  <a:pt x="605757" y="358139"/>
                </a:lnTo>
                <a:lnTo>
                  <a:pt x="599184" y="364489"/>
                </a:lnTo>
                <a:close/>
              </a:path>
              <a:path w="647065" h="646429">
                <a:moveTo>
                  <a:pt x="314908" y="104139"/>
                </a:moveTo>
                <a:lnTo>
                  <a:pt x="286594" y="104139"/>
                </a:lnTo>
                <a:lnTo>
                  <a:pt x="288340" y="101599"/>
                </a:lnTo>
                <a:lnTo>
                  <a:pt x="290312" y="99059"/>
                </a:lnTo>
                <a:lnTo>
                  <a:pt x="292478" y="96519"/>
                </a:lnTo>
                <a:lnTo>
                  <a:pt x="337331" y="52069"/>
                </a:lnTo>
                <a:lnTo>
                  <a:pt x="284364" y="22859"/>
                </a:lnTo>
                <a:lnTo>
                  <a:pt x="327492" y="22859"/>
                </a:lnTo>
                <a:lnTo>
                  <a:pt x="352703" y="36829"/>
                </a:lnTo>
                <a:lnTo>
                  <a:pt x="382548" y="36829"/>
                </a:lnTo>
                <a:lnTo>
                  <a:pt x="314908" y="104139"/>
                </a:lnTo>
                <a:close/>
              </a:path>
              <a:path w="647065" h="646429">
                <a:moveTo>
                  <a:pt x="437567" y="255269"/>
                </a:moveTo>
                <a:lnTo>
                  <a:pt x="380051" y="255269"/>
                </a:lnTo>
                <a:lnTo>
                  <a:pt x="382217" y="253999"/>
                </a:lnTo>
                <a:lnTo>
                  <a:pt x="380132" y="252729"/>
                </a:lnTo>
                <a:lnTo>
                  <a:pt x="378144" y="251459"/>
                </a:lnTo>
                <a:lnTo>
                  <a:pt x="287612" y="161289"/>
                </a:lnTo>
                <a:lnTo>
                  <a:pt x="284056" y="156209"/>
                </a:lnTo>
                <a:lnTo>
                  <a:pt x="281616" y="149859"/>
                </a:lnTo>
                <a:lnTo>
                  <a:pt x="281389" y="149859"/>
                </a:lnTo>
                <a:lnTo>
                  <a:pt x="279046" y="144779"/>
                </a:lnTo>
                <a:lnTo>
                  <a:pt x="277753" y="138429"/>
                </a:lnTo>
                <a:lnTo>
                  <a:pt x="277753" y="128269"/>
                </a:lnTo>
                <a:lnTo>
                  <a:pt x="278027" y="125729"/>
                </a:lnTo>
                <a:lnTo>
                  <a:pt x="278512" y="123189"/>
                </a:lnTo>
                <a:lnTo>
                  <a:pt x="193169" y="74929"/>
                </a:lnTo>
                <a:lnTo>
                  <a:pt x="236080" y="74929"/>
                </a:lnTo>
                <a:lnTo>
                  <a:pt x="286594" y="104139"/>
                </a:lnTo>
                <a:lnTo>
                  <a:pt x="314908" y="104139"/>
                </a:lnTo>
                <a:lnTo>
                  <a:pt x="307251" y="111759"/>
                </a:lnTo>
                <a:lnTo>
                  <a:pt x="304584" y="114299"/>
                </a:lnTo>
                <a:lnTo>
                  <a:pt x="302418" y="118109"/>
                </a:lnTo>
                <a:lnTo>
                  <a:pt x="299589" y="124459"/>
                </a:lnTo>
                <a:lnTo>
                  <a:pt x="298830" y="128269"/>
                </a:lnTo>
                <a:lnTo>
                  <a:pt x="298830" y="135889"/>
                </a:lnTo>
                <a:lnTo>
                  <a:pt x="299525" y="138429"/>
                </a:lnTo>
                <a:lnTo>
                  <a:pt x="300980" y="142239"/>
                </a:lnTo>
                <a:lnTo>
                  <a:pt x="302353" y="146049"/>
                </a:lnTo>
                <a:lnTo>
                  <a:pt x="304342" y="148589"/>
                </a:lnTo>
                <a:lnTo>
                  <a:pt x="306782" y="151129"/>
                </a:lnTo>
                <a:lnTo>
                  <a:pt x="396586" y="240029"/>
                </a:lnTo>
                <a:lnTo>
                  <a:pt x="403682" y="242569"/>
                </a:lnTo>
                <a:lnTo>
                  <a:pt x="451122" y="242569"/>
                </a:lnTo>
                <a:lnTo>
                  <a:pt x="448439" y="246379"/>
                </a:lnTo>
                <a:lnTo>
                  <a:pt x="445206" y="248919"/>
                </a:lnTo>
                <a:lnTo>
                  <a:pt x="437567" y="255269"/>
                </a:lnTo>
                <a:close/>
              </a:path>
              <a:path w="647065" h="646429">
                <a:moveTo>
                  <a:pt x="325787" y="311149"/>
                </a:moveTo>
                <a:lnTo>
                  <a:pt x="284299" y="311149"/>
                </a:lnTo>
                <a:lnTo>
                  <a:pt x="359217" y="267969"/>
                </a:lnTo>
                <a:lnTo>
                  <a:pt x="107325" y="123189"/>
                </a:lnTo>
                <a:lnTo>
                  <a:pt x="148400" y="123189"/>
                </a:lnTo>
                <a:lnTo>
                  <a:pt x="380051" y="255269"/>
                </a:lnTo>
                <a:lnTo>
                  <a:pt x="437567" y="255269"/>
                </a:lnTo>
                <a:lnTo>
                  <a:pt x="429091" y="260349"/>
                </a:lnTo>
                <a:lnTo>
                  <a:pt x="420058" y="262889"/>
                </a:lnTo>
                <a:lnTo>
                  <a:pt x="408046" y="262889"/>
                </a:lnTo>
                <a:lnTo>
                  <a:pt x="393241" y="271779"/>
                </a:lnTo>
                <a:lnTo>
                  <a:pt x="393241" y="284479"/>
                </a:lnTo>
                <a:lnTo>
                  <a:pt x="372164" y="284479"/>
                </a:lnTo>
                <a:lnTo>
                  <a:pt x="325787" y="311149"/>
                </a:lnTo>
                <a:close/>
              </a:path>
              <a:path w="647065" h="646429">
                <a:moveTo>
                  <a:pt x="451122" y="242569"/>
                </a:moveTo>
                <a:lnTo>
                  <a:pt x="417874" y="242569"/>
                </a:lnTo>
                <a:lnTo>
                  <a:pt x="424970" y="240029"/>
                </a:lnTo>
                <a:lnTo>
                  <a:pt x="430368" y="234949"/>
                </a:lnTo>
                <a:lnTo>
                  <a:pt x="435799" y="228599"/>
                </a:lnTo>
                <a:lnTo>
                  <a:pt x="438482" y="222249"/>
                </a:lnTo>
                <a:lnTo>
                  <a:pt x="438482" y="208279"/>
                </a:lnTo>
                <a:lnTo>
                  <a:pt x="435783" y="200659"/>
                </a:lnTo>
                <a:lnTo>
                  <a:pt x="411554" y="176529"/>
                </a:lnTo>
                <a:lnTo>
                  <a:pt x="409566" y="175259"/>
                </a:lnTo>
                <a:lnTo>
                  <a:pt x="408321" y="172719"/>
                </a:lnTo>
                <a:lnTo>
                  <a:pt x="408321" y="163829"/>
                </a:lnTo>
                <a:lnTo>
                  <a:pt x="413041" y="158749"/>
                </a:lnTo>
                <a:lnTo>
                  <a:pt x="470777" y="158749"/>
                </a:lnTo>
                <a:lnTo>
                  <a:pt x="499994" y="162559"/>
                </a:lnTo>
                <a:lnTo>
                  <a:pt x="518072" y="170179"/>
                </a:lnTo>
                <a:lnTo>
                  <a:pt x="526549" y="175259"/>
                </a:lnTo>
                <a:lnTo>
                  <a:pt x="534444" y="180339"/>
                </a:lnTo>
                <a:lnTo>
                  <a:pt x="444236" y="180339"/>
                </a:lnTo>
                <a:lnTo>
                  <a:pt x="445239" y="181609"/>
                </a:lnTo>
                <a:lnTo>
                  <a:pt x="450903" y="187959"/>
                </a:lnTo>
                <a:lnTo>
                  <a:pt x="455141" y="195579"/>
                </a:lnTo>
                <a:lnTo>
                  <a:pt x="457951" y="203199"/>
                </a:lnTo>
                <a:lnTo>
                  <a:pt x="459333" y="210819"/>
                </a:lnTo>
                <a:lnTo>
                  <a:pt x="501515" y="210819"/>
                </a:lnTo>
                <a:lnTo>
                  <a:pt x="477258" y="224789"/>
                </a:lnTo>
                <a:lnTo>
                  <a:pt x="477249" y="237489"/>
                </a:lnTo>
                <a:lnTo>
                  <a:pt x="456230" y="237489"/>
                </a:lnTo>
                <a:lnTo>
                  <a:pt x="453256" y="238759"/>
                </a:lnTo>
                <a:lnTo>
                  <a:pt x="451122" y="242569"/>
                </a:lnTo>
                <a:close/>
              </a:path>
              <a:path w="647065" h="646429">
                <a:moveTo>
                  <a:pt x="501515" y="210819"/>
                </a:moveTo>
                <a:lnTo>
                  <a:pt x="460772" y="210819"/>
                </a:lnTo>
                <a:lnTo>
                  <a:pt x="461224" y="209549"/>
                </a:lnTo>
                <a:lnTo>
                  <a:pt x="462178" y="209549"/>
                </a:lnTo>
                <a:lnTo>
                  <a:pt x="503055" y="186689"/>
                </a:lnTo>
                <a:lnTo>
                  <a:pt x="501471" y="185419"/>
                </a:lnTo>
                <a:lnTo>
                  <a:pt x="494250" y="182879"/>
                </a:lnTo>
                <a:lnTo>
                  <a:pt x="478848" y="180339"/>
                </a:lnTo>
                <a:lnTo>
                  <a:pt x="534444" y="180339"/>
                </a:lnTo>
                <a:lnTo>
                  <a:pt x="541702" y="186689"/>
                </a:lnTo>
                <a:lnTo>
                  <a:pt x="547927" y="193039"/>
                </a:lnTo>
                <a:lnTo>
                  <a:pt x="552256" y="198119"/>
                </a:lnTo>
                <a:lnTo>
                  <a:pt x="523567" y="198119"/>
                </a:lnTo>
                <a:lnTo>
                  <a:pt x="501515" y="210819"/>
                </a:lnTo>
                <a:close/>
              </a:path>
              <a:path w="647065" h="646429">
                <a:moveTo>
                  <a:pt x="294870" y="618489"/>
                </a:moveTo>
                <a:lnTo>
                  <a:pt x="273825" y="618489"/>
                </a:lnTo>
                <a:lnTo>
                  <a:pt x="273825" y="328929"/>
                </a:lnTo>
                <a:lnTo>
                  <a:pt x="21222" y="185419"/>
                </a:lnTo>
                <a:lnTo>
                  <a:pt x="64947" y="185419"/>
                </a:lnTo>
                <a:lnTo>
                  <a:pt x="284299" y="311149"/>
                </a:lnTo>
                <a:lnTo>
                  <a:pt x="325787" y="311149"/>
                </a:lnTo>
                <a:lnTo>
                  <a:pt x="294870" y="328929"/>
                </a:lnTo>
                <a:lnTo>
                  <a:pt x="294870" y="618489"/>
                </a:lnTo>
                <a:close/>
              </a:path>
              <a:path w="647065" h="646429">
                <a:moveTo>
                  <a:pt x="568469" y="443229"/>
                </a:moveTo>
                <a:lnTo>
                  <a:pt x="547505" y="443229"/>
                </a:lnTo>
                <a:lnTo>
                  <a:pt x="547426" y="248919"/>
                </a:lnTo>
                <a:lnTo>
                  <a:pt x="547114" y="242569"/>
                </a:lnTo>
                <a:lnTo>
                  <a:pt x="531919" y="207009"/>
                </a:lnTo>
                <a:lnTo>
                  <a:pt x="523567" y="198119"/>
                </a:lnTo>
                <a:lnTo>
                  <a:pt x="552256" y="198119"/>
                </a:lnTo>
                <a:lnTo>
                  <a:pt x="568120" y="241299"/>
                </a:lnTo>
                <a:lnTo>
                  <a:pt x="568366" y="246379"/>
                </a:lnTo>
                <a:lnTo>
                  <a:pt x="568488" y="248919"/>
                </a:lnTo>
                <a:lnTo>
                  <a:pt x="568517" y="364489"/>
                </a:lnTo>
                <a:lnTo>
                  <a:pt x="599184" y="364489"/>
                </a:lnTo>
                <a:lnTo>
                  <a:pt x="593926" y="369569"/>
                </a:lnTo>
                <a:lnTo>
                  <a:pt x="589578" y="373379"/>
                </a:lnTo>
                <a:lnTo>
                  <a:pt x="584988" y="377189"/>
                </a:lnTo>
                <a:lnTo>
                  <a:pt x="576454" y="384809"/>
                </a:lnTo>
                <a:lnTo>
                  <a:pt x="572526" y="387349"/>
                </a:lnTo>
                <a:lnTo>
                  <a:pt x="568469" y="389889"/>
                </a:lnTo>
                <a:lnTo>
                  <a:pt x="568469" y="443229"/>
                </a:lnTo>
                <a:close/>
              </a:path>
              <a:path w="647065" h="646429">
                <a:moveTo>
                  <a:pt x="433740" y="317499"/>
                </a:moveTo>
                <a:lnTo>
                  <a:pt x="393241" y="317499"/>
                </a:lnTo>
                <a:lnTo>
                  <a:pt x="456230" y="280669"/>
                </a:lnTo>
                <a:lnTo>
                  <a:pt x="456230" y="237489"/>
                </a:lnTo>
                <a:lnTo>
                  <a:pt x="477249" y="237489"/>
                </a:lnTo>
                <a:lnTo>
                  <a:pt x="477210" y="290829"/>
                </a:lnTo>
                <a:lnTo>
                  <a:pt x="475319" y="293369"/>
                </a:lnTo>
                <a:lnTo>
                  <a:pt x="471957" y="295909"/>
                </a:lnTo>
                <a:lnTo>
                  <a:pt x="433740" y="317499"/>
                </a:lnTo>
                <a:close/>
              </a:path>
              <a:path w="647065" h="646429">
                <a:moveTo>
                  <a:pt x="384965" y="345439"/>
                </a:moveTo>
                <a:lnTo>
                  <a:pt x="376867" y="345439"/>
                </a:lnTo>
                <a:lnTo>
                  <a:pt x="372164" y="340359"/>
                </a:lnTo>
                <a:lnTo>
                  <a:pt x="372164" y="284479"/>
                </a:lnTo>
                <a:lnTo>
                  <a:pt x="393241" y="284479"/>
                </a:lnTo>
                <a:lnTo>
                  <a:pt x="393241" y="317499"/>
                </a:lnTo>
                <a:lnTo>
                  <a:pt x="433740" y="317499"/>
                </a:lnTo>
                <a:lnTo>
                  <a:pt x="388780" y="342899"/>
                </a:lnTo>
                <a:lnTo>
                  <a:pt x="387066" y="344169"/>
                </a:lnTo>
                <a:lnTo>
                  <a:pt x="384965" y="345439"/>
                </a:lnTo>
                <a:close/>
              </a:path>
              <a:path w="647065" h="646429">
                <a:moveTo>
                  <a:pt x="337204" y="618489"/>
                </a:moveTo>
                <a:lnTo>
                  <a:pt x="294870" y="618489"/>
                </a:lnTo>
                <a:lnTo>
                  <a:pt x="331238" y="598169"/>
                </a:lnTo>
                <a:lnTo>
                  <a:pt x="318827" y="579119"/>
                </a:lnTo>
                <a:lnTo>
                  <a:pt x="309536" y="558799"/>
                </a:lnTo>
                <a:lnTo>
                  <a:pt x="303709" y="537209"/>
                </a:lnTo>
                <a:lnTo>
                  <a:pt x="301691" y="514349"/>
                </a:lnTo>
                <a:lnTo>
                  <a:pt x="304401" y="487679"/>
                </a:lnTo>
                <a:lnTo>
                  <a:pt x="324473" y="440689"/>
                </a:lnTo>
                <a:lnTo>
                  <a:pt x="360498" y="405129"/>
                </a:lnTo>
                <a:lnTo>
                  <a:pt x="408202" y="384809"/>
                </a:lnTo>
                <a:lnTo>
                  <a:pt x="435088" y="382269"/>
                </a:lnTo>
                <a:lnTo>
                  <a:pt x="461972" y="384809"/>
                </a:lnTo>
                <a:lnTo>
                  <a:pt x="487011" y="392429"/>
                </a:lnTo>
                <a:lnTo>
                  <a:pt x="507405" y="403859"/>
                </a:lnTo>
                <a:lnTo>
                  <a:pt x="435104" y="403859"/>
                </a:lnTo>
                <a:lnTo>
                  <a:pt x="412465" y="405129"/>
                </a:lnTo>
                <a:lnTo>
                  <a:pt x="372290" y="422909"/>
                </a:lnTo>
                <a:lnTo>
                  <a:pt x="341940" y="452119"/>
                </a:lnTo>
                <a:lnTo>
                  <a:pt x="325034" y="492759"/>
                </a:lnTo>
                <a:lnTo>
                  <a:pt x="322752" y="514349"/>
                </a:lnTo>
                <a:lnTo>
                  <a:pt x="325034" y="537209"/>
                </a:lnTo>
                <a:lnTo>
                  <a:pt x="341940" y="576579"/>
                </a:lnTo>
                <a:lnTo>
                  <a:pt x="372290" y="607059"/>
                </a:lnTo>
                <a:lnTo>
                  <a:pt x="384219" y="613409"/>
                </a:lnTo>
                <a:lnTo>
                  <a:pt x="346108" y="613409"/>
                </a:lnTo>
                <a:lnTo>
                  <a:pt x="337204" y="618489"/>
                </a:lnTo>
                <a:close/>
              </a:path>
              <a:path w="647065" h="646429">
                <a:moveTo>
                  <a:pt x="507193" y="626109"/>
                </a:moveTo>
                <a:lnTo>
                  <a:pt x="435104" y="626109"/>
                </a:lnTo>
                <a:lnTo>
                  <a:pt x="457743" y="623569"/>
                </a:lnTo>
                <a:lnTo>
                  <a:pt x="478832" y="617219"/>
                </a:lnTo>
                <a:lnTo>
                  <a:pt x="514548" y="593089"/>
                </a:lnTo>
                <a:lnTo>
                  <a:pt x="538627" y="557529"/>
                </a:lnTo>
                <a:lnTo>
                  <a:pt x="547456" y="514349"/>
                </a:lnTo>
                <a:lnTo>
                  <a:pt x="545174" y="492759"/>
                </a:lnTo>
                <a:lnTo>
                  <a:pt x="528268" y="452119"/>
                </a:lnTo>
                <a:lnTo>
                  <a:pt x="497918" y="422909"/>
                </a:lnTo>
                <a:lnTo>
                  <a:pt x="457743" y="405129"/>
                </a:lnTo>
                <a:lnTo>
                  <a:pt x="435104" y="403859"/>
                </a:lnTo>
                <a:lnTo>
                  <a:pt x="507405" y="403859"/>
                </a:lnTo>
                <a:lnTo>
                  <a:pt x="539061" y="431799"/>
                </a:lnTo>
                <a:lnTo>
                  <a:pt x="543435" y="438149"/>
                </a:lnTo>
                <a:lnTo>
                  <a:pt x="547505" y="443229"/>
                </a:lnTo>
                <a:lnTo>
                  <a:pt x="568469" y="443229"/>
                </a:lnTo>
                <a:lnTo>
                  <a:pt x="568469" y="482599"/>
                </a:lnTo>
                <a:lnTo>
                  <a:pt x="567434" y="485139"/>
                </a:lnTo>
                <a:lnTo>
                  <a:pt x="565576" y="487679"/>
                </a:lnTo>
                <a:lnTo>
                  <a:pt x="566840" y="494029"/>
                </a:lnTo>
                <a:lnTo>
                  <a:pt x="567762" y="500379"/>
                </a:lnTo>
                <a:lnTo>
                  <a:pt x="568326" y="507999"/>
                </a:lnTo>
                <a:lnTo>
                  <a:pt x="568517" y="514349"/>
                </a:lnTo>
                <a:lnTo>
                  <a:pt x="565807" y="541019"/>
                </a:lnTo>
                <a:lnTo>
                  <a:pt x="558033" y="566419"/>
                </a:lnTo>
                <a:lnTo>
                  <a:pt x="545735" y="588009"/>
                </a:lnTo>
                <a:lnTo>
                  <a:pt x="529450" y="608329"/>
                </a:lnTo>
                <a:lnTo>
                  <a:pt x="509711" y="624839"/>
                </a:lnTo>
                <a:lnTo>
                  <a:pt x="507193" y="626109"/>
                </a:lnTo>
                <a:close/>
              </a:path>
              <a:path w="647065" h="646429">
                <a:moveTo>
                  <a:pt x="105773" y="491489"/>
                </a:moveTo>
                <a:lnTo>
                  <a:pt x="100746" y="488949"/>
                </a:lnTo>
                <a:lnTo>
                  <a:pt x="41136" y="454659"/>
                </a:lnTo>
                <a:lnTo>
                  <a:pt x="39406" y="448309"/>
                </a:lnTo>
                <a:lnTo>
                  <a:pt x="45160" y="438149"/>
                </a:lnTo>
                <a:lnTo>
                  <a:pt x="51577" y="436879"/>
                </a:lnTo>
                <a:lnTo>
                  <a:pt x="56604" y="439419"/>
                </a:lnTo>
                <a:lnTo>
                  <a:pt x="116215" y="473709"/>
                </a:lnTo>
                <a:lnTo>
                  <a:pt x="117961" y="480059"/>
                </a:lnTo>
                <a:lnTo>
                  <a:pt x="112190" y="490219"/>
                </a:lnTo>
                <a:lnTo>
                  <a:pt x="105773" y="491489"/>
                </a:lnTo>
                <a:close/>
              </a:path>
              <a:path w="647065" h="646429">
                <a:moveTo>
                  <a:pt x="466364" y="524509"/>
                </a:moveTo>
                <a:lnTo>
                  <a:pt x="429318" y="524509"/>
                </a:lnTo>
                <a:lnTo>
                  <a:pt x="424598" y="520699"/>
                </a:lnTo>
                <a:lnTo>
                  <a:pt x="424598" y="455929"/>
                </a:lnTo>
                <a:lnTo>
                  <a:pt x="429301" y="450849"/>
                </a:lnTo>
                <a:lnTo>
                  <a:pt x="440923" y="450849"/>
                </a:lnTo>
                <a:lnTo>
                  <a:pt x="445643" y="455929"/>
                </a:lnTo>
                <a:lnTo>
                  <a:pt x="445643" y="504189"/>
                </a:lnTo>
                <a:lnTo>
                  <a:pt x="466348" y="504189"/>
                </a:lnTo>
                <a:lnTo>
                  <a:pt x="471068" y="509269"/>
                </a:lnTo>
                <a:lnTo>
                  <a:pt x="471068" y="520699"/>
                </a:lnTo>
                <a:lnTo>
                  <a:pt x="466364" y="524509"/>
                </a:lnTo>
                <a:close/>
              </a:path>
              <a:path w="647065" h="646429">
                <a:moveTo>
                  <a:pt x="435120" y="646429"/>
                </a:moveTo>
                <a:lnTo>
                  <a:pt x="410104" y="645159"/>
                </a:lnTo>
                <a:lnTo>
                  <a:pt x="386644" y="637539"/>
                </a:lnTo>
                <a:lnTo>
                  <a:pt x="365169" y="627379"/>
                </a:lnTo>
                <a:lnTo>
                  <a:pt x="346108" y="613409"/>
                </a:lnTo>
                <a:lnTo>
                  <a:pt x="384219" y="613409"/>
                </a:lnTo>
                <a:lnTo>
                  <a:pt x="391376" y="617219"/>
                </a:lnTo>
                <a:lnTo>
                  <a:pt x="412465" y="623569"/>
                </a:lnTo>
                <a:lnTo>
                  <a:pt x="435104" y="626109"/>
                </a:lnTo>
                <a:lnTo>
                  <a:pt x="507193" y="626109"/>
                </a:lnTo>
                <a:lnTo>
                  <a:pt x="487049" y="636269"/>
                </a:lnTo>
                <a:lnTo>
                  <a:pt x="462006" y="643889"/>
                </a:lnTo>
                <a:lnTo>
                  <a:pt x="435120" y="646429"/>
                </a:lnTo>
                <a:close/>
              </a:path>
              <a:path w="647065" h="646429">
                <a:moveTo>
                  <a:pt x="288550" y="646429"/>
                </a:moveTo>
                <a:lnTo>
                  <a:pt x="279838" y="646429"/>
                </a:lnTo>
                <a:lnTo>
                  <a:pt x="279094" y="645159"/>
                </a:lnTo>
                <a:lnTo>
                  <a:pt x="289212" y="645159"/>
                </a:lnTo>
                <a:lnTo>
                  <a:pt x="288550" y="646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475656" y="224087"/>
            <a:ext cx="4680520" cy="914772"/>
          </a:xfrm>
          <a:prstGeom prst="rect">
            <a:avLst/>
          </a:prstGeom>
        </p:spPr>
        <p:txBody>
          <a:bodyPr vert="horz" wrap="square" lIns="0" tIns="10575" rIns="0" bIns="0" rtlCol="0">
            <a:spAutoFit/>
          </a:bodyPr>
          <a:lstStyle/>
          <a:p>
            <a:pPr marL="274393" marR="4453" indent="-263818">
              <a:lnSpc>
                <a:spcPct val="125000"/>
              </a:lnSpc>
              <a:spcBef>
                <a:spcPts val="83"/>
              </a:spcBef>
            </a:pPr>
            <a:r>
              <a:rPr sz="2350" b="1" spc="85" dirty="0">
                <a:solidFill>
                  <a:srgbClr val="256999"/>
                </a:solidFill>
                <a:latin typeface="Tahoma"/>
                <a:cs typeface="Tahoma"/>
              </a:rPr>
              <a:t>Загальні принципи оподаткування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584238" y="1458097"/>
            <a:ext cx="2082921" cy="2004669"/>
          </a:xfrm>
          <a:prstGeom prst="rect">
            <a:avLst/>
          </a:prstGeom>
        </p:spPr>
        <p:txBody>
          <a:bodyPr vert="horz" wrap="square" lIns="0" tIns="46753" rIns="0" bIns="0" rtlCol="0">
            <a:spAutoFit/>
          </a:bodyPr>
          <a:lstStyle/>
          <a:p>
            <a:pPr marL="11132" marR="37291">
              <a:lnSpc>
                <a:spcPts val="1183"/>
              </a:lnSpc>
              <a:spcBef>
                <a:spcPts val="368"/>
              </a:spcBef>
            </a:pPr>
            <a:r>
              <a:rPr sz="1200" i="1" spc="-39" dirty="0">
                <a:solidFill>
                  <a:srgbClr val="256999"/>
                </a:solidFill>
                <a:latin typeface="Trebuchet MS"/>
                <a:cs typeface="Trebuchet MS"/>
              </a:rPr>
              <a:t>Якщо </a:t>
            </a:r>
            <a:r>
              <a:rPr sz="1200" i="1" spc="-66" dirty="0">
                <a:solidFill>
                  <a:srgbClr val="256999"/>
                </a:solidFill>
                <a:latin typeface="Trebuchet MS"/>
                <a:cs typeface="Trebuchet MS"/>
              </a:rPr>
              <a:t>отримувач</a:t>
            </a:r>
            <a:r>
              <a:rPr sz="1200" i="1" spc="-35" dirty="0">
                <a:solidFill>
                  <a:srgbClr val="256999"/>
                </a:solidFill>
                <a:latin typeface="Trebuchet MS"/>
                <a:cs typeface="Trebuchet MS"/>
              </a:rPr>
              <a:t> </a:t>
            </a:r>
            <a:r>
              <a:rPr sz="1200" i="1" spc="-88" dirty="0">
                <a:solidFill>
                  <a:srgbClr val="256999"/>
                </a:solidFill>
                <a:latin typeface="Trebuchet MS"/>
                <a:cs typeface="Trebuchet MS"/>
              </a:rPr>
              <a:t>дивідендів,</a:t>
            </a:r>
            <a:r>
              <a:rPr sz="1200" i="1" spc="-35" dirty="0">
                <a:solidFill>
                  <a:srgbClr val="256999"/>
                </a:solidFill>
                <a:latin typeface="Trebuchet MS"/>
                <a:cs typeface="Trebuchet MS"/>
              </a:rPr>
              <a:t> </a:t>
            </a:r>
            <a:r>
              <a:rPr sz="1200" i="1" spc="-44" dirty="0">
                <a:solidFill>
                  <a:srgbClr val="256999"/>
                </a:solidFill>
                <a:latin typeface="Trebuchet MS"/>
                <a:cs typeface="Trebuchet MS"/>
              </a:rPr>
              <a:t>є </a:t>
            </a:r>
            <a:r>
              <a:rPr sz="1200" i="1" spc="-57" dirty="0">
                <a:solidFill>
                  <a:srgbClr val="256999"/>
                </a:solidFill>
                <a:latin typeface="Trebuchet MS"/>
                <a:cs typeface="Trebuchet MS"/>
              </a:rPr>
              <a:t>резидентом </a:t>
            </a:r>
            <a:r>
              <a:rPr sz="1200" i="1" spc="-53" dirty="0">
                <a:solidFill>
                  <a:srgbClr val="256999"/>
                </a:solidFill>
                <a:latin typeface="Trebuchet MS"/>
                <a:cs typeface="Trebuchet MS"/>
              </a:rPr>
              <a:t>держави, </a:t>
            </a:r>
            <a:r>
              <a:rPr sz="1200" i="1" spc="-35" dirty="0">
                <a:solidFill>
                  <a:srgbClr val="256999"/>
                </a:solidFill>
                <a:latin typeface="Trebuchet MS"/>
                <a:cs typeface="Trebuchet MS"/>
              </a:rPr>
              <a:t>з</a:t>
            </a:r>
            <a:r>
              <a:rPr sz="1200" i="1" spc="-53" dirty="0">
                <a:solidFill>
                  <a:srgbClr val="256999"/>
                </a:solidFill>
                <a:latin typeface="Trebuchet MS"/>
                <a:cs typeface="Trebuchet MS"/>
              </a:rPr>
              <a:t> </a:t>
            </a:r>
            <a:r>
              <a:rPr sz="1200" i="1" spc="-18" dirty="0">
                <a:solidFill>
                  <a:srgbClr val="256999"/>
                </a:solidFill>
                <a:latin typeface="Trebuchet MS"/>
                <a:cs typeface="Trebuchet MS"/>
              </a:rPr>
              <a:t>якою </a:t>
            </a:r>
            <a:r>
              <a:rPr sz="1200" i="1" spc="-61" dirty="0">
                <a:solidFill>
                  <a:srgbClr val="256999"/>
                </a:solidFill>
                <a:latin typeface="Trebuchet MS"/>
                <a:cs typeface="Trebuchet MS"/>
              </a:rPr>
              <a:t>укладений</a:t>
            </a:r>
            <a:r>
              <a:rPr sz="1200" i="1" spc="-26" dirty="0">
                <a:solidFill>
                  <a:srgbClr val="256999"/>
                </a:solidFill>
                <a:latin typeface="Trebuchet MS"/>
                <a:cs typeface="Trebuchet MS"/>
              </a:rPr>
              <a:t> </a:t>
            </a:r>
            <a:r>
              <a:rPr sz="1200" i="1" spc="-9" dirty="0">
                <a:solidFill>
                  <a:srgbClr val="256999"/>
                </a:solidFill>
                <a:latin typeface="Trebuchet MS"/>
                <a:cs typeface="Trebuchet MS"/>
              </a:rPr>
              <a:t>чинний </a:t>
            </a:r>
            <a:r>
              <a:rPr sz="1200" i="1" spc="-44" dirty="0">
                <a:solidFill>
                  <a:srgbClr val="256999"/>
                </a:solidFill>
                <a:latin typeface="Trebuchet MS"/>
                <a:cs typeface="Trebuchet MS"/>
              </a:rPr>
              <a:t>міжнародний</a:t>
            </a:r>
            <a:r>
              <a:rPr sz="1200" i="1" spc="-35" dirty="0">
                <a:solidFill>
                  <a:srgbClr val="256999"/>
                </a:solidFill>
                <a:latin typeface="Trebuchet MS"/>
                <a:cs typeface="Trebuchet MS"/>
              </a:rPr>
              <a:t> </a:t>
            </a:r>
            <a:r>
              <a:rPr sz="1200" i="1" spc="-66" dirty="0">
                <a:solidFill>
                  <a:srgbClr val="256999"/>
                </a:solidFill>
                <a:latin typeface="Trebuchet MS"/>
                <a:cs typeface="Trebuchet MS"/>
              </a:rPr>
              <a:t>договір</a:t>
            </a:r>
            <a:r>
              <a:rPr sz="1200" i="1" spc="-31" dirty="0">
                <a:solidFill>
                  <a:srgbClr val="256999"/>
                </a:solidFill>
                <a:latin typeface="Trebuchet MS"/>
                <a:cs typeface="Trebuchet MS"/>
              </a:rPr>
              <a:t> </a:t>
            </a:r>
            <a:r>
              <a:rPr sz="1200" i="1" spc="-9" dirty="0">
                <a:solidFill>
                  <a:srgbClr val="256999"/>
                </a:solidFill>
                <a:latin typeface="Trebuchet MS"/>
                <a:cs typeface="Trebuchet MS"/>
              </a:rPr>
              <a:t>України </a:t>
            </a:r>
            <a:r>
              <a:rPr sz="1200" i="1" spc="-44" dirty="0">
                <a:solidFill>
                  <a:srgbClr val="256999"/>
                </a:solidFill>
                <a:latin typeface="Trebuchet MS"/>
                <a:cs typeface="Trebuchet MS"/>
              </a:rPr>
              <a:t>про</a:t>
            </a:r>
            <a:r>
              <a:rPr sz="1200" i="1" spc="-53" dirty="0">
                <a:solidFill>
                  <a:srgbClr val="256999"/>
                </a:solidFill>
                <a:latin typeface="Trebuchet MS"/>
                <a:cs typeface="Trebuchet MS"/>
              </a:rPr>
              <a:t> </a:t>
            </a:r>
            <a:r>
              <a:rPr sz="1200" i="1" spc="-57" dirty="0">
                <a:solidFill>
                  <a:srgbClr val="256999"/>
                </a:solidFill>
                <a:latin typeface="Trebuchet MS"/>
                <a:cs typeface="Trebuchet MS"/>
              </a:rPr>
              <a:t>уникнення</a:t>
            </a:r>
            <a:r>
              <a:rPr sz="1200" i="1" spc="-53" dirty="0">
                <a:solidFill>
                  <a:srgbClr val="256999"/>
                </a:solidFill>
                <a:latin typeface="Trebuchet MS"/>
                <a:cs typeface="Trebuchet MS"/>
              </a:rPr>
              <a:t> </a:t>
            </a:r>
            <a:r>
              <a:rPr sz="1200" i="1" spc="-9" dirty="0">
                <a:solidFill>
                  <a:srgbClr val="256999"/>
                </a:solidFill>
                <a:latin typeface="Trebuchet MS"/>
                <a:cs typeface="Trebuchet MS"/>
              </a:rPr>
              <a:t>подвійного оподаткування</a:t>
            </a:r>
            <a:endParaRPr sz="1200" dirty="0">
              <a:latin typeface="Trebuchet MS"/>
              <a:cs typeface="Trebuchet MS"/>
            </a:endParaRPr>
          </a:p>
          <a:p>
            <a:pPr marL="11132" marR="4453">
              <a:lnSpc>
                <a:spcPct val="80300"/>
              </a:lnSpc>
              <a:spcBef>
                <a:spcPts val="4"/>
              </a:spcBef>
            </a:pPr>
            <a:r>
              <a:rPr sz="1200" i="1" spc="-53" dirty="0">
                <a:solidFill>
                  <a:srgbClr val="256999"/>
                </a:solidFill>
                <a:latin typeface="Trebuchet MS"/>
                <a:cs typeface="Trebuchet MS"/>
              </a:rPr>
              <a:t>(міжнародний</a:t>
            </a:r>
            <a:r>
              <a:rPr sz="1200" i="1" spc="-13" dirty="0">
                <a:solidFill>
                  <a:srgbClr val="256999"/>
                </a:solidFill>
                <a:latin typeface="Trebuchet MS"/>
                <a:cs typeface="Trebuchet MS"/>
              </a:rPr>
              <a:t> </a:t>
            </a:r>
            <a:r>
              <a:rPr sz="1200" i="1" spc="-79" dirty="0">
                <a:solidFill>
                  <a:srgbClr val="256999"/>
                </a:solidFill>
                <a:latin typeface="Trebuchet MS"/>
                <a:cs typeface="Trebuchet MS"/>
              </a:rPr>
              <a:t>договір)</a:t>
            </a:r>
            <a:r>
              <a:rPr sz="1200" i="1" spc="-9" dirty="0">
                <a:solidFill>
                  <a:srgbClr val="256999"/>
                </a:solidFill>
                <a:latin typeface="Trebuchet MS"/>
                <a:cs typeface="Trebuchet MS"/>
              </a:rPr>
              <a:t> –норми </a:t>
            </a:r>
            <a:r>
              <a:rPr sz="1200" i="1" spc="-61" dirty="0">
                <a:solidFill>
                  <a:srgbClr val="256999"/>
                </a:solidFill>
                <a:latin typeface="Trebuchet MS"/>
                <a:cs typeface="Trebuchet MS"/>
              </a:rPr>
              <a:t>щодо ставки </a:t>
            </a:r>
            <a:r>
              <a:rPr sz="1200" i="1" spc="-57" dirty="0">
                <a:solidFill>
                  <a:srgbClr val="256999"/>
                </a:solidFill>
                <a:latin typeface="Trebuchet MS"/>
                <a:cs typeface="Trebuchet MS"/>
              </a:rPr>
              <a:t>та</a:t>
            </a:r>
            <a:r>
              <a:rPr sz="1200" i="1" spc="-61" dirty="0">
                <a:solidFill>
                  <a:srgbClr val="256999"/>
                </a:solidFill>
                <a:latin typeface="Trebuchet MS"/>
                <a:cs typeface="Trebuchet MS"/>
              </a:rPr>
              <a:t> </a:t>
            </a:r>
            <a:r>
              <a:rPr sz="1200" i="1" spc="-9" dirty="0">
                <a:solidFill>
                  <a:srgbClr val="256999"/>
                </a:solidFill>
                <a:latin typeface="Trebuchet MS"/>
                <a:cs typeface="Trebuchet MS"/>
              </a:rPr>
              <a:t>порядку </a:t>
            </a:r>
            <a:r>
              <a:rPr sz="1200" i="1" spc="-53" dirty="0">
                <a:solidFill>
                  <a:srgbClr val="256999"/>
                </a:solidFill>
                <a:latin typeface="Trebuchet MS"/>
                <a:cs typeface="Trebuchet MS"/>
              </a:rPr>
              <a:t>розрахунку</a:t>
            </a:r>
            <a:r>
              <a:rPr sz="1200" i="1" spc="-39" dirty="0">
                <a:solidFill>
                  <a:srgbClr val="256999"/>
                </a:solidFill>
                <a:latin typeface="Trebuchet MS"/>
                <a:cs typeface="Trebuchet MS"/>
              </a:rPr>
              <a:t> </a:t>
            </a:r>
            <a:r>
              <a:rPr sz="1200" i="1" spc="-18" dirty="0">
                <a:solidFill>
                  <a:srgbClr val="256999"/>
                </a:solidFill>
                <a:latin typeface="Trebuchet MS"/>
                <a:cs typeface="Trebuchet MS"/>
              </a:rPr>
              <a:t>ПнДН </a:t>
            </a:r>
            <a:r>
              <a:rPr sz="1200" i="1" spc="-53" dirty="0">
                <a:solidFill>
                  <a:srgbClr val="256999"/>
                </a:solidFill>
                <a:latin typeface="Trebuchet MS"/>
                <a:cs typeface="Trebuchet MS"/>
              </a:rPr>
              <a:t>застосовуються</a:t>
            </a:r>
            <a:r>
              <a:rPr sz="1200" i="1" spc="-35" dirty="0">
                <a:solidFill>
                  <a:srgbClr val="256999"/>
                </a:solidFill>
                <a:latin typeface="Trebuchet MS"/>
                <a:cs typeface="Trebuchet MS"/>
              </a:rPr>
              <a:t> </a:t>
            </a:r>
            <a:r>
              <a:rPr sz="1200" i="1" spc="-44" dirty="0">
                <a:solidFill>
                  <a:srgbClr val="256999"/>
                </a:solidFill>
                <a:latin typeface="Trebuchet MS"/>
                <a:cs typeface="Trebuchet MS"/>
              </a:rPr>
              <a:t>у</a:t>
            </a:r>
            <a:r>
              <a:rPr sz="1200" i="1" spc="-35" dirty="0">
                <a:solidFill>
                  <a:srgbClr val="256999"/>
                </a:solidFill>
                <a:latin typeface="Trebuchet MS"/>
                <a:cs typeface="Trebuchet MS"/>
              </a:rPr>
              <a:t> </a:t>
            </a:r>
            <a:r>
              <a:rPr sz="1200" i="1" spc="-79" dirty="0">
                <a:solidFill>
                  <a:srgbClr val="256999"/>
                </a:solidFill>
                <a:latin typeface="Trebuchet MS"/>
                <a:cs typeface="Trebuchet MS"/>
              </a:rPr>
              <a:t>частині,</a:t>
            </a:r>
            <a:r>
              <a:rPr sz="1200" i="1" spc="-35" dirty="0">
                <a:solidFill>
                  <a:srgbClr val="256999"/>
                </a:solidFill>
                <a:latin typeface="Trebuchet MS"/>
                <a:cs typeface="Trebuchet MS"/>
              </a:rPr>
              <a:t> </a:t>
            </a:r>
            <a:r>
              <a:rPr sz="1200" i="1" spc="-44" dirty="0">
                <a:solidFill>
                  <a:srgbClr val="256999"/>
                </a:solidFill>
                <a:latin typeface="Trebuchet MS"/>
                <a:cs typeface="Trebuchet MS"/>
              </a:rPr>
              <a:t>у </a:t>
            </a:r>
            <a:r>
              <a:rPr sz="1200" i="1" spc="-61" dirty="0">
                <a:solidFill>
                  <a:srgbClr val="256999"/>
                </a:solidFill>
                <a:latin typeface="Trebuchet MS"/>
                <a:cs typeface="Trebuchet MS"/>
              </a:rPr>
              <a:t>якій</a:t>
            </a:r>
            <a:r>
              <a:rPr sz="1200" i="1" spc="-75" dirty="0">
                <a:solidFill>
                  <a:srgbClr val="256999"/>
                </a:solidFill>
                <a:latin typeface="Trebuchet MS"/>
                <a:cs typeface="Trebuchet MS"/>
              </a:rPr>
              <a:t> </a:t>
            </a:r>
            <a:r>
              <a:rPr sz="1200" i="1" spc="-61" dirty="0">
                <a:solidFill>
                  <a:srgbClr val="256999"/>
                </a:solidFill>
                <a:latin typeface="Trebuchet MS"/>
                <a:cs typeface="Trebuchet MS"/>
              </a:rPr>
              <a:t>вони</a:t>
            </a:r>
            <a:r>
              <a:rPr sz="1200" i="1" spc="-75" dirty="0">
                <a:solidFill>
                  <a:srgbClr val="256999"/>
                </a:solidFill>
                <a:latin typeface="Trebuchet MS"/>
                <a:cs typeface="Trebuchet MS"/>
              </a:rPr>
              <a:t> </a:t>
            </a:r>
            <a:r>
              <a:rPr sz="1200" i="1" spc="-48" dirty="0">
                <a:solidFill>
                  <a:srgbClr val="256999"/>
                </a:solidFill>
                <a:latin typeface="Trebuchet MS"/>
                <a:cs typeface="Trebuchet MS"/>
              </a:rPr>
              <a:t>не</a:t>
            </a:r>
            <a:r>
              <a:rPr sz="1200" i="1" spc="-70" dirty="0">
                <a:solidFill>
                  <a:srgbClr val="256999"/>
                </a:solidFill>
                <a:latin typeface="Trebuchet MS"/>
                <a:cs typeface="Trebuchet MS"/>
              </a:rPr>
              <a:t> </a:t>
            </a:r>
            <a:r>
              <a:rPr sz="1200" i="1" spc="-9" dirty="0">
                <a:solidFill>
                  <a:srgbClr val="256999"/>
                </a:solidFill>
                <a:latin typeface="Trebuchet MS"/>
                <a:cs typeface="Trebuchet MS"/>
              </a:rPr>
              <a:t>суперечать </a:t>
            </a:r>
            <a:r>
              <a:rPr sz="1200" i="1" spc="-57" dirty="0">
                <a:solidFill>
                  <a:srgbClr val="256999"/>
                </a:solidFill>
                <a:latin typeface="Trebuchet MS"/>
                <a:cs typeface="Trebuchet MS"/>
              </a:rPr>
              <a:t>правилам</a:t>
            </a:r>
            <a:r>
              <a:rPr sz="1200" i="1" spc="-39" dirty="0">
                <a:solidFill>
                  <a:srgbClr val="256999"/>
                </a:solidFill>
                <a:latin typeface="Trebuchet MS"/>
                <a:cs typeface="Trebuchet MS"/>
              </a:rPr>
              <a:t> </a:t>
            </a:r>
            <a:r>
              <a:rPr sz="1200" i="1" spc="-9" dirty="0">
                <a:solidFill>
                  <a:srgbClr val="256999"/>
                </a:solidFill>
                <a:latin typeface="Trebuchet MS"/>
                <a:cs typeface="Trebuchet MS"/>
              </a:rPr>
              <a:t>такого </a:t>
            </a:r>
            <a:r>
              <a:rPr sz="1200" i="1" spc="-39" dirty="0">
                <a:solidFill>
                  <a:srgbClr val="256999"/>
                </a:solidFill>
                <a:latin typeface="Trebuchet MS"/>
                <a:cs typeface="Trebuchet MS"/>
              </a:rPr>
              <a:t>міжнародного </a:t>
            </a:r>
            <a:r>
              <a:rPr sz="1200" i="1" spc="-9" dirty="0">
                <a:solidFill>
                  <a:srgbClr val="256999"/>
                </a:solidFill>
                <a:latin typeface="Trebuchet MS"/>
                <a:cs typeface="Trebuchet MS"/>
              </a:rPr>
              <a:t>договору</a:t>
            </a:r>
            <a:endParaRPr sz="1200" dirty="0">
              <a:latin typeface="Trebuchet MS"/>
              <a:cs typeface="Trebuchet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813378" y="2064177"/>
            <a:ext cx="1148430" cy="298274"/>
          </a:xfrm>
          <a:custGeom>
            <a:avLst/>
            <a:gdLst/>
            <a:ahLst/>
            <a:cxnLst/>
            <a:rect l="l" t="t" r="r" b="b"/>
            <a:pathLst>
              <a:path w="1343025" h="328930">
                <a:moveTo>
                  <a:pt x="1261042" y="328909"/>
                </a:moveTo>
                <a:lnTo>
                  <a:pt x="81927" y="328909"/>
                </a:lnTo>
                <a:lnTo>
                  <a:pt x="50037" y="322447"/>
                </a:lnTo>
                <a:lnTo>
                  <a:pt x="23996" y="304825"/>
                </a:lnTo>
                <a:lnTo>
                  <a:pt x="6438" y="278688"/>
                </a:lnTo>
                <a:lnTo>
                  <a:pt x="0" y="246681"/>
                </a:lnTo>
                <a:lnTo>
                  <a:pt x="0" y="82227"/>
                </a:lnTo>
                <a:lnTo>
                  <a:pt x="6438" y="50220"/>
                </a:lnTo>
                <a:lnTo>
                  <a:pt x="23996" y="24083"/>
                </a:lnTo>
                <a:lnTo>
                  <a:pt x="50037" y="6461"/>
                </a:lnTo>
                <a:lnTo>
                  <a:pt x="81927" y="0"/>
                </a:lnTo>
                <a:lnTo>
                  <a:pt x="1261042" y="0"/>
                </a:lnTo>
                <a:lnTo>
                  <a:pt x="1306496" y="13815"/>
                </a:lnTo>
                <a:lnTo>
                  <a:pt x="1336734" y="50760"/>
                </a:lnTo>
                <a:lnTo>
                  <a:pt x="1342970" y="82227"/>
                </a:lnTo>
                <a:lnTo>
                  <a:pt x="1342970" y="246681"/>
                </a:lnTo>
                <a:lnTo>
                  <a:pt x="1329205" y="292301"/>
                </a:lnTo>
                <a:lnTo>
                  <a:pt x="1292395" y="322649"/>
                </a:lnTo>
                <a:lnTo>
                  <a:pt x="1261042" y="328909"/>
                </a:lnTo>
                <a:close/>
              </a:path>
            </a:pathLst>
          </a:custGeom>
          <a:solidFill>
            <a:srgbClr val="57CF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391067" y="1320123"/>
            <a:ext cx="4711549" cy="985097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 marR="4453">
              <a:lnSpc>
                <a:spcPct val="113199"/>
              </a:lnSpc>
              <a:spcBef>
                <a:spcPts val="88"/>
              </a:spcBef>
            </a:pPr>
            <a:r>
              <a:rPr sz="1400" dirty="0">
                <a:latin typeface="Tahoma"/>
                <a:cs typeface="Tahoma"/>
              </a:rPr>
              <a:t>При</a:t>
            </a:r>
            <a:r>
              <a:rPr sz="1400" spc="131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виплаті</a:t>
            </a:r>
            <a:r>
              <a:rPr sz="1400" spc="136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нерезиденту</a:t>
            </a:r>
            <a:r>
              <a:rPr sz="1400" spc="131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«конструктивних</a:t>
            </a:r>
            <a:r>
              <a:rPr sz="1400" spc="136" dirty="0">
                <a:latin typeface="Tahoma"/>
                <a:cs typeface="Tahoma"/>
              </a:rPr>
              <a:t> </a:t>
            </a:r>
            <a:r>
              <a:rPr sz="1400" spc="-18" dirty="0">
                <a:latin typeface="Tahoma"/>
                <a:cs typeface="Tahoma"/>
              </a:rPr>
              <a:t>дивідендів»,</a:t>
            </a:r>
            <a:r>
              <a:rPr sz="1400" spc="131" dirty="0">
                <a:latin typeface="Tahoma"/>
                <a:cs typeface="Tahoma"/>
              </a:rPr>
              <a:t> </a:t>
            </a:r>
            <a:r>
              <a:rPr sz="1400" spc="-44" dirty="0">
                <a:latin typeface="Tahoma"/>
                <a:cs typeface="Tahoma"/>
              </a:rPr>
              <a:t>у </a:t>
            </a:r>
            <a:r>
              <a:rPr sz="1400" spc="-18" dirty="0">
                <a:latin typeface="Tahoma"/>
                <a:cs typeface="Tahoma"/>
              </a:rPr>
              <a:t>грошовій</a:t>
            </a:r>
            <a:r>
              <a:rPr sz="1400" spc="-75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формі</a:t>
            </a:r>
            <a:r>
              <a:rPr sz="1400" spc="-7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податок</a:t>
            </a:r>
            <a:r>
              <a:rPr sz="1400" spc="-75" dirty="0">
                <a:latin typeface="Tahoma"/>
                <a:cs typeface="Tahoma"/>
              </a:rPr>
              <a:t> </a:t>
            </a:r>
            <a:r>
              <a:rPr sz="1400" spc="-39" dirty="0">
                <a:latin typeface="Tahoma"/>
                <a:cs typeface="Tahoma"/>
              </a:rPr>
              <a:t>на</a:t>
            </a:r>
            <a:r>
              <a:rPr sz="1400" spc="-7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доходи</a:t>
            </a:r>
            <a:r>
              <a:rPr sz="1400" spc="-75" dirty="0">
                <a:latin typeface="Tahoma"/>
                <a:cs typeface="Tahoma"/>
              </a:rPr>
              <a:t> </a:t>
            </a:r>
            <a:r>
              <a:rPr sz="1400" spc="-18" dirty="0">
                <a:latin typeface="Tahoma"/>
                <a:cs typeface="Tahoma"/>
              </a:rPr>
              <a:t>нерезидента</a:t>
            </a:r>
            <a:r>
              <a:rPr sz="1400" spc="-70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(ПнДН) утримується</a:t>
            </a:r>
            <a:r>
              <a:rPr sz="1400" spc="-83" dirty="0">
                <a:latin typeface="Tahoma"/>
                <a:cs typeface="Tahoma"/>
              </a:rPr>
              <a:t> </a:t>
            </a:r>
            <a:r>
              <a:rPr sz="1400" spc="-26" dirty="0">
                <a:latin typeface="Tahoma"/>
                <a:cs typeface="Tahoma"/>
              </a:rPr>
              <a:t>з</a:t>
            </a:r>
            <a:r>
              <a:rPr sz="1400" spc="-79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такого</a:t>
            </a:r>
            <a:r>
              <a:rPr sz="1400" spc="-83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доходу</a:t>
            </a:r>
            <a:r>
              <a:rPr sz="1400" spc="-79" dirty="0">
                <a:latin typeface="Tahoma"/>
                <a:cs typeface="Tahoma"/>
              </a:rPr>
              <a:t> </a:t>
            </a:r>
            <a:r>
              <a:rPr sz="1400" spc="-18" dirty="0">
                <a:latin typeface="Tahoma"/>
                <a:cs typeface="Tahoma"/>
              </a:rPr>
              <a:t>та</a:t>
            </a:r>
            <a:r>
              <a:rPr sz="1400" spc="-79" dirty="0">
                <a:latin typeface="Tahoma"/>
                <a:cs typeface="Tahoma"/>
              </a:rPr>
              <a:t> </a:t>
            </a:r>
            <a:r>
              <a:rPr sz="1400" spc="-48" dirty="0">
                <a:latin typeface="Tahoma"/>
                <a:cs typeface="Tahoma"/>
              </a:rPr>
              <a:t>за</a:t>
            </a:r>
            <a:r>
              <a:rPr sz="1400" spc="-83" dirty="0">
                <a:latin typeface="Tahoma"/>
                <a:cs typeface="Tahoma"/>
              </a:rPr>
              <a:t> </a:t>
            </a:r>
            <a:r>
              <a:rPr sz="1400" spc="-22" dirty="0">
                <a:latin typeface="Tahoma"/>
                <a:cs typeface="Tahoma"/>
              </a:rPr>
              <a:t>рахунок</a:t>
            </a:r>
            <a:r>
              <a:rPr sz="1400" spc="-79" dirty="0">
                <a:latin typeface="Tahoma"/>
                <a:cs typeface="Tahoma"/>
              </a:rPr>
              <a:t> </a:t>
            </a:r>
            <a:r>
              <a:rPr sz="1400" spc="-18" dirty="0">
                <a:latin typeface="Tahoma"/>
                <a:cs typeface="Tahoma"/>
              </a:rPr>
              <a:t>нерезидента</a:t>
            </a:r>
            <a:r>
              <a:rPr sz="1400" spc="-83" dirty="0">
                <a:latin typeface="Tahoma"/>
                <a:cs typeface="Tahoma"/>
              </a:rPr>
              <a:t> </a:t>
            </a:r>
            <a:r>
              <a:rPr sz="1400" spc="-22" dirty="0">
                <a:latin typeface="Tahoma"/>
                <a:cs typeface="Tahoma"/>
              </a:rPr>
              <a:t>за </a:t>
            </a:r>
            <a:r>
              <a:rPr sz="1400" spc="-18" dirty="0">
                <a:latin typeface="Tahoma"/>
                <a:cs typeface="Tahoma"/>
              </a:rPr>
              <a:t>ставкою</a:t>
            </a:r>
            <a:r>
              <a:rPr sz="1400" spc="-123" dirty="0">
                <a:latin typeface="Tahoma"/>
                <a:cs typeface="Tahoma"/>
              </a:rPr>
              <a:t> </a:t>
            </a:r>
            <a:r>
              <a:rPr sz="1400" spc="-53" dirty="0">
                <a:latin typeface="Tahoma"/>
                <a:cs typeface="Tahoma"/>
              </a:rPr>
              <a:t>в</a:t>
            </a:r>
            <a:r>
              <a:rPr sz="1400" spc="-123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розмірі</a:t>
            </a:r>
            <a:r>
              <a:rPr sz="1400" spc="346" dirty="0">
                <a:latin typeface="Tahoma"/>
                <a:cs typeface="Tahoma"/>
              </a:rPr>
              <a:t> </a:t>
            </a:r>
            <a:r>
              <a:rPr sz="2100" b="1" spc="-131" baseline="3472" dirty="0">
                <a:latin typeface="Tahoma"/>
                <a:cs typeface="Tahoma"/>
              </a:rPr>
              <a:t>15</a:t>
            </a:r>
            <a:r>
              <a:rPr sz="2100" b="1" spc="-72" baseline="3472" dirty="0">
                <a:latin typeface="Tahoma"/>
                <a:cs typeface="Tahoma"/>
              </a:rPr>
              <a:t> </a:t>
            </a:r>
            <a:r>
              <a:rPr sz="2100" b="1" spc="-59" baseline="3472" dirty="0">
                <a:latin typeface="Tahoma"/>
                <a:cs typeface="Tahoma"/>
              </a:rPr>
              <a:t>відсотків</a:t>
            </a:r>
            <a:r>
              <a:rPr sz="2100" b="1" spc="526" baseline="3472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від</a:t>
            </a:r>
            <a:r>
              <a:rPr sz="1400" spc="-123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суми</a:t>
            </a:r>
            <a:r>
              <a:rPr sz="1400" spc="-123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доходу</a:t>
            </a:r>
            <a:endParaRPr sz="1400" dirty="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270577" y="4355082"/>
            <a:ext cx="2957139" cy="298274"/>
          </a:xfrm>
          <a:custGeom>
            <a:avLst/>
            <a:gdLst/>
            <a:ahLst/>
            <a:cxnLst/>
            <a:rect l="l" t="t" r="r" b="b"/>
            <a:pathLst>
              <a:path w="3458210" h="328929">
                <a:moveTo>
                  <a:pt x="3375447" y="328909"/>
                </a:moveTo>
                <a:lnTo>
                  <a:pt x="82268" y="328909"/>
                </a:lnTo>
                <a:lnTo>
                  <a:pt x="50245" y="322447"/>
                </a:lnTo>
                <a:lnTo>
                  <a:pt x="24095" y="304825"/>
                </a:lnTo>
                <a:lnTo>
                  <a:pt x="6465" y="278688"/>
                </a:lnTo>
                <a:lnTo>
                  <a:pt x="0" y="246681"/>
                </a:lnTo>
                <a:lnTo>
                  <a:pt x="0" y="82227"/>
                </a:lnTo>
                <a:lnTo>
                  <a:pt x="6465" y="50220"/>
                </a:lnTo>
                <a:lnTo>
                  <a:pt x="24095" y="24083"/>
                </a:lnTo>
                <a:lnTo>
                  <a:pt x="50245" y="6461"/>
                </a:lnTo>
                <a:lnTo>
                  <a:pt x="82268" y="0"/>
                </a:lnTo>
                <a:lnTo>
                  <a:pt x="3375447" y="0"/>
                </a:lnTo>
                <a:lnTo>
                  <a:pt x="3421089" y="13815"/>
                </a:lnTo>
                <a:lnTo>
                  <a:pt x="3451453" y="50760"/>
                </a:lnTo>
                <a:lnTo>
                  <a:pt x="3457715" y="82227"/>
                </a:lnTo>
                <a:lnTo>
                  <a:pt x="3457715" y="246681"/>
                </a:lnTo>
                <a:lnTo>
                  <a:pt x="3443893" y="292301"/>
                </a:lnTo>
                <a:lnTo>
                  <a:pt x="3406929" y="322649"/>
                </a:lnTo>
                <a:lnTo>
                  <a:pt x="3375447" y="328909"/>
                </a:lnTo>
                <a:close/>
              </a:path>
            </a:pathLst>
          </a:custGeom>
          <a:solidFill>
            <a:srgbClr val="57CF8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3104" y="195930"/>
            <a:ext cx="1157045" cy="701139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345299" y="847226"/>
            <a:ext cx="816118" cy="300215"/>
          </a:xfrm>
          <a:prstGeom prst="rect">
            <a:avLst/>
          </a:prstGeom>
        </p:spPr>
        <p:txBody>
          <a:bodyPr vert="horz" wrap="square" lIns="0" tIns="30612" rIns="0" bIns="0" rtlCol="0">
            <a:spAutoFit/>
          </a:bodyPr>
          <a:lstStyle/>
          <a:p>
            <a:pPr marL="11132" marR="4453" algn="ctr">
              <a:lnSpc>
                <a:spcPts val="745"/>
              </a:lnSpc>
              <a:spcBef>
                <a:spcPts val="241"/>
              </a:spcBef>
            </a:pPr>
            <a:r>
              <a:rPr lang="uk-UA" sz="700" b="1" spc="-9" dirty="0">
                <a:solidFill>
                  <a:srgbClr val="001524"/>
                </a:solidFill>
                <a:latin typeface="Tahoma"/>
                <a:cs typeface="Tahoma"/>
              </a:rPr>
              <a:t>Управління </a:t>
            </a:r>
            <a:r>
              <a:rPr sz="700" b="1" spc="-9" dirty="0" err="1">
                <a:solidFill>
                  <a:srgbClr val="001524"/>
                </a:solidFill>
                <a:latin typeface="Tahoma"/>
                <a:cs typeface="Tahoma"/>
              </a:rPr>
              <a:t>трансфертного</a:t>
            </a:r>
            <a:r>
              <a:rPr sz="700" b="1" spc="-9" dirty="0">
                <a:solidFill>
                  <a:srgbClr val="001524"/>
                </a:solidFill>
                <a:latin typeface="Tahoma"/>
                <a:cs typeface="Tahoma"/>
              </a:rPr>
              <a:t> ціноутворення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82234" y="4221088"/>
            <a:ext cx="7366229" cy="2393368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982359">
              <a:spcBef>
                <a:spcPts val="88"/>
              </a:spcBef>
            </a:pPr>
            <a:endParaRPr lang="uk-UA" sz="1400" b="1" spc="-145" dirty="0" smtClean="0">
              <a:latin typeface="Tahoma"/>
              <a:cs typeface="Tahoma"/>
            </a:endParaRPr>
          </a:p>
          <a:p>
            <a:pPr marL="982359">
              <a:spcBef>
                <a:spcPts val="88"/>
              </a:spcBef>
            </a:pPr>
            <a:r>
              <a:rPr sz="1400" b="1" spc="-145" dirty="0" err="1" smtClean="0">
                <a:latin typeface="Tahoma"/>
                <a:cs typeface="Tahoma"/>
              </a:rPr>
              <a:t>Пс</a:t>
            </a:r>
            <a:r>
              <a:rPr sz="1400" b="1" spc="-145" dirty="0">
                <a:latin typeface="Tahoma"/>
                <a:cs typeface="Tahoma"/>
              </a:rPr>
              <a:t>=</a:t>
            </a:r>
            <a:r>
              <a:rPr sz="1400" b="1" spc="-35" dirty="0">
                <a:latin typeface="Tahoma"/>
                <a:cs typeface="Tahoma"/>
              </a:rPr>
              <a:t> </a:t>
            </a:r>
            <a:r>
              <a:rPr sz="1400" b="1" dirty="0">
                <a:latin typeface="Tahoma"/>
                <a:cs typeface="Tahoma"/>
              </a:rPr>
              <a:t>СД</a:t>
            </a:r>
            <a:r>
              <a:rPr sz="1400" b="1" spc="-31" dirty="0">
                <a:latin typeface="Tahoma"/>
                <a:cs typeface="Tahoma"/>
              </a:rPr>
              <a:t> </a:t>
            </a:r>
            <a:r>
              <a:rPr sz="1400" b="1" spc="-307" dirty="0">
                <a:latin typeface="Tahoma"/>
                <a:cs typeface="Tahoma"/>
              </a:rPr>
              <a:t>*</a:t>
            </a:r>
            <a:r>
              <a:rPr sz="1400" b="1" spc="-31" dirty="0">
                <a:latin typeface="Tahoma"/>
                <a:cs typeface="Tahoma"/>
              </a:rPr>
              <a:t> </a:t>
            </a:r>
            <a:r>
              <a:rPr sz="1400" b="1" spc="-88" dirty="0">
                <a:latin typeface="Tahoma"/>
                <a:cs typeface="Tahoma"/>
              </a:rPr>
              <a:t>100</a:t>
            </a:r>
            <a:r>
              <a:rPr sz="1400" b="1" spc="-31" dirty="0">
                <a:latin typeface="Tahoma"/>
                <a:cs typeface="Tahoma"/>
              </a:rPr>
              <a:t> </a:t>
            </a:r>
            <a:r>
              <a:rPr sz="1400" b="1" spc="-162" dirty="0">
                <a:latin typeface="Tahoma"/>
                <a:cs typeface="Tahoma"/>
              </a:rPr>
              <a:t>/</a:t>
            </a:r>
            <a:r>
              <a:rPr sz="1400" b="1" spc="-31" dirty="0">
                <a:latin typeface="Tahoma"/>
                <a:cs typeface="Tahoma"/>
              </a:rPr>
              <a:t> </a:t>
            </a:r>
            <a:r>
              <a:rPr sz="1400" b="1" spc="-127" dirty="0">
                <a:latin typeface="Tahoma"/>
                <a:cs typeface="Tahoma"/>
              </a:rPr>
              <a:t>(100</a:t>
            </a:r>
            <a:r>
              <a:rPr sz="1400" b="1" spc="-31" dirty="0">
                <a:latin typeface="Tahoma"/>
                <a:cs typeface="Tahoma"/>
              </a:rPr>
              <a:t> </a:t>
            </a:r>
            <a:r>
              <a:rPr sz="1400" b="1" spc="-92" dirty="0">
                <a:latin typeface="Tahoma"/>
                <a:cs typeface="Tahoma"/>
              </a:rPr>
              <a:t>–СП)</a:t>
            </a:r>
            <a:r>
              <a:rPr sz="1400" b="1" spc="-31" dirty="0">
                <a:latin typeface="Tahoma"/>
                <a:cs typeface="Tahoma"/>
              </a:rPr>
              <a:t> </a:t>
            </a:r>
            <a:r>
              <a:rPr sz="1400" b="1" spc="-18" dirty="0">
                <a:latin typeface="Tahoma"/>
                <a:cs typeface="Tahoma"/>
              </a:rPr>
              <a:t>–СД,</a:t>
            </a:r>
            <a:r>
              <a:rPr sz="1400" b="1" spc="-31" dirty="0">
                <a:latin typeface="Tahoma"/>
                <a:cs typeface="Tahoma"/>
              </a:rPr>
              <a:t> </a:t>
            </a:r>
            <a:r>
              <a:rPr sz="1400" b="1" spc="-22" dirty="0">
                <a:latin typeface="Tahoma"/>
                <a:cs typeface="Tahoma"/>
              </a:rPr>
              <a:t>де:</a:t>
            </a:r>
            <a:endParaRPr sz="1400" dirty="0">
              <a:latin typeface="Tahoma"/>
              <a:cs typeface="Tahoma"/>
            </a:endParaRPr>
          </a:p>
          <a:p>
            <a:pPr>
              <a:spcBef>
                <a:spcPts val="35"/>
              </a:spcBef>
            </a:pPr>
            <a:endParaRPr sz="1400" dirty="0">
              <a:latin typeface="Tahoma"/>
              <a:cs typeface="Tahoma"/>
            </a:endParaRPr>
          </a:p>
          <a:p>
            <a:pPr marL="20037" marR="4876732">
              <a:lnSpc>
                <a:spcPct val="113199"/>
              </a:lnSpc>
            </a:pPr>
            <a:r>
              <a:rPr sz="1400" b="1" i="1" dirty="0">
                <a:latin typeface="Trebuchet MS"/>
                <a:cs typeface="Trebuchet MS"/>
              </a:rPr>
              <a:t>Пс</a:t>
            </a:r>
            <a:r>
              <a:rPr sz="1400" i="1" dirty="0">
                <a:latin typeface="Trebuchet MS"/>
                <a:cs typeface="Trebuchet MS"/>
              </a:rPr>
              <a:t>–сума</a:t>
            </a:r>
            <a:r>
              <a:rPr sz="1400" i="1" spc="-114" dirty="0">
                <a:latin typeface="Trebuchet MS"/>
                <a:cs typeface="Trebuchet MS"/>
              </a:rPr>
              <a:t> </a:t>
            </a:r>
            <a:r>
              <a:rPr sz="1400" i="1" spc="-83" dirty="0">
                <a:latin typeface="Trebuchet MS"/>
                <a:cs typeface="Trebuchet MS"/>
              </a:rPr>
              <a:t>податку</a:t>
            </a:r>
            <a:r>
              <a:rPr sz="1400" i="1" spc="-114" dirty="0">
                <a:latin typeface="Trebuchet MS"/>
                <a:cs typeface="Trebuchet MS"/>
              </a:rPr>
              <a:t> </a:t>
            </a:r>
            <a:r>
              <a:rPr sz="1400" i="1" spc="-79" dirty="0">
                <a:latin typeface="Trebuchet MS"/>
                <a:cs typeface="Trebuchet MS"/>
              </a:rPr>
              <a:t>до</a:t>
            </a:r>
            <a:r>
              <a:rPr sz="1400" i="1" spc="-114" dirty="0">
                <a:latin typeface="Trebuchet MS"/>
                <a:cs typeface="Trebuchet MS"/>
              </a:rPr>
              <a:t> </a:t>
            </a:r>
            <a:r>
              <a:rPr sz="1400" i="1" spc="-9" dirty="0">
                <a:latin typeface="Trebuchet MS"/>
                <a:cs typeface="Trebuchet MS"/>
              </a:rPr>
              <a:t>сплати; </a:t>
            </a:r>
            <a:r>
              <a:rPr sz="1400" b="1" i="1" dirty="0">
                <a:latin typeface="Trebuchet MS"/>
                <a:cs typeface="Trebuchet MS"/>
              </a:rPr>
              <a:t>СД</a:t>
            </a:r>
            <a:r>
              <a:rPr sz="1400" b="1" i="1" spc="-88" dirty="0">
                <a:latin typeface="Trebuchet MS"/>
                <a:cs typeface="Trebuchet MS"/>
              </a:rPr>
              <a:t> </a:t>
            </a:r>
            <a:r>
              <a:rPr sz="1400" i="1" dirty="0">
                <a:latin typeface="Trebuchet MS"/>
                <a:cs typeface="Trebuchet MS"/>
              </a:rPr>
              <a:t>–сума</a:t>
            </a:r>
            <a:r>
              <a:rPr sz="1400" i="1" spc="-88" dirty="0">
                <a:latin typeface="Trebuchet MS"/>
                <a:cs typeface="Trebuchet MS"/>
              </a:rPr>
              <a:t> </a:t>
            </a:r>
            <a:r>
              <a:rPr sz="1400" i="1" spc="-83" dirty="0">
                <a:latin typeface="Trebuchet MS"/>
                <a:cs typeface="Trebuchet MS"/>
              </a:rPr>
              <a:t>виплаченого</a:t>
            </a:r>
            <a:r>
              <a:rPr sz="1400" i="1" spc="-88" dirty="0">
                <a:latin typeface="Trebuchet MS"/>
                <a:cs typeface="Trebuchet MS"/>
              </a:rPr>
              <a:t> доходу; </a:t>
            </a:r>
            <a:r>
              <a:rPr sz="1400" b="1" i="1" dirty="0">
                <a:latin typeface="Trebuchet MS"/>
                <a:cs typeface="Trebuchet MS"/>
              </a:rPr>
              <a:t>СП</a:t>
            </a:r>
            <a:r>
              <a:rPr sz="1400" b="1" i="1" spc="-83" dirty="0">
                <a:latin typeface="Trebuchet MS"/>
                <a:cs typeface="Trebuchet MS"/>
              </a:rPr>
              <a:t> </a:t>
            </a:r>
            <a:r>
              <a:rPr sz="1400" i="1" spc="-31" dirty="0">
                <a:latin typeface="Trebuchet MS"/>
                <a:cs typeface="Trebuchet MS"/>
              </a:rPr>
              <a:t>–ставка</a:t>
            </a:r>
            <a:r>
              <a:rPr sz="1400" i="1" spc="-79" dirty="0">
                <a:latin typeface="Trebuchet MS"/>
                <a:cs typeface="Trebuchet MS"/>
              </a:rPr>
              <a:t> </a:t>
            </a:r>
            <a:r>
              <a:rPr sz="1400" i="1" spc="-9" dirty="0">
                <a:latin typeface="Trebuchet MS"/>
                <a:cs typeface="Trebuchet MS"/>
              </a:rPr>
              <a:t>податку</a:t>
            </a:r>
            <a:endParaRPr sz="1400" dirty="0">
              <a:latin typeface="Trebuchet MS"/>
              <a:cs typeface="Trebuchet MS"/>
            </a:endParaRPr>
          </a:p>
          <a:p>
            <a:pPr marL="11132">
              <a:lnSpc>
                <a:spcPts val="1565"/>
              </a:lnSpc>
              <a:spcBef>
                <a:spcPts val="543"/>
              </a:spcBef>
            </a:pPr>
            <a:r>
              <a:rPr sz="1400" spc="-22" dirty="0">
                <a:latin typeface="Tahoma"/>
                <a:cs typeface="Tahoma"/>
              </a:rPr>
              <a:t>Спеціальна</a:t>
            </a:r>
            <a:r>
              <a:rPr sz="1400" spc="-61" dirty="0">
                <a:latin typeface="Tahoma"/>
                <a:cs typeface="Tahoma"/>
              </a:rPr>
              <a:t> </a:t>
            </a:r>
            <a:r>
              <a:rPr sz="1400" b="1" spc="-123" dirty="0">
                <a:latin typeface="Tahoma"/>
                <a:cs typeface="Tahoma"/>
              </a:rPr>
              <a:t>формула</a:t>
            </a:r>
            <a:r>
              <a:rPr sz="1400" b="1" spc="-66" dirty="0">
                <a:latin typeface="Tahoma"/>
                <a:cs typeface="Tahoma"/>
              </a:rPr>
              <a:t> </a:t>
            </a:r>
            <a:r>
              <a:rPr sz="1400" b="1" spc="-105" dirty="0">
                <a:latin typeface="Tahoma"/>
                <a:cs typeface="Tahoma"/>
              </a:rPr>
              <a:t>застосовується</a:t>
            </a:r>
            <a:r>
              <a:rPr sz="1400" b="1" spc="-31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якщо:</a:t>
            </a:r>
            <a:endParaRPr sz="1400" dirty="0">
              <a:latin typeface="Tahoma"/>
              <a:cs typeface="Tahoma"/>
            </a:endParaRPr>
          </a:p>
          <a:p>
            <a:pPr marL="11132">
              <a:lnSpc>
                <a:spcPts val="1446"/>
              </a:lnSpc>
            </a:pPr>
            <a:r>
              <a:rPr sz="1400" spc="-9" dirty="0">
                <a:latin typeface="Tahoma"/>
                <a:cs typeface="Tahoma"/>
              </a:rPr>
              <a:t>податковий</a:t>
            </a:r>
            <a:r>
              <a:rPr sz="1400" spc="-70" dirty="0">
                <a:latin typeface="Tahoma"/>
                <a:cs typeface="Tahoma"/>
              </a:rPr>
              <a:t> </a:t>
            </a:r>
            <a:r>
              <a:rPr sz="1400" spc="-26" dirty="0">
                <a:latin typeface="Tahoma"/>
                <a:cs typeface="Tahoma"/>
              </a:rPr>
              <a:t>агент</a:t>
            </a:r>
            <a:r>
              <a:rPr sz="1400" spc="-66" dirty="0">
                <a:latin typeface="Tahoma"/>
                <a:cs typeface="Tahoma"/>
              </a:rPr>
              <a:t> </a:t>
            </a:r>
            <a:r>
              <a:rPr sz="1400" spc="-18" dirty="0">
                <a:latin typeface="Tahoma"/>
                <a:cs typeface="Tahoma"/>
              </a:rPr>
              <a:t>не</a:t>
            </a:r>
            <a:r>
              <a:rPr sz="1400" spc="-70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утримав</a:t>
            </a:r>
            <a:r>
              <a:rPr sz="1400" spc="-66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суму</a:t>
            </a:r>
            <a:r>
              <a:rPr sz="1400" spc="-7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ПнДН,</a:t>
            </a:r>
            <a:r>
              <a:rPr sz="1400" spc="-66" dirty="0">
                <a:latin typeface="Tahoma"/>
                <a:cs typeface="Tahoma"/>
              </a:rPr>
              <a:t> </a:t>
            </a:r>
            <a:r>
              <a:rPr sz="1400" spc="-22" dirty="0">
                <a:latin typeface="Tahoma"/>
                <a:cs typeface="Tahoma"/>
              </a:rPr>
              <a:t>або</a:t>
            </a:r>
            <a:endParaRPr sz="1400" dirty="0">
              <a:latin typeface="Tahoma"/>
              <a:cs typeface="Tahoma"/>
            </a:endParaRPr>
          </a:p>
          <a:p>
            <a:pPr marL="11132">
              <a:lnSpc>
                <a:spcPts val="1565"/>
              </a:lnSpc>
            </a:pPr>
            <a:r>
              <a:rPr sz="1400" spc="-9" dirty="0">
                <a:latin typeface="Tahoma"/>
                <a:cs typeface="Tahoma"/>
              </a:rPr>
              <a:t>дохід,</a:t>
            </a:r>
            <a:r>
              <a:rPr sz="1400" spc="-75" dirty="0">
                <a:latin typeface="Tahoma"/>
                <a:cs typeface="Tahoma"/>
              </a:rPr>
              <a:t> </a:t>
            </a:r>
            <a:r>
              <a:rPr sz="1400" spc="-31" dirty="0">
                <a:latin typeface="Tahoma"/>
                <a:cs typeface="Tahoma"/>
              </a:rPr>
              <a:t>прирівняний</a:t>
            </a:r>
            <a:r>
              <a:rPr sz="1400" spc="-7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до</a:t>
            </a:r>
            <a:r>
              <a:rPr sz="1400" spc="-70" dirty="0">
                <a:latin typeface="Tahoma"/>
                <a:cs typeface="Tahoma"/>
              </a:rPr>
              <a:t> </a:t>
            </a:r>
            <a:r>
              <a:rPr sz="1400" spc="-18" dirty="0">
                <a:latin typeface="Tahoma"/>
                <a:cs typeface="Tahoma"/>
              </a:rPr>
              <a:t>дивідендів,</a:t>
            </a:r>
            <a:r>
              <a:rPr sz="1400" spc="-70" dirty="0">
                <a:latin typeface="Tahoma"/>
                <a:cs typeface="Tahoma"/>
              </a:rPr>
              <a:t> </a:t>
            </a:r>
            <a:r>
              <a:rPr sz="1400" spc="-39" dirty="0">
                <a:latin typeface="Tahoma"/>
                <a:cs typeface="Tahoma"/>
              </a:rPr>
              <a:t>нараховано</a:t>
            </a:r>
            <a:r>
              <a:rPr sz="1400" spc="-75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у</a:t>
            </a:r>
            <a:r>
              <a:rPr sz="1400" spc="-70" dirty="0">
                <a:latin typeface="Tahoma"/>
                <a:cs typeface="Tahoma"/>
              </a:rPr>
              <a:t> </a:t>
            </a:r>
            <a:r>
              <a:rPr sz="1400" spc="-35" dirty="0">
                <a:latin typeface="Tahoma"/>
                <a:cs typeface="Tahoma"/>
              </a:rPr>
              <a:t>формі,</a:t>
            </a:r>
            <a:r>
              <a:rPr sz="1400" spc="-7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відмінній</a:t>
            </a:r>
            <a:r>
              <a:rPr sz="1400" spc="-70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від</a:t>
            </a:r>
            <a:r>
              <a:rPr sz="1400" spc="-75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грошової</a:t>
            </a:r>
            <a:endParaRPr sz="1400" dirty="0">
              <a:latin typeface="Tahoma"/>
              <a:cs typeface="Tahoma"/>
            </a:endParaRPr>
          </a:p>
          <a:p>
            <a:pPr marL="4375812">
              <a:spcBef>
                <a:spcPts val="1223"/>
              </a:spcBef>
            </a:pPr>
            <a:r>
              <a:rPr sz="1200" b="1" i="1" dirty="0">
                <a:latin typeface="Trebuchet MS"/>
                <a:cs typeface="Trebuchet MS"/>
              </a:rPr>
              <a:t>ПнДН</a:t>
            </a:r>
            <a:r>
              <a:rPr sz="1200" b="1" i="1" spc="-66" dirty="0">
                <a:latin typeface="Trebuchet MS"/>
                <a:cs typeface="Trebuchet MS"/>
              </a:rPr>
              <a:t> </a:t>
            </a:r>
            <a:r>
              <a:rPr sz="1200" i="1" dirty="0">
                <a:latin typeface="Trebuchet MS"/>
                <a:cs typeface="Trebuchet MS"/>
              </a:rPr>
              <a:t>-</a:t>
            </a:r>
            <a:r>
              <a:rPr sz="1200" i="1" spc="-35" dirty="0">
                <a:latin typeface="Trebuchet MS"/>
                <a:cs typeface="Trebuchet MS"/>
              </a:rPr>
              <a:t> </a:t>
            </a:r>
            <a:r>
              <a:rPr sz="1200" i="1" spc="-39" dirty="0">
                <a:latin typeface="Trebuchet MS"/>
                <a:cs typeface="Trebuchet MS"/>
              </a:rPr>
              <a:t>податок</a:t>
            </a:r>
            <a:r>
              <a:rPr sz="1200" i="1" spc="-35" dirty="0">
                <a:latin typeface="Trebuchet MS"/>
                <a:cs typeface="Trebuchet MS"/>
              </a:rPr>
              <a:t> </a:t>
            </a:r>
            <a:r>
              <a:rPr sz="1200" i="1" spc="-39" dirty="0">
                <a:latin typeface="Trebuchet MS"/>
                <a:cs typeface="Trebuchet MS"/>
              </a:rPr>
              <a:t>на</a:t>
            </a:r>
            <a:r>
              <a:rPr sz="1200" i="1" spc="-35" dirty="0">
                <a:latin typeface="Trebuchet MS"/>
                <a:cs typeface="Trebuchet MS"/>
              </a:rPr>
              <a:t> </a:t>
            </a:r>
            <a:r>
              <a:rPr sz="1200" i="1" spc="-48" dirty="0">
                <a:latin typeface="Trebuchet MS"/>
                <a:cs typeface="Trebuchet MS"/>
              </a:rPr>
              <a:t>доходи</a:t>
            </a:r>
            <a:r>
              <a:rPr sz="1200" i="1" spc="-35" dirty="0">
                <a:latin typeface="Trebuchet MS"/>
                <a:cs typeface="Trebuchet MS"/>
              </a:rPr>
              <a:t> </a:t>
            </a:r>
            <a:r>
              <a:rPr sz="1200" i="1" spc="-31" dirty="0">
                <a:latin typeface="Trebuchet MS"/>
                <a:cs typeface="Trebuchet MS"/>
              </a:rPr>
              <a:t>нерезидента</a:t>
            </a:r>
            <a:endParaRPr sz="1200" dirty="0">
              <a:latin typeface="Trebuchet MS"/>
              <a:cs typeface="Trebuchet MS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00471"/>
            <a:ext cx="3600400" cy="49205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3104" y="195930"/>
            <a:ext cx="1157045" cy="70113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45299" y="847226"/>
            <a:ext cx="816118" cy="300215"/>
          </a:xfrm>
          <a:prstGeom prst="rect">
            <a:avLst/>
          </a:prstGeom>
        </p:spPr>
        <p:txBody>
          <a:bodyPr vert="horz" wrap="square" lIns="0" tIns="30612" rIns="0" bIns="0" rtlCol="0">
            <a:spAutoFit/>
          </a:bodyPr>
          <a:lstStyle/>
          <a:p>
            <a:pPr marL="11132" marR="4453" algn="ctr">
              <a:lnSpc>
                <a:spcPts val="745"/>
              </a:lnSpc>
              <a:spcBef>
                <a:spcPts val="241"/>
              </a:spcBef>
            </a:pPr>
            <a:r>
              <a:rPr lang="uk-UA" sz="700" b="1" spc="-9" dirty="0">
                <a:solidFill>
                  <a:srgbClr val="001524"/>
                </a:solidFill>
                <a:latin typeface="Tahoma"/>
                <a:cs typeface="Tahoma"/>
              </a:rPr>
              <a:t>Управління</a:t>
            </a:r>
            <a:r>
              <a:rPr sz="700" b="1" spc="-9" dirty="0">
                <a:solidFill>
                  <a:srgbClr val="001524"/>
                </a:solidFill>
                <a:latin typeface="Tahoma"/>
                <a:cs typeface="Tahoma"/>
              </a:rPr>
              <a:t> трансфертного ціноутворення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7200" y="379605"/>
            <a:ext cx="8229600" cy="965568"/>
          </a:xfrm>
          <a:prstGeom prst="rect">
            <a:avLst/>
          </a:prstGeom>
        </p:spPr>
        <p:txBody>
          <a:bodyPr vert="horz" wrap="square" lIns="0" tIns="285670" rIns="0" bIns="0" rtlCol="0">
            <a:spAutoFit/>
          </a:bodyPr>
          <a:lstStyle/>
          <a:p>
            <a:pPr marL="970115">
              <a:spcBef>
                <a:spcPts val="88"/>
              </a:spcBef>
            </a:pPr>
            <a:r>
              <a:rPr spc="88" dirty="0"/>
              <a:t>Строки</a:t>
            </a:r>
            <a:r>
              <a:rPr spc="-66" dirty="0"/>
              <a:t> </a:t>
            </a:r>
            <a:r>
              <a:rPr spc="66" dirty="0"/>
              <a:t>сплати</a:t>
            </a:r>
            <a:r>
              <a:rPr spc="-61" dirty="0"/>
              <a:t> </a:t>
            </a:r>
            <a:r>
              <a:rPr spc="75" dirty="0"/>
              <a:t>податку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779912" y="1988840"/>
            <a:ext cx="4389554" cy="1228562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 marR="4453">
              <a:lnSpc>
                <a:spcPct val="113199"/>
              </a:lnSpc>
              <a:spcBef>
                <a:spcPts val="88"/>
              </a:spcBef>
            </a:pPr>
            <a:r>
              <a:rPr sz="1400" dirty="0">
                <a:latin typeface="Tahoma"/>
                <a:cs typeface="Tahoma"/>
              </a:rPr>
              <a:t>Коригування</a:t>
            </a:r>
            <a:r>
              <a:rPr sz="1400" spc="127" dirty="0">
                <a:latin typeface="Tahoma"/>
                <a:cs typeface="Tahoma"/>
              </a:rPr>
              <a:t> </a:t>
            </a:r>
            <a:r>
              <a:rPr sz="1400" spc="-22" dirty="0">
                <a:latin typeface="Tahoma"/>
                <a:cs typeface="Tahoma"/>
              </a:rPr>
              <a:t>контрольованих</a:t>
            </a:r>
            <a:r>
              <a:rPr sz="1400" spc="-123" dirty="0">
                <a:latin typeface="Tahoma"/>
                <a:cs typeface="Tahoma"/>
              </a:rPr>
              <a:t> </a:t>
            </a:r>
            <a:r>
              <a:rPr sz="1400" spc="-18" dirty="0">
                <a:latin typeface="Tahoma"/>
                <a:cs typeface="Tahoma"/>
              </a:rPr>
              <a:t>операцій</a:t>
            </a:r>
            <a:r>
              <a:rPr sz="1400" spc="-123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відображається </a:t>
            </a:r>
            <a:r>
              <a:rPr sz="1400" dirty="0">
                <a:latin typeface="Tahoma"/>
                <a:cs typeface="Tahoma"/>
              </a:rPr>
              <a:t>платником</a:t>
            </a:r>
            <a:r>
              <a:rPr sz="1400" spc="-92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податку</a:t>
            </a:r>
            <a:r>
              <a:rPr sz="1400" spc="-92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у</a:t>
            </a:r>
            <a:r>
              <a:rPr sz="1400" spc="-118" dirty="0">
                <a:latin typeface="Tahoma"/>
                <a:cs typeface="Tahoma"/>
              </a:rPr>
              <a:t> </a:t>
            </a:r>
            <a:r>
              <a:rPr sz="1400" b="1" spc="-79" dirty="0">
                <a:latin typeface="Tahoma"/>
                <a:cs typeface="Tahoma"/>
              </a:rPr>
              <a:t>додатку</a:t>
            </a:r>
            <a:r>
              <a:rPr sz="1400" b="1" spc="-96" dirty="0">
                <a:latin typeface="Tahoma"/>
                <a:cs typeface="Tahoma"/>
              </a:rPr>
              <a:t> </a:t>
            </a:r>
            <a:r>
              <a:rPr sz="1400" b="1" dirty="0">
                <a:latin typeface="Tahoma"/>
                <a:cs typeface="Tahoma"/>
              </a:rPr>
              <a:t>ТЦ</a:t>
            </a:r>
            <a:r>
              <a:rPr sz="1400" b="1" spc="-92" dirty="0">
                <a:latin typeface="Tahoma"/>
                <a:cs typeface="Tahoma"/>
              </a:rPr>
              <a:t> </a:t>
            </a:r>
            <a:r>
              <a:rPr sz="1400" b="1" spc="-57" dirty="0">
                <a:latin typeface="Tahoma"/>
                <a:cs typeface="Tahoma"/>
              </a:rPr>
              <a:t>до</a:t>
            </a:r>
            <a:r>
              <a:rPr sz="1400" b="1" spc="-92" dirty="0">
                <a:latin typeface="Tahoma"/>
                <a:cs typeface="Tahoma"/>
              </a:rPr>
              <a:t> </a:t>
            </a:r>
            <a:r>
              <a:rPr sz="1400" b="1" spc="-105" dirty="0">
                <a:latin typeface="Tahoma"/>
                <a:cs typeface="Tahoma"/>
              </a:rPr>
              <a:t>декларації</a:t>
            </a:r>
            <a:r>
              <a:rPr sz="1400" b="1" spc="-96" dirty="0">
                <a:latin typeface="Tahoma"/>
                <a:cs typeface="Tahoma"/>
              </a:rPr>
              <a:t> </a:t>
            </a:r>
            <a:r>
              <a:rPr sz="1400" b="1" spc="-44" dirty="0">
                <a:latin typeface="Tahoma"/>
                <a:cs typeface="Tahoma"/>
              </a:rPr>
              <a:t>з </a:t>
            </a:r>
            <a:r>
              <a:rPr sz="1400" b="1" spc="-92" dirty="0">
                <a:latin typeface="Tahoma"/>
                <a:cs typeface="Tahoma"/>
              </a:rPr>
              <a:t>податку</a:t>
            </a:r>
            <a:r>
              <a:rPr sz="1400" b="1" spc="-96" dirty="0">
                <a:latin typeface="Tahoma"/>
                <a:cs typeface="Tahoma"/>
              </a:rPr>
              <a:t> </a:t>
            </a:r>
            <a:r>
              <a:rPr sz="1400" b="1" spc="-136" dirty="0">
                <a:latin typeface="Tahoma"/>
                <a:cs typeface="Tahoma"/>
              </a:rPr>
              <a:t>на</a:t>
            </a:r>
            <a:r>
              <a:rPr sz="1400" b="1" spc="-92" dirty="0">
                <a:latin typeface="Tahoma"/>
                <a:cs typeface="Tahoma"/>
              </a:rPr>
              <a:t> </a:t>
            </a:r>
            <a:r>
              <a:rPr sz="1400" b="1" spc="-96" dirty="0" err="1">
                <a:latin typeface="Tahoma"/>
                <a:cs typeface="Tahoma"/>
              </a:rPr>
              <a:t>прибуток</a:t>
            </a:r>
            <a:r>
              <a:rPr sz="1400" b="1" spc="-96" dirty="0">
                <a:latin typeface="Tahoma"/>
                <a:cs typeface="Tahoma"/>
              </a:rPr>
              <a:t> </a:t>
            </a:r>
            <a:r>
              <a:rPr lang="uk-UA" sz="1400" b="1" spc="-96" dirty="0" smtClean="0">
                <a:latin typeface="Tahoma"/>
                <a:cs typeface="Tahoma"/>
              </a:rPr>
              <a:t> </a:t>
            </a:r>
            <a:r>
              <a:rPr sz="1400" spc="-131" dirty="0" err="1" smtClean="0">
                <a:latin typeface="Tahoma"/>
                <a:cs typeface="Tahoma"/>
              </a:rPr>
              <a:t>за</a:t>
            </a:r>
            <a:r>
              <a:rPr sz="1400" spc="-92" dirty="0" smtClean="0">
                <a:latin typeface="Tahoma"/>
                <a:cs typeface="Tahoma"/>
              </a:rPr>
              <a:t> </a:t>
            </a:r>
            <a:r>
              <a:rPr sz="1400" spc="-9" dirty="0" err="1" smtClean="0">
                <a:latin typeface="Tahoma"/>
                <a:cs typeface="Tahoma"/>
              </a:rPr>
              <a:t>звітний</a:t>
            </a:r>
            <a:r>
              <a:rPr sz="1400" spc="-9" dirty="0" smtClean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податковий</a:t>
            </a:r>
            <a:r>
              <a:rPr sz="1400" spc="-83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рік</a:t>
            </a:r>
            <a:r>
              <a:rPr sz="1400" spc="-83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для</a:t>
            </a:r>
            <a:r>
              <a:rPr sz="1400" spc="-83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цілей</a:t>
            </a:r>
            <a:r>
              <a:rPr sz="1400" spc="-79" dirty="0">
                <a:latin typeface="Tahoma"/>
                <a:cs typeface="Tahoma"/>
              </a:rPr>
              <a:t> </a:t>
            </a:r>
            <a:r>
              <a:rPr sz="1400" spc="-26" dirty="0">
                <a:latin typeface="Tahoma"/>
                <a:cs typeface="Tahoma"/>
              </a:rPr>
              <a:t>оподаткування</a:t>
            </a:r>
            <a:r>
              <a:rPr sz="1400" spc="-83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доходів, </a:t>
            </a:r>
            <a:r>
              <a:rPr sz="1400" spc="-31" dirty="0">
                <a:latin typeface="Tahoma"/>
                <a:cs typeface="Tahoma"/>
              </a:rPr>
              <a:t>прирівняних</a:t>
            </a:r>
            <a:r>
              <a:rPr sz="1400" spc="-48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до</a:t>
            </a:r>
            <a:r>
              <a:rPr sz="1400" spc="-44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дивідендів</a:t>
            </a:r>
            <a:endParaRPr sz="1400" dirty="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92080" y="3717032"/>
            <a:ext cx="3286193" cy="1228562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 marR="4453">
              <a:lnSpc>
                <a:spcPct val="113199"/>
              </a:lnSpc>
              <a:spcBef>
                <a:spcPts val="88"/>
              </a:spcBef>
            </a:pPr>
            <a:r>
              <a:rPr sz="1400" b="1" spc="-92" dirty="0">
                <a:latin typeface="Tahoma"/>
                <a:cs typeface="Tahoma"/>
              </a:rPr>
              <a:t>30</a:t>
            </a:r>
            <a:r>
              <a:rPr sz="1400" b="1" spc="-61" dirty="0">
                <a:latin typeface="Tahoma"/>
                <a:cs typeface="Tahoma"/>
              </a:rPr>
              <a:t> </a:t>
            </a:r>
            <a:r>
              <a:rPr sz="1400" b="1" spc="-110" dirty="0" err="1">
                <a:latin typeface="Tahoma"/>
                <a:cs typeface="Tahoma"/>
              </a:rPr>
              <a:t>вересня</a:t>
            </a:r>
            <a:r>
              <a:rPr sz="1400" b="1" spc="-57" dirty="0">
                <a:latin typeface="Tahoma"/>
                <a:cs typeface="Tahoma"/>
              </a:rPr>
              <a:t> </a:t>
            </a:r>
            <a:r>
              <a:rPr sz="1400" b="1" spc="-100" dirty="0" smtClean="0">
                <a:latin typeface="Tahoma"/>
                <a:cs typeface="Tahoma"/>
              </a:rPr>
              <a:t>202</a:t>
            </a:r>
            <a:r>
              <a:rPr lang="uk-UA" sz="1400" b="1" spc="-100" dirty="0" smtClean="0">
                <a:latin typeface="Tahoma"/>
                <a:cs typeface="Tahoma"/>
              </a:rPr>
              <a:t>5</a:t>
            </a:r>
            <a:r>
              <a:rPr sz="1400" b="1" spc="-57" dirty="0" smtClean="0">
                <a:latin typeface="Tahoma"/>
                <a:cs typeface="Tahoma"/>
              </a:rPr>
              <a:t> </a:t>
            </a:r>
            <a:r>
              <a:rPr sz="1400" b="1" spc="-53" dirty="0" err="1" smtClean="0">
                <a:latin typeface="Tahoma"/>
                <a:cs typeface="Tahoma"/>
              </a:rPr>
              <a:t>року</a:t>
            </a:r>
            <a:r>
              <a:rPr lang="uk-UA" sz="1400" b="1" spc="-53" dirty="0" smtClean="0">
                <a:latin typeface="Tahoma"/>
                <a:cs typeface="Tahoma"/>
              </a:rPr>
              <a:t>, наступного за звітним </a:t>
            </a:r>
            <a:r>
              <a:rPr sz="1400" spc="-53" dirty="0" smtClean="0">
                <a:latin typeface="Tahoma"/>
                <a:cs typeface="Tahoma"/>
              </a:rPr>
              <a:t>–</a:t>
            </a:r>
            <a:r>
              <a:rPr sz="1400" spc="-61" dirty="0" smtClean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останній</a:t>
            </a:r>
            <a:r>
              <a:rPr sz="1400" spc="-61" dirty="0">
                <a:latin typeface="Tahoma"/>
                <a:cs typeface="Tahoma"/>
              </a:rPr>
              <a:t> </a:t>
            </a:r>
            <a:r>
              <a:rPr sz="1400" spc="-18" dirty="0" err="1">
                <a:latin typeface="Tahoma"/>
                <a:cs typeface="Tahoma"/>
              </a:rPr>
              <a:t>день</a:t>
            </a:r>
            <a:r>
              <a:rPr sz="1400" spc="-18" dirty="0">
                <a:latin typeface="Tahoma"/>
                <a:cs typeface="Tahoma"/>
              </a:rPr>
              <a:t> </a:t>
            </a:r>
            <a:r>
              <a:rPr sz="1400" spc="-9" dirty="0" err="1" smtClean="0">
                <a:latin typeface="Tahoma"/>
                <a:cs typeface="Tahoma"/>
              </a:rPr>
              <a:t>граничного</a:t>
            </a:r>
            <a:r>
              <a:rPr sz="1400" spc="-13" dirty="0" smtClean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терміну</a:t>
            </a:r>
            <a:r>
              <a:rPr sz="1400" spc="-13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для</a:t>
            </a:r>
            <a:r>
              <a:rPr sz="1400" spc="-13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сплати </a:t>
            </a:r>
            <a:r>
              <a:rPr sz="1400" dirty="0">
                <a:latin typeface="Tahoma"/>
                <a:cs typeface="Tahoma"/>
              </a:rPr>
              <a:t>податку</a:t>
            </a:r>
            <a:r>
              <a:rPr sz="1400" spc="18" dirty="0">
                <a:latin typeface="Tahoma"/>
                <a:cs typeface="Tahoma"/>
              </a:rPr>
              <a:t> </a:t>
            </a:r>
            <a:r>
              <a:rPr sz="1400" spc="-26" dirty="0">
                <a:latin typeface="Tahoma"/>
                <a:cs typeface="Tahoma"/>
              </a:rPr>
              <a:t>на</a:t>
            </a:r>
            <a:r>
              <a:rPr sz="1400" spc="18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доходи</a:t>
            </a:r>
            <a:r>
              <a:rPr sz="1400" spc="18" dirty="0">
                <a:latin typeface="Tahoma"/>
                <a:cs typeface="Tahoma"/>
              </a:rPr>
              <a:t> </a:t>
            </a:r>
            <a:r>
              <a:rPr sz="1400" dirty="0">
                <a:latin typeface="Tahoma"/>
                <a:cs typeface="Tahoma"/>
              </a:rPr>
              <a:t>нерезидентів</a:t>
            </a:r>
            <a:r>
              <a:rPr sz="1400" spc="18" dirty="0">
                <a:latin typeface="Tahoma"/>
                <a:cs typeface="Tahoma"/>
              </a:rPr>
              <a:t> </a:t>
            </a:r>
            <a:r>
              <a:rPr sz="1400" spc="-44" dirty="0">
                <a:latin typeface="Tahoma"/>
                <a:cs typeface="Tahoma"/>
              </a:rPr>
              <a:t>з </a:t>
            </a:r>
            <a:r>
              <a:rPr sz="1400" dirty="0">
                <a:latin typeface="Tahoma"/>
                <a:cs typeface="Tahoma"/>
              </a:rPr>
              <a:t>доходів,</a:t>
            </a:r>
            <a:r>
              <a:rPr sz="1400" spc="-48" dirty="0">
                <a:latin typeface="Tahoma"/>
                <a:cs typeface="Tahoma"/>
              </a:rPr>
              <a:t> </a:t>
            </a:r>
            <a:r>
              <a:rPr sz="1400" spc="-9" dirty="0">
                <a:latin typeface="Tahoma"/>
                <a:cs typeface="Tahoma"/>
              </a:rPr>
              <a:t>прирівняних</a:t>
            </a:r>
            <a:r>
              <a:rPr sz="1400" spc="-48" dirty="0">
                <a:latin typeface="Tahoma"/>
                <a:cs typeface="Tahoma"/>
              </a:rPr>
              <a:t> </a:t>
            </a:r>
            <a:r>
              <a:rPr sz="1400" spc="48" dirty="0" err="1">
                <a:latin typeface="Tahoma"/>
                <a:cs typeface="Tahoma"/>
              </a:rPr>
              <a:t>до</a:t>
            </a:r>
            <a:r>
              <a:rPr sz="1400" spc="-48" dirty="0">
                <a:latin typeface="Tahoma"/>
                <a:cs typeface="Tahoma"/>
              </a:rPr>
              <a:t> </a:t>
            </a:r>
            <a:r>
              <a:rPr sz="1400" dirty="0" err="1" smtClean="0">
                <a:latin typeface="Tahoma"/>
                <a:cs typeface="Tahoma"/>
              </a:rPr>
              <a:t>дивідендів</a:t>
            </a:r>
            <a:endParaRPr sz="1400" dirty="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411760" y="1988840"/>
            <a:ext cx="1176666" cy="1247799"/>
          </a:xfrm>
          <a:custGeom>
            <a:avLst/>
            <a:gdLst/>
            <a:ahLst/>
            <a:cxnLst/>
            <a:rect l="l" t="t" r="r" b="b"/>
            <a:pathLst>
              <a:path w="1376045" h="1376045">
                <a:moveTo>
                  <a:pt x="1375450" y="1375450"/>
                </a:moveTo>
                <a:lnTo>
                  <a:pt x="286919" y="1375450"/>
                </a:lnTo>
                <a:lnTo>
                  <a:pt x="0" y="1088531"/>
                </a:lnTo>
                <a:lnTo>
                  <a:pt x="0" y="0"/>
                </a:lnTo>
                <a:lnTo>
                  <a:pt x="1375450" y="0"/>
                </a:lnTo>
                <a:lnTo>
                  <a:pt x="1375450" y="1375450"/>
                </a:lnTo>
                <a:close/>
              </a:path>
            </a:pathLst>
          </a:custGeom>
          <a:solidFill>
            <a:srgbClr val="5CA3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23928" y="3789040"/>
            <a:ext cx="1176666" cy="1247799"/>
          </a:xfrm>
          <a:custGeom>
            <a:avLst/>
            <a:gdLst/>
            <a:ahLst/>
            <a:cxnLst/>
            <a:rect l="l" t="t" r="r" b="b"/>
            <a:pathLst>
              <a:path w="1376045" h="1376045">
                <a:moveTo>
                  <a:pt x="1375451" y="1375450"/>
                </a:moveTo>
                <a:lnTo>
                  <a:pt x="286919" y="1375450"/>
                </a:lnTo>
                <a:lnTo>
                  <a:pt x="0" y="1088532"/>
                </a:lnTo>
                <a:lnTo>
                  <a:pt x="0" y="0"/>
                </a:lnTo>
                <a:lnTo>
                  <a:pt x="1375451" y="0"/>
                </a:lnTo>
                <a:lnTo>
                  <a:pt x="1375451" y="1375450"/>
                </a:lnTo>
                <a:close/>
              </a:path>
            </a:pathLst>
          </a:custGeom>
          <a:solidFill>
            <a:srgbClr val="5CA3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907704" y="3068960"/>
            <a:ext cx="443081" cy="411350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>
              <a:spcBef>
                <a:spcPts val="88"/>
              </a:spcBef>
            </a:pPr>
            <a:r>
              <a:rPr sz="2600" spc="210" dirty="0" smtClean="0">
                <a:solidFill>
                  <a:srgbClr val="0970B9"/>
                </a:solidFill>
                <a:latin typeface="Arial MT"/>
                <a:cs typeface="Arial MT"/>
              </a:rPr>
              <a:t>0</a:t>
            </a:r>
            <a:r>
              <a:rPr lang="uk-UA" sz="2600" spc="210" dirty="0" smtClean="0">
                <a:solidFill>
                  <a:srgbClr val="0970B9"/>
                </a:solidFill>
                <a:latin typeface="Arial MT"/>
                <a:cs typeface="Arial MT"/>
              </a:rPr>
              <a:t>1</a:t>
            </a:r>
            <a:endParaRPr sz="2600" dirty="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19872" y="4941168"/>
            <a:ext cx="440366" cy="411350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>
              <a:spcBef>
                <a:spcPts val="88"/>
              </a:spcBef>
            </a:pPr>
            <a:r>
              <a:rPr sz="2600" spc="193" dirty="0" smtClean="0">
                <a:solidFill>
                  <a:srgbClr val="0970B9"/>
                </a:solidFill>
                <a:latin typeface="Arial MT"/>
                <a:cs typeface="Arial MT"/>
              </a:rPr>
              <a:t>0</a:t>
            </a:r>
            <a:r>
              <a:rPr lang="uk-UA" sz="2600" spc="193" dirty="0" smtClean="0">
                <a:solidFill>
                  <a:srgbClr val="0970B9"/>
                </a:solidFill>
                <a:latin typeface="Arial MT"/>
                <a:cs typeface="Arial MT"/>
              </a:rPr>
              <a:t>2</a:t>
            </a:r>
            <a:endParaRPr sz="2600" dirty="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83568" y="4509120"/>
            <a:ext cx="2045997" cy="1228562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 marR="4453" algn="ctr">
              <a:lnSpc>
                <a:spcPct val="113199"/>
              </a:lnSpc>
              <a:spcBef>
                <a:spcPts val="88"/>
              </a:spcBef>
            </a:pPr>
            <a:r>
              <a:rPr sz="1400" b="1" i="1" spc="-18" dirty="0">
                <a:latin typeface="Trebuchet MS"/>
                <a:cs typeface="Trebuchet MS"/>
              </a:rPr>
              <a:t>При</a:t>
            </a:r>
            <a:r>
              <a:rPr sz="1400" b="1" i="1" spc="-48" dirty="0">
                <a:latin typeface="Trebuchet MS"/>
                <a:cs typeface="Trebuchet MS"/>
              </a:rPr>
              <a:t> </a:t>
            </a:r>
            <a:r>
              <a:rPr sz="1400" b="1" i="1" spc="-61" dirty="0">
                <a:latin typeface="Trebuchet MS"/>
                <a:cs typeface="Trebuchet MS"/>
              </a:rPr>
              <a:t>сплаті</a:t>
            </a:r>
            <a:r>
              <a:rPr sz="1400" b="1" i="1" spc="-44" dirty="0">
                <a:latin typeface="Trebuchet MS"/>
                <a:cs typeface="Trebuchet MS"/>
              </a:rPr>
              <a:t> </a:t>
            </a:r>
            <a:r>
              <a:rPr sz="1400" b="1" i="1" dirty="0">
                <a:latin typeface="Trebuchet MS"/>
                <a:cs typeface="Trebuchet MS"/>
              </a:rPr>
              <a:t>ПнДН</a:t>
            </a:r>
            <a:r>
              <a:rPr sz="1400" b="1" i="1" spc="-44" dirty="0">
                <a:latin typeface="Trebuchet MS"/>
                <a:cs typeface="Trebuchet MS"/>
              </a:rPr>
              <a:t> </a:t>
            </a:r>
            <a:r>
              <a:rPr sz="1400" b="1" i="1" spc="-22" dirty="0">
                <a:latin typeface="Trebuchet MS"/>
                <a:cs typeface="Trebuchet MS"/>
              </a:rPr>
              <a:t>до </a:t>
            </a:r>
            <a:r>
              <a:rPr sz="1400" b="1" i="1" spc="-66" dirty="0">
                <a:latin typeface="Trebuchet MS"/>
                <a:cs typeface="Trebuchet MS"/>
              </a:rPr>
              <a:t>граничного</a:t>
            </a:r>
            <a:r>
              <a:rPr sz="1400" b="1" i="1" spc="-48" dirty="0">
                <a:latin typeface="Trebuchet MS"/>
                <a:cs typeface="Trebuchet MS"/>
              </a:rPr>
              <a:t> </a:t>
            </a:r>
            <a:r>
              <a:rPr sz="1400" b="1" i="1" spc="-9" dirty="0">
                <a:latin typeface="Trebuchet MS"/>
                <a:cs typeface="Trebuchet MS"/>
              </a:rPr>
              <a:t>терміну </a:t>
            </a:r>
            <a:r>
              <a:rPr sz="1400" b="1" i="1" spc="-66" dirty="0">
                <a:latin typeface="Trebuchet MS"/>
                <a:cs typeface="Trebuchet MS"/>
              </a:rPr>
              <a:t>штрафні</a:t>
            </a:r>
            <a:r>
              <a:rPr sz="1400" b="1" i="1" spc="-70" dirty="0">
                <a:latin typeface="Trebuchet MS"/>
                <a:cs typeface="Trebuchet MS"/>
              </a:rPr>
              <a:t> </a:t>
            </a:r>
            <a:r>
              <a:rPr sz="1400" b="1" i="1" spc="-53" dirty="0">
                <a:latin typeface="Trebuchet MS"/>
                <a:cs typeface="Trebuchet MS"/>
              </a:rPr>
              <a:t>санкції</a:t>
            </a:r>
            <a:r>
              <a:rPr sz="1400" b="1" i="1" spc="-66" dirty="0">
                <a:latin typeface="Trebuchet MS"/>
                <a:cs typeface="Trebuchet MS"/>
              </a:rPr>
              <a:t> та</a:t>
            </a:r>
            <a:r>
              <a:rPr sz="1400" b="1" i="1" spc="-70" dirty="0">
                <a:latin typeface="Trebuchet MS"/>
                <a:cs typeface="Trebuchet MS"/>
              </a:rPr>
              <a:t> </a:t>
            </a:r>
            <a:r>
              <a:rPr sz="1400" b="1" i="1" spc="-39" dirty="0">
                <a:latin typeface="Trebuchet MS"/>
                <a:cs typeface="Trebuchet MS"/>
              </a:rPr>
              <a:t>пеня </a:t>
            </a:r>
            <a:r>
              <a:rPr sz="1400" b="1" i="1" spc="-61" dirty="0">
                <a:latin typeface="Trebuchet MS"/>
                <a:cs typeface="Trebuchet MS"/>
              </a:rPr>
              <a:t>не</a:t>
            </a:r>
            <a:r>
              <a:rPr sz="1400" b="1" i="1" spc="-96" dirty="0">
                <a:latin typeface="Trebuchet MS"/>
                <a:cs typeface="Trebuchet MS"/>
              </a:rPr>
              <a:t> </a:t>
            </a:r>
            <a:r>
              <a:rPr sz="1400" b="1" i="1" spc="-9" dirty="0">
                <a:latin typeface="Trebuchet MS"/>
                <a:cs typeface="Trebuchet MS"/>
              </a:rPr>
              <a:t>застосовуються</a:t>
            </a:r>
            <a:endParaRPr sz="1400" dirty="0">
              <a:latin typeface="Trebuchet MS"/>
              <a:cs typeface="Trebuchet MS"/>
            </a:endParaRPr>
          </a:p>
        </p:txBody>
      </p:sp>
      <p:grpSp>
        <p:nvGrpSpPr>
          <p:cNvPr id="16" name="object 24"/>
          <p:cNvGrpSpPr/>
          <p:nvPr/>
        </p:nvGrpSpPr>
        <p:grpSpPr>
          <a:xfrm>
            <a:off x="2195736" y="2132856"/>
            <a:ext cx="1384089" cy="1376207"/>
            <a:chOff x="2513148" y="3234855"/>
            <a:chExt cx="1618615" cy="1517650"/>
          </a:xfrm>
        </p:grpSpPr>
        <p:sp>
          <p:nvSpPr>
            <p:cNvPr id="25" name="object 25"/>
            <p:cNvSpPr/>
            <p:nvPr/>
          </p:nvSpPr>
          <p:spPr>
            <a:xfrm>
              <a:off x="2532192" y="3972051"/>
              <a:ext cx="761365" cy="761365"/>
            </a:xfrm>
            <a:custGeom>
              <a:avLst/>
              <a:gdLst/>
              <a:ahLst/>
              <a:cxnLst/>
              <a:rect l="l" t="t" r="r" b="b"/>
              <a:pathLst>
                <a:path w="761364" h="761364">
                  <a:moveTo>
                    <a:pt x="0" y="0"/>
                  </a:moveTo>
                  <a:lnTo>
                    <a:pt x="760907" y="760907"/>
                  </a:lnTo>
                </a:path>
              </a:pathLst>
            </a:custGeom>
            <a:ln w="38015">
              <a:solidFill>
                <a:srgbClr val="0970B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989903" y="3448399"/>
              <a:ext cx="281305" cy="79375"/>
            </a:xfrm>
            <a:custGeom>
              <a:avLst/>
              <a:gdLst/>
              <a:ahLst/>
              <a:cxnLst/>
              <a:rect l="l" t="t" r="r" b="b"/>
              <a:pathLst>
                <a:path w="281304" h="79375">
                  <a:moveTo>
                    <a:pt x="238622" y="78796"/>
                  </a:moveTo>
                  <a:lnTo>
                    <a:pt x="198881" y="73710"/>
                  </a:lnTo>
                  <a:lnTo>
                    <a:pt x="169121" y="61077"/>
                  </a:lnTo>
                  <a:lnTo>
                    <a:pt x="148167" y="44830"/>
                  </a:lnTo>
                  <a:lnTo>
                    <a:pt x="134845" y="28903"/>
                  </a:lnTo>
                  <a:lnTo>
                    <a:pt x="95166" y="61303"/>
                  </a:lnTo>
                  <a:lnTo>
                    <a:pt x="54252" y="73707"/>
                  </a:lnTo>
                  <a:lnTo>
                    <a:pt x="22113" y="74756"/>
                  </a:lnTo>
                  <a:lnTo>
                    <a:pt x="8756" y="73092"/>
                  </a:lnTo>
                  <a:lnTo>
                    <a:pt x="3400" y="71933"/>
                  </a:lnTo>
                  <a:lnTo>
                    <a:pt x="0" y="66647"/>
                  </a:lnTo>
                  <a:lnTo>
                    <a:pt x="2344" y="55982"/>
                  </a:lnTo>
                  <a:lnTo>
                    <a:pt x="7638" y="52613"/>
                  </a:lnTo>
                  <a:lnTo>
                    <a:pt x="12995" y="53757"/>
                  </a:lnTo>
                  <a:lnTo>
                    <a:pt x="26777" y="55423"/>
                  </a:lnTo>
                  <a:lnTo>
                    <a:pt x="56864" y="53637"/>
                  </a:lnTo>
                  <a:lnTo>
                    <a:pt x="93566" y="39755"/>
                  </a:lnTo>
                  <a:lnTo>
                    <a:pt x="127190" y="5131"/>
                  </a:lnTo>
                  <a:lnTo>
                    <a:pt x="129162" y="1854"/>
                  </a:lnTo>
                  <a:lnTo>
                    <a:pt x="132873" y="0"/>
                  </a:lnTo>
                  <a:lnTo>
                    <a:pt x="140481" y="741"/>
                  </a:lnTo>
                  <a:lnTo>
                    <a:pt x="143741" y="3245"/>
                  </a:lnTo>
                  <a:lnTo>
                    <a:pt x="145061" y="6831"/>
                  </a:lnTo>
                  <a:lnTo>
                    <a:pt x="151050" y="17940"/>
                  </a:lnTo>
                  <a:lnTo>
                    <a:pt x="170569" y="38607"/>
                  </a:lnTo>
                  <a:lnTo>
                    <a:pt x="208180" y="55795"/>
                  </a:lnTo>
                  <a:lnTo>
                    <a:pt x="268448" y="56461"/>
                  </a:lnTo>
                  <a:lnTo>
                    <a:pt x="273882" y="55580"/>
                  </a:lnTo>
                  <a:lnTo>
                    <a:pt x="278975" y="59228"/>
                  </a:lnTo>
                  <a:lnTo>
                    <a:pt x="246387" y="78628"/>
                  </a:lnTo>
                  <a:lnTo>
                    <a:pt x="238622" y="78796"/>
                  </a:lnTo>
                  <a:close/>
                </a:path>
              </a:pathLst>
            </a:custGeom>
            <a:solidFill>
              <a:srgbClr val="FFFD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988319" y="3376574"/>
              <a:ext cx="283210" cy="293370"/>
            </a:xfrm>
            <a:custGeom>
              <a:avLst/>
              <a:gdLst/>
              <a:ahLst/>
              <a:cxnLst/>
              <a:rect l="l" t="t" r="r" b="b"/>
              <a:pathLst>
                <a:path w="283210" h="293370">
                  <a:moveTo>
                    <a:pt x="141459" y="293067"/>
                  </a:moveTo>
                  <a:lnTo>
                    <a:pt x="96794" y="285584"/>
                  </a:lnTo>
                  <a:lnTo>
                    <a:pt x="57968" y="264757"/>
                  </a:lnTo>
                  <a:lnTo>
                    <a:pt x="27328" y="233019"/>
                  </a:lnTo>
                  <a:lnTo>
                    <a:pt x="7223" y="192803"/>
                  </a:lnTo>
                  <a:lnTo>
                    <a:pt x="0" y="146541"/>
                  </a:lnTo>
                  <a:lnTo>
                    <a:pt x="7223" y="100271"/>
                  </a:lnTo>
                  <a:lnTo>
                    <a:pt x="27328" y="60050"/>
                  </a:lnTo>
                  <a:lnTo>
                    <a:pt x="57968" y="28310"/>
                  </a:lnTo>
                  <a:lnTo>
                    <a:pt x="96794" y="7482"/>
                  </a:lnTo>
                  <a:lnTo>
                    <a:pt x="141459" y="0"/>
                  </a:lnTo>
                  <a:lnTo>
                    <a:pt x="186126" y="7482"/>
                  </a:lnTo>
                  <a:lnTo>
                    <a:pt x="209059" y="19784"/>
                  </a:lnTo>
                  <a:lnTo>
                    <a:pt x="141459" y="19784"/>
                  </a:lnTo>
                  <a:lnTo>
                    <a:pt x="94178" y="29761"/>
                  </a:lnTo>
                  <a:lnTo>
                    <a:pt x="55525" y="56952"/>
                  </a:lnTo>
                  <a:lnTo>
                    <a:pt x="29443" y="97249"/>
                  </a:lnTo>
                  <a:lnTo>
                    <a:pt x="19873" y="146541"/>
                  </a:lnTo>
                  <a:lnTo>
                    <a:pt x="29443" y="195824"/>
                  </a:lnTo>
                  <a:lnTo>
                    <a:pt x="55525" y="236116"/>
                  </a:lnTo>
                  <a:lnTo>
                    <a:pt x="94178" y="263306"/>
                  </a:lnTo>
                  <a:lnTo>
                    <a:pt x="141459" y="273283"/>
                  </a:lnTo>
                  <a:lnTo>
                    <a:pt x="209061" y="273283"/>
                  </a:lnTo>
                  <a:lnTo>
                    <a:pt x="186126" y="285584"/>
                  </a:lnTo>
                  <a:lnTo>
                    <a:pt x="141459" y="293067"/>
                  </a:lnTo>
                  <a:close/>
                </a:path>
                <a:path w="283210" h="293370">
                  <a:moveTo>
                    <a:pt x="209061" y="273283"/>
                  </a:moveTo>
                  <a:lnTo>
                    <a:pt x="141459" y="273283"/>
                  </a:lnTo>
                  <a:lnTo>
                    <a:pt x="188749" y="263306"/>
                  </a:lnTo>
                  <a:lnTo>
                    <a:pt x="227406" y="236116"/>
                  </a:lnTo>
                  <a:lnTo>
                    <a:pt x="253490" y="195824"/>
                  </a:lnTo>
                  <a:lnTo>
                    <a:pt x="263060" y="146541"/>
                  </a:lnTo>
                  <a:lnTo>
                    <a:pt x="253490" y="97249"/>
                  </a:lnTo>
                  <a:lnTo>
                    <a:pt x="227406" y="56952"/>
                  </a:lnTo>
                  <a:lnTo>
                    <a:pt x="188749" y="29761"/>
                  </a:lnTo>
                  <a:lnTo>
                    <a:pt x="141459" y="19784"/>
                  </a:lnTo>
                  <a:lnTo>
                    <a:pt x="209059" y="19784"/>
                  </a:lnTo>
                  <a:lnTo>
                    <a:pt x="224956" y="28310"/>
                  </a:lnTo>
                  <a:lnTo>
                    <a:pt x="255600" y="60050"/>
                  </a:lnTo>
                  <a:lnTo>
                    <a:pt x="275709" y="100271"/>
                  </a:lnTo>
                  <a:lnTo>
                    <a:pt x="282934" y="146541"/>
                  </a:lnTo>
                  <a:lnTo>
                    <a:pt x="275709" y="192803"/>
                  </a:lnTo>
                  <a:lnTo>
                    <a:pt x="255600" y="233019"/>
                  </a:lnTo>
                  <a:lnTo>
                    <a:pt x="224956" y="264757"/>
                  </a:lnTo>
                  <a:lnTo>
                    <a:pt x="209061" y="273283"/>
                  </a:lnTo>
                  <a:close/>
                </a:path>
              </a:pathLst>
            </a:custGeom>
            <a:solidFill>
              <a:srgbClr val="0970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070174" y="3707308"/>
              <a:ext cx="106680" cy="297815"/>
            </a:xfrm>
            <a:custGeom>
              <a:avLst/>
              <a:gdLst/>
              <a:ahLst/>
              <a:cxnLst/>
              <a:rect l="l" t="t" r="r" b="b"/>
              <a:pathLst>
                <a:path w="106680" h="297814">
                  <a:moveTo>
                    <a:pt x="54723" y="297240"/>
                  </a:moveTo>
                  <a:lnTo>
                    <a:pt x="47153" y="297240"/>
                  </a:lnTo>
                  <a:lnTo>
                    <a:pt x="43923" y="295215"/>
                  </a:lnTo>
                  <a:lnTo>
                    <a:pt x="326" y="212539"/>
                  </a:lnTo>
                  <a:lnTo>
                    <a:pt x="0" y="210144"/>
                  </a:lnTo>
                  <a:lnTo>
                    <a:pt x="32669" y="65457"/>
                  </a:lnTo>
                  <a:lnTo>
                    <a:pt x="32760" y="65055"/>
                  </a:lnTo>
                  <a:lnTo>
                    <a:pt x="13523" y="45364"/>
                  </a:lnTo>
                  <a:lnTo>
                    <a:pt x="13523" y="39259"/>
                  </a:lnTo>
                  <a:lnTo>
                    <a:pt x="51888" y="0"/>
                  </a:lnTo>
                  <a:lnTo>
                    <a:pt x="58642" y="0"/>
                  </a:lnTo>
                  <a:lnTo>
                    <a:pt x="82995" y="24900"/>
                  </a:lnTo>
                  <a:lnTo>
                    <a:pt x="55273" y="24900"/>
                  </a:lnTo>
                  <a:lnTo>
                    <a:pt x="38256" y="42303"/>
                  </a:lnTo>
                  <a:lnTo>
                    <a:pt x="55273" y="59707"/>
                  </a:lnTo>
                  <a:lnTo>
                    <a:pt x="83002" y="59707"/>
                  </a:lnTo>
                  <a:lnTo>
                    <a:pt x="77382" y="65457"/>
                  </a:lnTo>
                  <a:lnTo>
                    <a:pt x="80566" y="81794"/>
                  </a:lnTo>
                  <a:lnTo>
                    <a:pt x="49342" y="81794"/>
                  </a:lnTo>
                  <a:lnTo>
                    <a:pt x="20711" y="208644"/>
                  </a:lnTo>
                  <a:lnTo>
                    <a:pt x="51811" y="267595"/>
                  </a:lnTo>
                  <a:lnTo>
                    <a:pt x="75229" y="267595"/>
                  </a:lnTo>
                  <a:lnTo>
                    <a:pt x="57695" y="295617"/>
                  </a:lnTo>
                  <a:lnTo>
                    <a:pt x="54723" y="297240"/>
                  </a:lnTo>
                  <a:close/>
                </a:path>
                <a:path w="106680" h="297814">
                  <a:moveTo>
                    <a:pt x="83002" y="59707"/>
                  </a:moveTo>
                  <a:lnTo>
                    <a:pt x="55273" y="59707"/>
                  </a:lnTo>
                  <a:lnTo>
                    <a:pt x="72290" y="42303"/>
                  </a:lnTo>
                  <a:lnTo>
                    <a:pt x="55273" y="24900"/>
                  </a:lnTo>
                  <a:lnTo>
                    <a:pt x="82995" y="24900"/>
                  </a:lnTo>
                  <a:lnTo>
                    <a:pt x="97023" y="39259"/>
                  </a:lnTo>
                  <a:lnTo>
                    <a:pt x="97023" y="45364"/>
                  </a:lnTo>
                  <a:lnTo>
                    <a:pt x="83002" y="59707"/>
                  </a:lnTo>
                  <a:close/>
                </a:path>
                <a:path w="106680" h="297814">
                  <a:moveTo>
                    <a:pt x="57105" y="83788"/>
                  </a:moveTo>
                  <a:lnTo>
                    <a:pt x="53115" y="83788"/>
                  </a:lnTo>
                  <a:lnTo>
                    <a:pt x="51065" y="83062"/>
                  </a:lnTo>
                  <a:lnTo>
                    <a:pt x="49342" y="81794"/>
                  </a:lnTo>
                  <a:lnTo>
                    <a:pt x="80566" y="81794"/>
                  </a:lnTo>
                  <a:lnTo>
                    <a:pt x="80666" y="82304"/>
                  </a:lnTo>
                  <a:lnTo>
                    <a:pt x="60412" y="82304"/>
                  </a:lnTo>
                  <a:lnTo>
                    <a:pt x="58875" y="83247"/>
                  </a:lnTo>
                  <a:lnTo>
                    <a:pt x="57105" y="83788"/>
                  </a:lnTo>
                  <a:close/>
                </a:path>
                <a:path w="106680" h="297814">
                  <a:moveTo>
                    <a:pt x="75229" y="267595"/>
                  </a:moveTo>
                  <a:lnTo>
                    <a:pt x="51811" y="267595"/>
                  </a:lnTo>
                  <a:lnTo>
                    <a:pt x="85906" y="213111"/>
                  </a:lnTo>
                  <a:lnTo>
                    <a:pt x="60412" y="82304"/>
                  </a:lnTo>
                  <a:lnTo>
                    <a:pt x="80666" y="82304"/>
                  </a:lnTo>
                  <a:lnTo>
                    <a:pt x="106634" y="215615"/>
                  </a:lnTo>
                  <a:lnTo>
                    <a:pt x="106168" y="218150"/>
                  </a:lnTo>
                  <a:lnTo>
                    <a:pt x="75229" y="267595"/>
                  </a:lnTo>
                  <a:close/>
                </a:path>
              </a:pathLst>
            </a:custGeom>
            <a:solidFill>
              <a:srgbClr val="FFFD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909100" y="3234867"/>
              <a:ext cx="1222375" cy="876300"/>
            </a:xfrm>
            <a:custGeom>
              <a:avLst/>
              <a:gdLst/>
              <a:ahLst/>
              <a:cxnLst/>
              <a:rect l="l" t="t" r="r" b="b"/>
              <a:pathLst>
                <a:path w="1222375" h="876300">
                  <a:moveTo>
                    <a:pt x="1222235" y="19773"/>
                  </a:moveTo>
                  <a:lnTo>
                    <a:pt x="1220711" y="12268"/>
                  </a:lnTo>
                  <a:lnTo>
                    <a:pt x="1216380" y="5880"/>
                  </a:lnTo>
                  <a:lnTo>
                    <a:pt x="1209967" y="1574"/>
                  </a:lnTo>
                  <a:lnTo>
                    <a:pt x="1202423" y="63"/>
                  </a:lnTo>
                  <a:lnTo>
                    <a:pt x="1202423" y="19926"/>
                  </a:lnTo>
                  <a:lnTo>
                    <a:pt x="1202423" y="57365"/>
                  </a:lnTo>
                  <a:lnTo>
                    <a:pt x="1202270" y="57518"/>
                  </a:lnTo>
                  <a:lnTo>
                    <a:pt x="1178013" y="57518"/>
                  </a:lnTo>
                  <a:lnTo>
                    <a:pt x="1178013" y="77304"/>
                  </a:lnTo>
                  <a:lnTo>
                    <a:pt x="1178013" y="549973"/>
                  </a:lnTo>
                  <a:lnTo>
                    <a:pt x="1177861" y="550125"/>
                  </a:lnTo>
                  <a:lnTo>
                    <a:pt x="470255" y="550125"/>
                  </a:lnTo>
                  <a:lnTo>
                    <a:pt x="470103" y="549973"/>
                  </a:lnTo>
                  <a:lnTo>
                    <a:pt x="470103" y="525208"/>
                  </a:lnTo>
                  <a:lnTo>
                    <a:pt x="734999" y="315137"/>
                  </a:lnTo>
                  <a:lnTo>
                    <a:pt x="750150" y="298005"/>
                  </a:lnTo>
                  <a:lnTo>
                    <a:pt x="757288" y="277139"/>
                  </a:lnTo>
                  <a:lnTo>
                    <a:pt x="756069" y="255117"/>
                  </a:lnTo>
                  <a:lnTo>
                    <a:pt x="746112" y="234556"/>
                  </a:lnTo>
                  <a:lnTo>
                    <a:pt x="743254" y="231597"/>
                  </a:lnTo>
                  <a:lnTo>
                    <a:pt x="737590" y="225704"/>
                  </a:lnTo>
                  <a:lnTo>
                    <a:pt x="737590" y="274459"/>
                  </a:lnTo>
                  <a:lnTo>
                    <a:pt x="732853" y="288201"/>
                  </a:lnTo>
                  <a:lnTo>
                    <a:pt x="722807" y="299516"/>
                  </a:lnTo>
                  <a:lnTo>
                    <a:pt x="407466" y="549579"/>
                  </a:lnTo>
                  <a:lnTo>
                    <a:pt x="406107" y="552437"/>
                  </a:lnTo>
                  <a:lnTo>
                    <a:pt x="406209" y="626745"/>
                  </a:lnTo>
                  <a:lnTo>
                    <a:pt x="406527" y="856068"/>
                  </a:lnTo>
                  <a:lnTo>
                    <a:pt x="19875" y="855903"/>
                  </a:lnTo>
                  <a:lnTo>
                    <a:pt x="19875" y="626745"/>
                  </a:lnTo>
                  <a:lnTo>
                    <a:pt x="25768" y="583209"/>
                  </a:lnTo>
                  <a:lnTo>
                    <a:pt x="42392" y="544055"/>
                  </a:lnTo>
                  <a:lnTo>
                    <a:pt x="68173" y="510870"/>
                  </a:lnTo>
                  <a:lnTo>
                    <a:pt x="101511" y="485203"/>
                  </a:lnTo>
                  <a:lnTo>
                    <a:pt x="140843" y="468655"/>
                  </a:lnTo>
                  <a:lnTo>
                    <a:pt x="184569" y="462788"/>
                  </a:lnTo>
                  <a:lnTo>
                    <a:pt x="256768" y="462788"/>
                  </a:lnTo>
                  <a:lnTo>
                    <a:pt x="304914" y="469900"/>
                  </a:lnTo>
                  <a:lnTo>
                    <a:pt x="348754" y="490715"/>
                  </a:lnTo>
                  <a:lnTo>
                    <a:pt x="352348" y="493141"/>
                  </a:lnTo>
                  <a:lnTo>
                    <a:pt x="357098" y="492937"/>
                  </a:lnTo>
                  <a:lnTo>
                    <a:pt x="385597" y="470357"/>
                  </a:lnTo>
                  <a:lnTo>
                    <a:pt x="677189" y="239268"/>
                  </a:lnTo>
                  <a:lnTo>
                    <a:pt x="683831" y="234251"/>
                  </a:lnTo>
                  <a:lnTo>
                    <a:pt x="691743" y="231597"/>
                  </a:lnTo>
                  <a:lnTo>
                    <a:pt x="700049" y="231597"/>
                  </a:lnTo>
                  <a:lnTo>
                    <a:pt x="736803" y="260007"/>
                  </a:lnTo>
                  <a:lnTo>
                    <a:pt x="737590" y="274459"/>
                  </a:lnTo>
                  <a:lnTo>
                    <a:pt x="737590" y="225704"/>
                  </a:lnTo>
                  <a:lnTo>
                    <a:pt x="736828" y="224904"/>
                  </a:lnTo>
                  <a:lnTo>
                    <a:pt x="725792" y="217766"/>
                  </a:lnTo>
                  <a:lnTo>
                    <a:pt x="713397" y="213334"/>
                  </a:lnTo>
                  <a:lnTo>
                    <a:pt x="700049" y="211810"/>
                  </a:lnTo>
                  <a:lnTo>
                    <a:pt x="690664" y="212559"/>
                  </a:lnTo>
                  <a:lnTo>
                    <a:pt x="681621" y="214807"/>
                  </a:lnTo>
                  <a:lnTo>
                    <a:pt x="673023" y="218516"/>
                  </a:lnTo>
                  <a:lnTo>
                    <a:pt x="664984" y="223647"/>
                  </a:lnTo>
                  <a:lnTo>
                    <a:pt x="470103" y="378117"/>
                  </a:lnTo>
                  <a:lnTo>
                    <a:pt x="470103" y="77304"/>
                  </a:lnTo>
                  <a:lnTo>
                    <a:pt x="1178013" y="77304"/>
                  </a:lnTo>
                  <a:lnTo>
                    <a:pt x="1178013" y="57518"/>
                  </a:lnTo>
                  <a:lnTo>
                    <a:pt x="445858" y="57518"/>
                  </a:lnTo>
                  <a:lnTo>
                    <a:pt x="445706" y="57365"/>
                  </a:lnTo>
                  <a:lnTo>
                    <a:pt x="445706" y="19926"/>
                  </a:lnTo>
                  <a:lnTo>
                    <a:pt x="445858" y="19773"/>
                  </a:lnTo>
                  <a:lnTo>
                    <a:pt x="1202270" y="19773"/>
                  </a:lnTo>
                  <a:lnTo>
                    <a:pt x="1202423" y="19926"/>
                  </a:lnTo>
                  <a:lnTo>
                    <a:pt x="1202423" y="63"/>
                  </a:lnTo>
                  <a:lnTo>
                    <a:pt x="1202131" y="0"/>
                  </a:lnTo>
                  <a:lnTo>
                    <a:pt x="445998" y="0"/>
                  </a:lnTo>
                  <a:lnTo>
                    <a:pt x="438162" y="1574"/>
                  </a:lnTo>
                  <a:lnTo>
                    <a:pt x="431749" y="5880"/>
                  </a:lnTo>
                  <a:lnTo>
                    <a:pt x="427418" y="12268"/>
                  </a:lnTo>
                  <a:lnTo>
                    <a:pt x="425894" y="19773"/>
                  </a:lnTo>
                  <a:lnTo>
                    <a:pt x="425894" y="57518"/>
                  </a:lnTo>
                  <a:lnTo>
                    <a:pt x="427418" y="65024"/>
                  </a:lnTo>
                  <a:lnTo>
                    <a:pt x="431749" y="71412"/>
                  </a:lnTo>
                  <a:lnTo>
                    <a:pt x="438162" y="75730"/>
                  </a:lnTo>
                  <a:lnTo>
                    <a:pt x="445998" y="77304"/>
                  </a:lnTo>
                  <a:lnTo>
                    <a:pt x="450253" y="77304"/>
                  </a:lnTo>
                  <a:lnTo>
                    <a:pt x="450227" y="393865"/>
                  </a:lnTo>
                  <a:lnTo>
                    <a:pt x="353707" y="470357"/>
                  </a:lnTo>
                  <a:lnTo>
                    <a:pt x="339255" y="462788"/>
                  </a:lnTo>
                  <a:lnTo>
                    <a:pt x="331127" y="458533"/>
                  </a:lnTo>
                  <a:lnTo>
                    <a:pt x="307251" y="449961"/>
                  </a:lnTo>
                  <a:lnTo>
                    <a:pt x="282371" y="444754"/>
                  </a:lnTo>
                  <a:lnTo>
                    <a:pt x="256768" y="443001"/>
                  </a:lnTo>
                  <a:lnTo>
                    <a:pt x="184569" y="443001"/>
                  </a:lnTo>
                  <a:lnTo>
                    <a:pt x="135559" y="449580"/>
                  </a:lnTo>
                  <a:lnTo>
                    <a:pt x="91490" y="468122"/>
                  </a:lnTo>
                  <a:lnTo>
                    <a:pt x="54127" y="496887"/>
                  </a:lnTo>
                  <a:lnTo>
                    <a:pt x="25234" y="534085"/>
                  </a:lnTo>
                  <a:lnTo>
                    <a:pt x="6604" y="577951"/>
                  </a:lnTo>
                  <a:lnTo>
                    <a:pt x="0" y="626745"/>
                  </a:lnTo>
                  <a:lnTo>
                    <a:pt x="0" y="871270"/>
                  </a:lnTo>
                  <a:lnTo>
                    <a:pt x="4445" y="875690"/>
                  </a:lnTo>
                  <a:lnTo>
                    <a:pt x="9931" y="875690"/>
                  </a:lnTo>
                  <a:lnTo>
                    <a:pt x="419125" y="875855"/>
                  </a:lnTo>
                  <a:lnTo>
                    <a:pt x="421665" y="874826"/>
                  </a:lnTo>
                  <a:lnTo>
                    <a:pt x="425386" y="871093"/>
                  </a:lnTo>
                  <a:lnTo>
                    <a:pt x="426440" y="868578"/>
                  </a:lnTo>
                  <a:lnTo>
                    <a:pt x="426415" y="856068"/>
                  </a:lnTo>
                  <a:lnTo>
                    <a:pt x="426415" y="855903"/>
                  </a:lnTo>
                  <a:lnTo>
                    <a:pt x="425970" y="560197"/>
                  </a:lnTo>
                  <a:lnTo>
                    <a:pt x="450265" y="540931"/>
                  </a:lnTo>
                  <a:lnTo>
                    <a:pt x="450291" y="550125"/>
                  </a:lnTo>
                  <a:lnTo>
                    <a:pt x="451815" y="557644"/>
                  </a:lnTo>
                  <a:lnTo>
                    <a:pt x="456145" y="564032"/>
                  </a:lnTo>
                  <a:lnTo>
                    <a:pt x="462559" y="568337"/>
                  </a:lnTo>
                  <a:lnTo>
                    <a:pt x="470408" y="569912"/>
                  </a:lnTo>
                  <a:lnTo>
                    <a:pt x="1177709" y="569912"/>
                  </a:lnTo>
                  <a:lnTo>
                    <a:pt x="1197864" y="77304"/>
                  </a:lnTo>
                  <a:lnTo>
                    <a:pt x="1202131" y="77304"/>
                  </a:lnTo>
                  <a:lnTo>
                    <a:pt x="1209967" y="75730"/>
                  </a:lnTo>
                  <a:lnTo>
                    <a:pt x="1216380" y="71412"/>
                  </a:lnTo>
                  <a:lnTo>
                    <a:pt x="1220711" y="65024"/>
                  </a:lnTo>
                  <a:lnTo>
                    <a:pt x="1222235" y="57518"/>
                  </a:lnTo>
                  <a:lnTo>
                    <a:pt x="1222235" y="19773"/>
                  </a:lnTo>
                  <a:close/>
                </a:path>
              </a:pathLst>
            </a:custGeom>
            <a:solidFill>
              <a:srgbClr val="0970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455594" y="3350285"/>
              <a:ext cx="546735" cy="386080"/>
            </a:xfrm>
            <a:custGeom>
              <a:avLst/>
              <a:gdLst/>
              <a:ahLst/>
              <a:cxnLst/>
              <a:rect l="l" t="t" r="r" b="b"/>
              <a:pathLst>
                <a:path w="546735" h="386079">
                  <a:moveTo>
                    <a:pt x="251066" y="59397"/>
                  </a:moveTo>
                  <a:lnTo>
                    <a:pt x="246621" y="54978"/>
                  </a:lnTo>
                  <a:lnTo>
                    <a:pt x="4457" y="54978"/>
                  </a:lnTo>
                  <a:lnTo>
                    <a:pt x="0" y="59397"/>
                  </a:lnTo>
                  <a:lnTo>
                    <a:pt x="0" y="70332"/>
                  </a:lnTo>
                  <a:lnTo>
                    <a:pt x="4457" y="74764"/>
                  </a:lnTo>
                  <a:lnTo>
                    <a:pt x="241134" y="74764"/>
                  </a:lnTo>
                  <a:lnTo>
                    <a:pt x="246621" y="74764"/>
                  </a:lnTo>
                  <a:lnTo>
                    <a:pt x="251066" y="70332"/>
                  </a:lnTo>
                  <a:lnTo>
                    <a:pt x="251066" y="59397"/>
                  </a:lnTo>
                  <a:close/>
                </a:path>
                <a:path w="546735" h="386079">
                  <a:moveTo>
                    <a:pt x="251066" y="15875"/>
                  </a:moveTo>
                  <a:lnTo>
                    <a:pt x="246621" y="11455"/>
                  </a:lnTo>
                  <a:lnTo>
                    <a:pt x="4457" y="11455"/>
                  </a:lnTo>
                  <a:lnTo>
                    <a:pt x="0" y="15875"/>
                  </a:lnTo>
                  <a:lnTo>
                    <a:pt x="0" y="26809"/>
                  </a:lnTo>
                  <a:lnTo>
                    <a:pt x="4457" y="31242"/>
                  </a:lnTo>
                  <a:lnTo>
                    <a:pt x="241134" y="31242"/>
                  </a:lnTo>
                  <a:lnTo>
                    <a:pt x="246621" y="31242"/>
                  </a:lnTo>
                  <a:lnTo>
                    <a:pt x="251066" y="26809"/>
                  </a:lnTo>
                  <a:lnTo>
                    <a:pt x="251066" y="15875"/>
                  </a:lnTo>
                  <a:close/>
                </a:path>
                <a:path w="546735" h="386079">
                  <a:moveTo>
                    <a:pt x="537718" y="138468"/>
                  </a:moveTo>
                  <a:lnTo>
                    <a:pt x="535800" y="126695"/>
                  </a:lnTo>
                  <a:lnTo>
                    <a:pt x="530618" y="94742"/>
                  </a:lnTo>
                  <a:lnTo>
                    <a:pt x="517550" y="69634"/>
                  </a:lnTo>
                  <a:lnTo>
                    <a:pt x="517550" y="146481"/>
                  </a:lnTo>
                  <a:lnTo>
                    <a:pt x="506069" y="189801"/>
                  </a:lnTo>
                  <a:lnTo>
                    <a:pt x="480161" y="224942"/>
                  </a:lnTo>
                  <a:lnTo>
                    <a:pt x="443217" y="248513"/>
                  </a:lnTo>
                  <a:lnTo>
                    <a:pt x="398653" y="257124"/>
                  </a:lnTo>
                  <a:lnTo>
                    <a:pt x="384759" y="256324"/>
                  </a:lnTo>
                  <a:lnTo>
                    <a:pt x="371335" y="253974"/>
                  </a:lnTo>
                  <a:lnTo>
                    <a:pt x="358432" y="250151"/>
                  </a:lnTo>
                  <a:lnTo>
                    <a:pt x="346252" y="245021"/>
                  </a:lnTo>
                  <a:lnTo>
                    <a:pt x="351828" y="234810"/>
                  </a:lnTo>
                  <a:lnTo>
                    <a:pt x="400189" y="146481"/>
                  </a:lnTo>
                  <a:lnTo>
                    <a:pt x="517550" y="146481"/>
                  </a:lnTo>
                  <a:lnTo>
                    <a:pt x="517550" y="69634"/>
                  </a:lnTo>
                  <a:lnTo>
                    <a:pt x="517258" y="69075"/>
                  </a:lnTo>
                  <a:lnTo>
                    <a:pt x="517258" y="126695"/>
                  </a:lnTo>
                  <a:lnTo>
                    <a:pt x="397827" y="126695"/>
                  </a:lnTo>
                  <a:lnTo>
                    <a:pt x="381711" y="94449"/>
                  </a:lnTo>
                  <a:lnTo>
                    <a:pt x="381711" y="138861"/>
                  </a:lnTo>
                  <a:lnTo>
                    <a:pt x="329196" y="234810"/>
                  </a:lnTo>
                  <a:lnTo>
                    <a:pt x="308724" y="216242"/>
                  </a:lnTo>
                  <a:lnTo>
                    <a:pt x="293039" y="193421"/>
                  </a:lnTo>
                  <a:lnTo>
                    <a:pt x="282981" y="167208"/>
                  </a:lnTo>
                  <a:lnTo>
                    <a:pt x="279438" y="138468"/>
                  </a:lnTo>
                  <a:lnTo>
                    <a:pt x="283210" y="108762"/>
                  </a:lnTo>
                  <a:lnTo>
                    <a:pt x="293916" y="81813"/>
                  </a:lnTo>
                  <a:lnTo>
                    <a:pt x="310578" y="58559"/>
                  </a:lnTo>
                  <a:lnTo>
                    <a:pt x="332270" y="39954"/>
                  </a:lnTo>
                  <a:lnTo>
                    <a:pt x="381711" y="138861"/>
                  </a:lnTo>
                  <a:lnTo>
                    <a:pt x="381711" y="94449"/>
                  </a:lnTo>
                  <a:lnTo>
                    <a:pt x="354418" y="39839"/>
                  </a:lnTo>
                  <a:lnTo>
                    <a:pt x="349669" y="30314"/>
                  </a:lnTo>
                  <a:lnTo>
                    <a:pt x="361162" y="25831"/>
                  </a:lnTo>
                  <a:lnTo>
                    <a:pt x="373214" y="22529"/>
                  </a:lnTo>
                  <a:lnTo>
                    <a:pt x="385724" y="20485"/>
                  </a:lnTo>
                  <a:lnTo>
                    <a:pt x="398653" y="19786"/>
                  </a:lnTo>
                  <a:lnTo>
                    <a:pt x="442391" y="28067"/>
                  </a:lnTo>
                  <a:lnTo>
                    <a:pt x="478866" y="50761"/>
                  </a:lnTo>
                  <a:lnTo>
                    <a:pt x="504888" y="84709"/>
                  </a:lnTo>
                  <a:lnTo>
                    <a:pt x="517258" y="126695"/>
                  </a:lnTo>
                  <a:lnTo>
                    <a:pt x="517258" y="69075"/>
                  </a:lnTo>
                  <a:lnTo>
                    <a:pt x="510844" y="56743"/>
                  </a:lnTo>
                  <a:lnTo>
                    <a:pt x="480733" y="26746"/>
                  </a:lnTo>
                  <a:lnTo>
                    <a:pt x="467220" y="19786"/>
                  </a:lnTo>
                  <a:lnTo>
                    <a:pt x="442556" y="7073"/>
                  </a:lnTo>
                  <a:lnTo>
                    <a:pt x="398653" y="0"/>
                  </a:lnTo>
                  <a:lnTo>
                    <a:pt x="381165" y="1092"/>
                  </a:lnTo>
                  <a:lnTo>
                    <a:pt x="364337" y="4279"/>
                  </a:lnTo>
                  <a:lnTo>
                    <a:pt x="348272" y="9410"/>
                  </a:lnTo>
                  <a:lnTo>
                    <a:pt x="333108" y="16370"/>
                  </a:lnTo>
                  <a:lnTo>
                    <a:pt x="332689" y="16522"/>
                  </a:lnTo>
                  <a:lnTo>
                    <a:pt x="332511" y="16522"/>
                  </a:lnTo>
                  <a:lnTo>
                    <a:pt x="331089" y="17221"/>
                  </a:lnTo>
                  <a:lnTo>
                    <a:pt x="330441" y="17703"/>
                  </a:lnTo>
                  <a:lnTo>
                    <a:pt x="329831" y="18211"/>
                  </a:lnTo>
                  <a:lnTo>
                    <a:pt x="301167" y="39839"/>
                  </a:lnTo>
                  <a:lnTo>
                    <a:pt x="278980" y="68008"/>
                  </a:lnTo>
                  <a:lnTo>
                    <a:pt x="264655" y="101333"/>
                  </a:lnTo>
                  <a:lnTo>
                    <a:pt x="259562" y="138468"/>
                  </a:lnTo>
                  <a:lnTo>
                    <a:pt x="259626" y="138861"/>
                  </a:lnTo>
                  <a:lnTo>
                    <a:pt x="266661" y="182168"/>
                  </a:lnTo>
                  <a:lnTo>
                    <a:pt x="286435" y="220167"/>
                  </a:lnTo>
                  <a:lnTo>
                    <a:pt x="316560" y="250151"/>
                  </a:lnTo>
                  <a:lnTo>
                    <a:pt x="354736" y="269836"/>
                  </a:lnTo>
                  <a:lnTo>
                    <a:pt x="398653" y="276898"/>
                  </a:lnTo>
                  <a:lnTo>
                    <a:pt x="442556" y="269836"/>
                  </a:lnTo>
                  <a:lnTo>
                    <a:pt x="480733" y="250151"/>
                  </a:lnTo>
                  <a:lnTo>
                    <a:pt x="510844" y="220167"/>
                  </a:lnTo>
                  <a:lnTo>
                    <a:pt x="530618" y="182168"/>
                  </a:lnTo>
                  <a:lnTo>
                    <a:pt x="536409" y="146481"/>
                  </a:lnTo>
                  <a:lnTo>
                    <a:pt x="537718" y="138468"/>
                  </a:lnTo>
                  <a:close/>
                </a:path>
                <a:path w="546735" h="386079">
                  <a:moveTo>
                    <a:pt x="546188" y="370332"/>
                  </a:moveTo>
                  <a:lnTo>
                    <a:pt x="541743" y="365912"/>
                  </a:lnTo>
                  <a:lnTo>
                    <a:pt x="116065" y="365912"/>
                  </a:lnTo>
                  <a:lnTo>
                    <a:pt x="111620" y="370332"/>
                  </a:lnTo>
                  <a:lnTo>
                    <a:pt x="111620" y="381266"/>
                  </a:lnTo>
                  <a:lnTo>
                    <a:pt x="116065" y="385699"/>
                  </a:lnTo>
                  <a:lnTo>
                    <a:pt x="536257" y="385699"/>
                  </a:lnTo>
                  <a:lnTo>
                    <a:pt x="541743" y="385699"/>
                  </a:lnTo>
                  <a:lnTo>
                    <a:pt x="546188" y="381266"/>
                  </a:lnTo>
                  <a:lnTo>
                    <a:pt x="546188" y="370332"/>
                  </a:lnTo>
                  <a:close/>
                </a:path>
                <a:path w="546735" h="386079">
                  <a:moveTo>
                    <a:pt x="546188" y="311327"/>
                  </a:moveTo>
                  <a:lnTo>
                    <a:pt x="541743" y="306895"/>
                  </a:lnTo>
                  <a:lnTo>
                    <a:pt x="116065" y="306895"/>
                  </a:lnTo>
                  <a:lnTo>
                    <a:pt x="111620" y="311327"/>
                  </a:lnTo>
                  <a:lnTo>
                    <a:pt x="111620" y="322249"/>
                  </a:lnTo>
                  <a:lnTo>
                    <a:pt x="116065" y="326669"/>
                  </a:lnTo>
                  <a:lnTo>
                    <a:pt x="536257" y="326669"/>
                  </a:lnTo>
                  <a:lnTo>
                    <a:pt x="541743" y="326669"/>
                  </a:lnTo>
                  <a:lnTo>
                    <a:pt x="546188" y="322249"/>
                  </a:lnTo>
                  <a:lnTo>
                    <a:pt x="546188" y="311327"/>
                  </a:lnTo>
                  <a:close/>
                </a:path>
              </a:pathLst>
            </a:custGeom>
            <a:solidFill>
              <a:srgbClr val="FFFD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31"/>
          <p:cNvGrpSpPr/>
          <p:nvPr/>
        </p:nvGrpSpPr>
        <p:grpSpPr>
          <a:xfrm>
            <a:off x="3707904" y="3933056"/>
            <a:ext cx="1278748" cy="1524768"/>
            <a:chOff x="4266263" y="5058755"/>
            <a:chExt cx="1495425" cy="1681480"/>
          </a:xfrm>
        </p:grpSpPr>
        <p:sp>
          <p:nvSpPr>
            <p:cNvPr id="32" name="object 32"/>
            <p:cNvSpPr/>
            <p:nvPr/>
          </p:nvSpPr>
          <p:spPr>
            <a:xfrm>
              <a:off x="4285307" y="5959839"/>
              <a:ext cx="761365" cy="761365"/>
            </a:xfrm>
            <a:custGeom>
              <a:avLst/>
              <a:gdLst/>
              <a:ahLst/>
              <a:cxnLst/>
              <a:rect l="l" t="t" r="r" b="b"/>
              <a:pathLst>
                <a:path w="761364" h="761365">
                  <a:moveTo>
                    <a:pt x="0" y="0"/>
                  </a:moveTo>
                  <a:lnTo>
                    <a:pt x="760907" y="760907"/>
                  </a:lnTo>
                </a:path>
              </a:pathLst>
            </a:custGeom>
            <a:ln w="38015">
              <a:solidFill>
                <a:srgbClr val="0970B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114241" y="5058755"/>
              <a:ext cx="269240" cy="158115"/>
            </a:xfrm>
            <a:custGeom>
              <a:avLst/>
              <a:gdLst/>
              <a:ahLst/>
              <a:cxnLst/>
              <a:rect l="l" t="t" r="r" b="b"/>
              <a:pathLst>
                <a:path w="269239" h="158114">
                  <a:moveTo>
                    <a:pt x="262818" y="86863"/>
                  </a:moveTo>
                  <a:lnTo>
                    <a:pt x="5974" y="86863"/>
                  </a:lnTo>
                  <a:lnTo>
                    <a:pt x="0" y="80899"/>
                  </a:lnTo>
                  <a:lnTo>
                    <a:pt x="0" y="5984"/>
                  </a:lnTo>
                  <a:lnTo>
                    <a:pt x="5974" y="0"/>
                  </a:lnTo>
                  <a:lnTo>
                    <a:pt x="262818" y="0"/>
                  </a:lnTo>
                  <a:lnTo>
                    <a:pt x="268792" y="5984"/>
                  </a:lnTo>
                  <a:lnTo>
                    <a:pt x="268792" y="26688"/>
                  </a:lnTo>
                  <a:lnTo>
                    <a:pt x="26739" y="26688"/>
                  </a:lnTo>
                  <a:lnTo>
                    <a:pt x="26739" y="60174"/>
                  </a:lnTo>
                  <a:lnTo>
                    <a:pt x="268792" y="60174"/>
                  </a:lnTo>
                  <a:lnTo>
                    <a:pt x="268792" y="80899"/>
                  </a:lnTo>
                  <a:lnTo>
                    <a:pt x="262818" y="86863"/>
                  </a:lnTo>
                  <a:close/>
                </a:path>
                <a:path w="269239" h="158114">
                  <a:moveTo>
                    <a:pt x="268792" y="60174"/>
                  </a:moveTo>
                  <a:lnTo>
                    <a:pt x="242053" y="60174"/>
                  </a:lnTo>
                  <a:lnTo>
                    <a:pt x="242053" y="26688"/>
                  </a:lnTo>
                  <a:lnTo>
                    <a:pt x="268792" y="26688"/>
                  </a:lnTo>
                  <a:lnTo>
                    <a:pt x="268792" y="60174"/>
                  </a:lnTo>
                  <a:close/>
                </a:path>
                <a:path w="269239" h="158114">
                  <a:moveTo>
                    <a:pt x="226782" y="157712"/>
                  </a:moveTo>
                  <a:lnTo>
                    <a:pt x="39273" y="157712"/>
                  </a:lnTo>
                  <a:lnTo>
                    <a:pt x="39273" y="86863"/>
                  </a:lnTo>
                  <a:lnTo>
                    <a:pt x="226782" y="86863"/>
                  </a:lnTo>
                  <a:lnTo>
                    <a:pt x="226782" y="90053"/>
                  </a:lnTo>
                  <a:lnTo>
                    <a:pt x="66012" y="90053"/>
                  </a:lnTo>
                  <a:lnTo>
                    <a:pt x="66012" y="150894"/>
                  </a:lnTo>
                  <a:lnTo>
                    <a:pt x="226782" y="150894"/>
                  </a:lnTo>
                  <a:lnTo>
                    <a:pt x="226782" y="157712"/>
                  </a:lnTo>
                  <a:close/>
                </a:path>
                <a:path w="269239" h="158114">
                  <a:moveTo>
                    <a:pt x="226782" y="150894"/>
                  </a:moveTo>
                  <a:lnTo>
                    <a:pt x="200043" y="150894"/>
                  </a:lnTo>
                  <a:lnTo>
                    <a:pt x="200043" y="90053"/>
                  </a:lnTo>
                  <a:lnTo>
                    <a:pt x="226782" y="90053"/>
                  </a:lnTo>
                  <a:lnTo>
                    <a:pt x="226782" y="150894"/>
                  </a:lnTo>
                  <a:close/>
                </a:path>
              </a:pathLst>
            </a:custGeom>
            <a:solidFill>
              <a:srgbClr val="FFFD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94601" y="5236902"/>
              <a:ext cx="169126" cy="164593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4733201" y="5202923"/>
              <a:ext cx="1028700" cy="1026794"/>
            </a:xfrm>
            <a:custGeom>
              <a:avLst/>
              <a:gdLst/>
              <a:ahLst/>
              <a:cxnLst/>
              <a:rect l="l" t="t" r="r" b="b"/>
              <a:pathLst>
                <a:path w="1028700" h="1026795">
                  <a:moveTo>
                    <a:pt x="921004" y="513168"/>
                  </a:moveTo>
                  <a:lnTo>
                    <a:pt x="918260" y="465886"/>
                  </a:lnTo>
                  <a:lnTo>
                    <a:pt x="910234" y="420179"/>
                  </a:lnTo>
                  <a:lnTo>
                    <a:pt x="897242" y="376364"/>
                  </a:lnTo>
                  <a:lnTo>
                    <a:pt x="897166" y="376199"/>
                  </a:lnTo>
                  <a:lnTo>
                    <a:pt x="894257" y="369354"/>
                  </a:lnTo>
                  <a:lnTo>
                    <a:pt x="894257" y="513168"/>
                  </a:lnTo>
                  <a:lnTo>
                    <a:pt x="891298" y="560692"/>
                  </a:lnTo>
                  <a:lnTo>
                    <a:pt x="882637" y="606475"/>
                  </a:lnTo>
                  <a:lnTo>
                    <a:pt x="868629" y="650151"/>
                  </a:lnTo>
                  <a:lnTo>
                    <a:pt x="849655" y="691375"/>
                  </a:lnTo>
                  <a:lnTo>
                    <a:pt x="826071" y="729780"/>
                  </a:lnTo>
                  <a:lnTo>
                    <a:pt x="798207" y="765009"/>
                  </a:lnTo>
                  <a:lnTo>
                    <a:pt x="766457" y="796696"/>
                  </a:lnTo>
                  <a:lnTo>
                    <a:pt x="731164" y="824496"/>
                  </a:lnTo>
                  <a:lnTo>
                    <a:pt x="692696" y="848042"/>
                  </a:lnTo>
                  <a:lnTo>
                    <a:pt x="651395" y="866990"/>
                  </a:lnTo>
                  <a:lnTo>
                    <a:pt x="607644" y="880960"/>
                  </a:lnTo>
                  <a:lnTo>
                    <a:pt x="561771" y="889609"/>
                  </a:lnTo>
                  <a:lnTo>
                    <a:pt x="514172" y="892568"/>
                  </a:lnTo>
                  <a:lnTo>
                    <a:pt x="466547" y="889609"/>
                  </a:lnTo>
                  <a:lnTo>
                    <a:pt x="420674" y="880960"/>
                  </a:lnTo>
                  <a:lnTo>
                    <a:pt x="376910" y="866990"/>
                  </a:lnTo>
                  <a:lnTo>
                    <a:pt x="335610" y="848042"/>
                  </a:lnTo>
                  <a:lnTo>
                    <a:pt x="297141" y="824496"/>
                  </a:lnTo>
                  <a:lnTo>
                    <a:pt x="261848" y="796696"/>
                  </a:lnTo>
                  <a:lnTo>
                    <a:pt x="230098" y="765009"/>
                  </a:lnTo>
                  <a:lnTo>
                    <a:pt x="202247" y="729780"/>
                  </a:lnTo>
                  <a:lnTo>
                    <a:pt x="178650" y="691375"/>
                  </a:lnTo>
                  <a:lnTo>
                    <a:pt x="159677" y="650151"/>
                  </a:lnTo>
                  <a:lnTo>
                    <a:pt x="159626" y="649986"/>
                  </a:lnTo>
                  <a:lnTo>
                    <a:pt x="145681" y="606475"/>
                  </a:lnTo>
                  <a:lnTo>
                    <a:pt x="145618" y="606171"/>
                  </a:lnTo>
                  <a:lnTo>
                    <a:pt x="137020" y="560692"/>
                  </a:lnTo>
                  <a:lnTo>
                    <a:pt x="137007" y="560463"/>
                  </a:lnTo>
                  <a:lnTo>
                    <a:pt x="134048" y="513168"/>
                  </a:lnTo>
                  <a:lnTo>
                    <a:pt x="137020" y="465658"/>
                  </a:lnTo>
                  <a:lnTo>
                    <a:pt x="145681" y="419874"/>
                  </a:lnTo>
                  <a:lnTo>
                    <a:pt x="159677" y="376199"/>
                  </a:lnTo>
                  <a:lnTo>
                    <a:pt x="178650" y="334975"/>
                  </a:lnTo>
                  <a:lnTo>
                    <a:pt x="202247" y="296583"/>
                  </a:lnTo>
                  <a:lnTo>
                    <a:pt x="230098" y="261353"/>
                  </a:lnTo>
                  <a:lnTo>
                    <a:pt x="261848" y="229666"/>
                  </a:lnTo>
                  <a:lnTo>
                    <a:pt x="297141" y="201866"/>
                  </a:lnTo>
                  <a:lnTo>
                    <a:pt x="335610" y="178320"/>
                  </a:lnTo>
                  <a:lnTo>
                    <a:pt x="376910" y="159372"/>
                  </a:lnTo>
                  <a:lnTo>
                    <a:pt x="420674" y="145402"/>
                  </a:lnTo>
                  <a:lnTo>
                    <a:pt x="466547" y="136753"/>
                  </a:lnTo>
                  <a:lnTo>
                    <a:pt x="514172" y="133794"/>
                  </a:lnTo>
                  <a:lnTo>
                    <a:pt x="561771" y="136753"/>
                  </a:lnTo>
                  <a:lnTo>
                    <a:pt x="607644" y="145402"/>
                  </a:lnTo>
                  <a:lnTo>
                    <a:pt x="651395" y="159372"/>
                  </a:lnTo>
                  <a:lnTo>
                    <a:pt x="692696" y="178320"/>
                  </a:lnTo>
                  <a:lnTo>
                    <a:pt x="731164" y="201866"/>
                  </a:lnTo>
                  <a:lnTo>
                    <a:pt x="766457" y="229666"/>
                  </a:lnTo>
                  <a:lnTo>
                    <a:pt x="798207" y="261353"/>
                  </a:lnTo>
                  <a:lnTo>
                    <a:pt x="826071" y="296583"/>
                  </a:lnTo>
                  <a:lnTo>
                    <a:pt x="849655" y="334975"/>
                  </a:lnTo>
                  <a:lnTo>
                    <a:pt x="868629" y="376199"/>
                  </a:lnTo>
                  <a:lnTo>
                    <a:pt x="882637" y="419874"/>
                  </a:lnTo>
                  <a:lnTo>
                    <a:pt x="882688" y="420179"/>
                  </a:lnTo>
                  <a:lnTo>
                    <a:pt x="891298" y="465658"/>
                  </a:lnTo>
                  <a:lnTo>
                    <a:pt x="891311" y="465886"/>
                  </a:lnTo>
                  <a:lnTo>
                    <a:pt x="894257" y="513168"/>
                  </a:lnTo>
                  <a:lnTo>
                    <a:pt x="894257" y="369354"/>
                  </a:lnTo>
                  <a:lnTo>
                    <a:pt x="857567" y="295643"/>
                  </a:lnTo>
                  <a:lnTo>
                    <a:pt x="831507" y="259359"/>
                  </a:lnTo>
                  <a:lnTo>
                    <a:pt x="801700" y="226174"/>
                  </a:lnTo>
                  <a:lnTo>
                    <a:pt x="768464" y="196430"/>
                  </a:lnTo>
                  <a:lnTo>
                    <a:pt x="732104" y="170421"/>
                  </a:lnTo>
                  <a:lnTo>
                    <a:pt x="692924" y="148450"/>
                  </a:lnTo>
                  <a:lnTo>
                    <a:pt x="651230" y="130822"/>
                  </a:lnTo>
                  <a:lnTo>
                    <a:pt x="607339" y="117856"/>
                  </a:lnTo>
                  <a:lnTo>
                    <a:pt x="561543" y="109842"/>
                  </a:lnTo>
                  <a:lnTo>
                    <a:pt x="514172" y="107111"/>
                  </a:lnTo>
                  <a:lnTo>
                    <a:pt x="466775" y="109842"/>
                  </a:lnTo>
                  <a:lnTo>
                    <a:pt x="420979" y="117856"/>
                  </a:lnTo>
                  <a:lnTo>
                    <a:pt x="377088" y="130822"/>
                  </a:lnTo>
                  <a:lnTo>
                    <a:pt x="335394" y="148450"/>
                  </a:lnTo>
                  <a:lnTo>
                    <a:pt x="296202" y="170421"/>
                  </a:lnTo>
                  <a:lnTo>
                    <a:pt x="259842" y="196430"/>
                  </a:lnTo>
                  <a:lnTo>
                    <a:pt x="226606" y="226174"/>
                  </a:lnTo>
                  <a:lnTo>
                    <a:pt x="196799" y="259359"/>
                  </a:lnTo>
                  <a:lnTo>
                    <a:pt x="170738" y="295643"/>
                  </a:lnTo>
                  <a:lnTo>
                    <a:pt x="148729" y="334759"/>
                  </a:lnTo>
                  <a:lnTo>
                    <a:pt x="131064" y="376364"/>
                  </a:lnTo>
                  <a:lnTo>
                    <a:pt x="118071" y="420179"/>
                  </a:lnTo>
                  <a:lnTo>
                    <a:pt x="110058" y="465886"/>
                  </a:lnTo>
                  <a:lnTo>
                    <a:pt x="107315" y="513168"/>
                  </a:lnTo>
                  <a:lnTo>
                    <a:pt x="110058" y="560463"/>
                  </a:lnTo>
                  <a:lnTo>
                    <a:pt x="118071" y="606171"/>
                  </a:lnTo>
                  <a:lnTo>
                    <a:pt x="131064" y="649986"/>
                  </a:lnTo>
                  <a:lnTo>
                    <a:pt x="131140" y="650151"/>
                  </a:lnTo>
                  <a:lnTo>
                    <a:pt x="148729" y="691603"/>
                  </a:lnTo>
                  <a:lnTo>
                    <a:pt x="170738" y="730707"/>
                  </a:lnTo>
                  <a:lnTo>
                    <a:pt x="196799" y="767003"/>
                  </a:lnTo>
                  <a:lnTo>
                    <a:pt x="226606" y="800176"/>
                  </a:lnTo>
                  <a:lnTo>
                    <a:pt x="259842" y="829932"/>
                  </a:lnTo>
                  <a:lnTo>
                    <a:pt x="296202" y="855941"/>
                  </a:lnTo>
                  <a:lnTo>
                    <a:pt x="335394" y="877912"/>
                  </a:lnTo>
                  <a:lnTo>
                    <a:pt x="377088" y="895540"/>
                  </a:lnTo>
                  <a:lnTo>
                    <a:pt x="420979" y="908507"/>
                  </a:lnTo>
                  <a:lnTo>
                    <a:pt x="466775" y="916520"/>
                  </a:lnTo>
                  <a:lnTo>
                    <a:pt x="514172" y="919251"/>
                  </a:lnTo>
                  <a:lnTo>
                    <a:pt x="561543" y="916520"/>
                  </a:lnTo>
                  <a:lnTo>
                    <a:pt x="607339" y="908507"/>
                  </a:lnTo>
                  <a:lnTo>
                    <a:pt x="651230" y="895540"/>
                  </a:lnTo>
                  <a:lnTo>
                    <a:pt x="692924" y="877912"/>
                  </a:lnTo>
                  <a:lnTo>
                    <a:pt x="732104" y="855941"/>
                  </a:lnTo>
                  <a:lnTo>
                    <a:pt x="768464" y="829932"/>
                  </a:lnTo>
                  <a:lnTo>
                    <a:pt x="801700" y="800176"/>
                  </a:lnTo>
                  <a:lnTo>
                    <a:pt x="831507" y="767003"/>
                  </a:lnTo>
                  <a:lnTo>
                    <a:pt x="857567" y="730707"/>
                  </a:lnTo>
                  <a:lnTo>
                    <a:pt x="879589" y="691603"/>
                  </a:lnTo>
                  <a:lnTo>
                    <a:pt x="879678" y="691375"/>
                  </a:lnTo>
                  <a:lnTo>
                    <a:pt x="897242" y="649986"/>
                  </a:lnTo>
                  <a:lnTo>
                    <a:pt x="910234" y="606171"/>
                  </a:lnTo>
                  <a:lnTo>
                    <a:pt x="918260" y="560463"/>
                  </a:lnTo>
                  <a:lnTo>
                    <a:pt x="921004" y="513168"/>
                  </a:lnTo>
                  <a:close/>
                </a:path>
                <a:path w="1028700" h="1026795">
                  <a:moveTo>
                    <a:pt x="1028319" y="513168"/>
                  </a:moveTo>
                  <a:lnTo>
                    <a:pt x="1026210" y="466534"/>
                  </a:lnTo>
                  <a:lnTo>
                    <a:pt x="1026185" y="466382"/>
                  </a:lnTo>
                  <a:lnTo>
                    <a:pt x="1020013" y="421043"/>
                  </a:lnTo>
                  <a:lnTo>
                    <a:pt x="1019975" y="420852"/>
                  </a:lnTo>
                  <a:lnTo>
                    <a:pt x="1009916" y="376910"/>
                  </a:lnTo>
                  <a:lnTo>
                    <a:pt x="1009865" y="376758"/>
                  </a:lnTo>
                  <a:lnTo>
                    <a:pt x="1001572" y="351180"/>
                  </a:lnTo>
                  <a:lnTo>
                    <a:pt x="1001572" y="513168"/>
                  </a:lnTo>
                  <a:lnTo>
                    <a:pt x="999337" y="559955"/>
                  </a:lnTo>
                  <a:lnTo>
                    <a:pt x="992771" y="605497"/>
                  </a:lnTo>
                  <a:lnTo>
                    <a:pt x="982078" y="649592"/>
                  </a:lnTo>
                  <a:lnTo>
                    <a:pt x="967447" y="692035"/>
                  </a:lnTo>
                  <a:lnTo>
                    <a:pt x="949121" y="732612"/>
                  </a:lnTo>
                  <a:lnTo>
                    <a:pt x="927277" y="771118"/>
                  </a:lnTo>
                  <a:lnTo>
                    <a:pt x="902119" y="807364"/>
                  </a:lnTo>
                  <a:lnTo>
                    <a:pt x="873874" y="841133"/>
                  </a:lnTo>
                  <a:lnTo>
                    <a:pt x="842733" y="872210"/>
                  </a:lnTo>
                  <a:lnTo>
                    <a:pt x="808901" y="900404"/>
                  </a:lnTo>
                  <a:lnTo>
                    <a:pt x="772591" y="925512"/>
                  </a:lnTo>
                  <a:lnTo>
                    <a:pt x="734009" y="947318"/>
                  </a:lnTo>
                  <a:lnTo>
                    <a:pt x="693356" y="965619"/>
                  </a:lnTo>
                  <a:lnTo>
                    <a:pt x="650836" y="980211"/>
                  </a:lnTo>
                  <a:lnTo>
                    <a:pt x="606666" y="990892"/>
                  </a:lnTo>
                  <a:lnTo>
                    <a:pt x="561035" y="997445"/>
                  </a:lnTo>
                  <a:lnTo>
                    <a:pt x="514172" y="999680"/>
                  </a:lnTo>
                  <a:lnTo>
                    <a:pt x="467296" y="997445"/>
                  </a:lnTo>
                  <a:lnTo>
                    <a:pt x="421665" y="990892"/>
                  </a:lnTo>
                  <a:lnTo>
                    <a:pt x="377482" y="980211"/>
                  </a:lnTo>
                  <a:lnTo>
                    <a:pt x="334962" y="965619"/>
                  </a:lnTo>
                  <a:lnTo>
                    <a:pt x="294309" y="947318"/>
                  </a:lnTo>
                  <a:lnTo>
                    <a:pt x="255727" y="925512"/>
                  </a:lnTo>
                  <a:lnTo>
                    <a:pt x="219417" y="900404"/>
                  </a:lnTo>
                  <a:lnTo>
                    <a:pt x="185585" y="872210"/>
                  </a:lnTo>
                  <a:lnTo>
                    <a:pt x="154444" y="841133"/>
                  </a:lnTo>
                  <a:lnTo>
                    <a:pt x="126187" y="807364"/>
                  </a:lnTo>
                  <a:lnTo>
                    <a:pt x="101041" y="771118"/>
                  </a:lnTo>
                  <a:lnTo>
                    <a:pt x="79197" y="732612"/>
                  </a:lnTo>
                  <a:lnTo>
                    <a:pt x="60858" y="692035"/>
                  </a:lnTo>
                  <a:lnTo>
                    <a:pt x="46240" y="649592"/>
                  </a:lnTo>
                  <a:lnTo>
                    <a:pt x="35547" y="605497"/>
                  </a:lnTo>
                  <a:lnTo>
                    <a:pt x="28968" y="559955"/>
                  </a:lnTo>
                  <a:lnTo>
                    <a:pt x="28968" y="559816"/>
                  </a:lnTo>
                  <a:lnTo>
                    <a:pt x="26733" y="513168"/>
                  </a:lnTo>
                  <a:lnTo>
                    <a:pt x="28968" y="466382"/>
                  </a:lnTo>
                  <a:lnTo>
                    <a:pt x="35547" y="420852"/>
                  </a:lnTo>
                  <a:lnTo>
                    <a:pt x="46240" y="376758"/>
                  </a:lnTo>
                  <a:lnTo>
                    <a:pt x="60871" y="334289"/>
                  </a:lnTo>
                  <a:lnTo>
                    <a:pt x="79197" y="293738"/>
                  </a:lnTo>
                  <a:lnTo>
                    <a:pt x="101041" y="255231"/>
                  </a:lnTo>
                  <a:lnTo>
                    <a:pt x="126187" y="218986"/>
                  </a:lnTo>
                  <a:lnTo>
                    <a:pt x="154444" y="185229"/>
                  </a:lnTo>
                  <a:lnTo>
                    <a:pt x="185585" y="154139"/>
                  </a:lnTo>
                  <a:lnTo>
                    <a:pt x="219417" y="125945"/>
                  </a:lnTo>
                  <a:lnTo>
                    <a:pt x="255727" y="100850"/>
                  </a:lnTo>
                  <a:lnTo>
                    <a:pt x="294309" y="79044"/>
                  </a:lnTo>
                  <a:lnTo>
                    <a:pt x="334962" y="60744"/>
                  </a:lnTo>
                  <a:lnTo>
                    <a:pt x="377482" y="46151"/>
                  </a:lnTo>
                  <a:lnTo>
                    <a:pt x="421665" y="35471"/>
                  </a:lnTo>
                  <a:lnTo>
                    <a:pt x="467296" y="28917"/>
                  </a:lnTo>
                  <a:lnTo>
                    <a:pt x="514172" y="26682"/>
                  </a:lnTo>
                  <a:lnTo>
                    <a:pt x="561035" y="28917"/>
                  </a:lnTo>
                  <a:lnTo>
                    <a:pt x="606666" y="35471"/>
                  </a:lnTo>
                  <a:lnTo>
                    <a:pt x="650836" y="46151"/>
                  </a:lnTo>
                  <a:lnTo>
                    <a:pt x="693356" y="60744"/>
                  </a:lnTo>
                  <a:lnTo>
                    <a:pt x="734009" y="79044"/>
                  </a:lnTo>
                  <a:lnTo>
                    <a:pt x="772591" y="100850"/>
                  </a:lnTo>
                  <a:lnTo>
                    <a:pt x="808901" y="125945"/>
                  </a:lnTo>
                  <a:lnTo>
                    <a:pt x="842733" y="154139"/>
                  </a:lnTo>
                  <a:lnTo>
                    <a:pt x="873874" y="185229"/>
                  </a:lnTo>
                  <a:lnTo>
                    <a:pt x="902119" y="218986"/>
                  </a:lnTo>
                  <a:lnTo>
                    <a:pt x="927277" y="255231"/>
                  </a:lnTo>
                  <a:lnTo>
                    <a:pt x="949121" y="293738"/>
                  </a:lnTo>
                  <a:lnTo>
                    <a:pt x="967435" y="334289"/>
                  </a:lnTo>
                  <a:lnTo>
                    <a:pt x="982078" y="376758"/>
                  </a:lnTo>
                  <a:lnTo>
                    <a:pt x="982103" y="376910"/>
                  </a:lnTo>
                  <a:lnTo>
                    <a:pt x="992771" y="420852"/>
                  </a:lnTo>
                  <a:lnTo>
                    <a:pt x="992797" y="421043"/>
                  </a:lnTo>
                  <a:lnTo>
                    <a:pt x="999337" y="466382"/>
                  </a:lnTo>
                  <a:lnTo>
                    <a:pt x="999350" y="466534"/>
                  </a:lnTo>
                  <a:lnTo>
                    <a:pt x="1001572" y="513168"/>
                  </a:lnTo>
                  <a:lnTo>
                    <a:pt x="1001572" y="351180"/>
                  </a:lnTo>
                  <a:lnTo>
                    <a:pt x="978738" y="293382"/>
                  </a:lnTo>
                  <a:lnTo>
                    <a:pt x="958011" y="254368"/>
                  </a:lnTo>
                  <a:lnTo>
                    <a:pt x="934123" y="217424"/>
                  </a:lnTo>
                  <a:lnTo>
                    <a:pt x="907237" y="182727"/>
                  </a:lnTo>
                  <a:lnTo>
                    <a:pt x="877557" y="150469"/>
                  </a:lnTo>
                  <a:lnTo>
                    <a:pt x="845235" y="120840"/>
                  </a:lnTo>
                  <a:lnTo>
                    <a:pt x="810475" y="94005"/>
                  </a:lnTo>
                  <a:lnTo>
                    <a:pt x="773468" y="70167"/>
                  </a:lnTo>
                  <a:lnTo>
                    <a:pt x="734364" y="49479"/>
                  </a:lnTo>
                  <a:lnTo>
                    <a:pt x="693381" y="32156"/>
                  </a:lnTo>
                  <a:lnTo>
                    <a:pt x="650684" y="18364"/>
                  </a:lnTo>
                  <a:lnTo>
                    <a:pt x="606463" y="8280"/>
                  </a:lnTo>
                  <a:lnTo>
                    <a:pt x="560895" y="2095"/>
                  </a:lnTo>
                  <a:lnTo>
                    <a:pt x="514172" y="0"/>
                  </a:lnTo>
                  <a:lnTo>
                    <a:pt x="467436" y="2095"/>
                  </a:lnTo>
                  <a:lnTo>
                    <a:pt x="421855" y="8280"/>
                  </a:lnTo>
                  <a:lnTo>
                    <a:pt x="377634" y="18364"/>
                  </a:lnTo>
                  <a:lnTo>
                    <a:pt x="334937" y="32156"/>
                  </a:lnTo>
                  <a:lnTo>
                    <a:pt x="293954" y="49479"/>
                  </a:lnTo>
                  <a:lnTo>
                    <a:pt x="254850" y="70167"/>
                  </a:lnTo>
                  <a:lnTo>
                    <a:pt x="217843" y="94005"/>
                  </a:lnTo>
                  <a:lnTo>
                    <a:pt x="183083" y="120840"/>
                  </a:lnTo>
                  <a:lnTo>
                    <a:pt x="150761" y="150469"/>
                  </a:lnTo>
                  <a:lnTo>
                    <a:pt x="121069" y="182727"/>
                  </a:lnTo>
                  <a:lnTo>
                    <a:pt x="94183" y="217424"/>
                  </a:lnTo>
                  <a:lnTo>
                    <a:pt x="70294" y="254368"/>
                  </a:lnTo>
                  <a:lnTo>
                    <a:pt x="49580" y="293382"/>
                  </a:lnTo>
                  <a:lnTo>
                    <a:pt x="32219" y="334289"/>
                  </a:lnTo>
                  <a:lnTo>
                    <a:pt x="18402" y="376910"/>
                  </a:lnTo>
                  <a:lnTo>
                    <a:pt x="8293" y="421043"/>
                  </a:lnTo>
                  <a:lnTo>
                    <a:pt x="2108" y="466534"/>
                  </a:lnTo>
                  <a:lnTo>
                    <a:pt x="0" y="513168"/>
                  </a:lnTo>
                  <a:lnTo>
                    <a:pt x="2108" y="559816"/>
                  </a:lnTo>
                  <a:lnTo>
                    <a:pt x="2120" y="559955"/>
                  </a:lnTo>
                  <a:lnTo>
                    <a:pt x="8293" y="605294"/>
                  </a:lnTo>
                  <a:lnTo>
                    <a:pt x="8343" y="605497"/>
                  </a:lnTo>
                  <a:lnTo>
                    <a:pt x="18402" y="649439"/>
                  </a:lnTo>
                  <a:lnTo>
                    <a:pt x="32207" y="692035"/>
                  </a:lnTo>
                  <a:lnTo>
                    <a:pt x="49580" y="732967"/>
                  </a:lnTo>
                  <a:lnTo>
                    <a:pt x="70294" y="771994"/>
                  </a:lnTo>
                  <a:lnTo>
                    <a:pt x="94183" y="808939"/>
                  </a:lnTo>
                  <a:lnTo>
                    <a:pt x="121069" y="843635"/>
                  </a:lnTo>
                  <a:lnTo>
                    <a:pt x="150761" y="875880"/>
                  </a:lnTo>
                  <a:lnTo>
                    <a:pt x="183083" y="905522"/>
                  </a:lnTo>
                  <a:lnTo>
                    <a:pt x="217843" y="932357"/>
                  </a:lnTo>
                  <a:lnTo>
                    <a:pt x="254850" y="956195"/>
                  </a:lnTo>
                  <a:lnTo>
                    <a:pt x="293954" y="976871"/>
                  </a:lnTo>
                  <a:lnTo>
                    <a:pt x="334937" y="994206"/>
                  </a:lnTo>
                  <a:lnTo>
                    <a:pt x="377634" y="1007999"/>
                  </a:lnTo>
                  <a:lnTo>
                    <a:pt x="421855" y="1018082"/>
                  </a:lnTo>
                  <a:lnTo>
                    <a:pt x="467436" y="1024267"/>
                  </a:lnTo>
                  <a:lnTo>
                    <a:pt x="514172" y="1026363"/>
                  </a:lnTo>
                  <a:lnTo>
                    <a:pt x="560895" y="1024267"/>
                  </a:lnTo>
                  <a:lnTo>
                    <a:pt x="606463" y="1018082"/>
                  </a:lnTo>
                  <a:lnTo>
                    <a:pt x="650684" y="1007999"/>
                  </a:lnTo>
                  <a:lnTo>
                    <a:pt x="693381" y="994206"/>
                  </a:lnTo>
                  <a:lnTo>
                    <a:pt x="734364" y="976871"/>
                  </a:lnTo>
                  <a:lnTo>
                    <a:pt x="773468" y="956195"/>
                  </a:lnTo>
                  <a:lnTo>
                    <a:pt x="810475" y="932357"/>
                  </a:lnTo>
                  <a:lnTo>
                    <a:pt x="845235" y="905522"/>
                  </a:lnTo>
                  <a:lnTo>
                    <a:pt x="877557" y="875880"/>
                  </a:lnTo>
                  <a:lnTo>
                    <a:pt x="907237" y="843635"/>
                  </a:lnTo>
                  <a:lnTo>
                    <a:pt x="934123" y="808939"/>
                  </a:lnTo>
                  <a:lnTo>
                    <a:pt x="958011" y="771994"/>
                  </a:lnTo>
                  <a:lnTo>
                    <a:pt x="978738" y="732967"/>
                  </a:lnTo>
                  <a:lnTo>
                    <a:pt x="996099" y="692035"/>
                  </a:lnTo>
                  <a:lnTo>
                    <a:pt x="1009916" y="649439"/>
                  </a:lnTo>
                  <a:lnTo>
                    <a:pt x="1020013" y="605294"/>
                  </a:lnTo>
                  <a:lnTo>
                    <a:pt x="1026210" y="559816"/>
                  </a:lnTo>
                  <a:lnTo>
                    <a:pt x="1028319" y="513168"/>
                  </a:lnTo>
                  <a:close/>
                </a:path>
              </a:pathLst>
            </a:custGeom>
            <a:solidFill>
              <a:srgbClr val="0970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930784" y="5396846"/>
              <a:ext cx="376555" cy="374650"/>
            </a:xfrm>
            <a:custGeom>
              <a:avLst/>
              <a:gdLst/>
              <a:ahLst/>
              <a:cxnLst/>
              <a:rect l="l" t="t" r="r" b="b"/>
              <a:pathLst>
                <a:path w="376554" h="374650">
                  <a:moveTo>
                    <a:pt x="319555" y="374495"/>
                  </a:moveTo>
                  <a:lnTo>
                    <a:pt x="302061" y="371736"/>
                  </a:lnTo>
                  <a:lnTo>
                    <a:pt x="286781" y="364046"/>
                  </a:lnTo>
                  <a:lnTo>
                    <a:pt x="274577" y="352302"/>
                  </a:lnTo>
                  <a:lnTo>
                    <a:pt x="266306" y="337381"/>
                  </a:lnTo>
                  <a:lnTo>
                    <a:pt x="5995" y="337381"/>
                  </a:lnTo>
                  <a:lnTo>
                    <a:pt x="0" y="331418"/>
                  </a:lnTo>
                  <a:lnTo>
                    <a:pt x="0" y="316676"/>
                  </a:lnTo>
                  <a:lnTo>
                    <a:pt x="5995" y="310692"/>
                  </a:lnTo>
                  <a:lnTo>
                    <a:pt x="263257" y="310692"/>
                  </a:lnTo>
                  <a:lnTo>
                    <a:pt x="268025" y="294075"/>
                  </a:lnTo>
                  <a:lnTo>
                    <a:pt x="277342" y="279977"/>
                  </a:lnTo>
                  <a:lnTo>
                    <a:pt x="290348" y="269253"/>
                  </a:lnTo>
                  <a:lnTo>
                    <a:pt x="306186" y="262757"/>
                  </a:lnTo>
                  <a:lnTo>
                    <a:pt x="306186" y="5984"/>
                  </a:lnTo>
                  <a:lnTo>
                    <a:pt x="312181" y="0"/>
                  </a:lnTo>
                  <a:lnTo>
                    <a:pt x="326950" y="0"/>
                  </a:lnTo>
                  <a:lnTo>
                    <a:pt x="332925" y="5984"/>
                  </a:lnTo>
                  <a:lnTo>
                    <a:pt x="332925" y="262757"/>
                  </a:lnTo>
                  <a:lnTo>
                    <a:pt x="350207" y="270150"/>
                  </a:lnTo>
                  <a:lnTo>
                    <a:pt x="363970" y="282539"/>
                  </a:lnTo>
                  <a:lnTo>
                    <a:pt x="366902" y="287778"/>
                  </a:lnTo>
                  <a:lnTo>
                    <a:pt x="319555" y="287778"/>
                  </a:lnTo>
                  <a:lnTo>
                    <a:pt x="307870" y="290144"/>
                  </a:lnTo>
                  <a:lnTo>
                    <a:pt x="298313" y="296590"/>
                  </a:lnTo>
                  <a:lnTo>
                    <a:pt x="291862" y="306136"/>
                  </a:lnTo>
                  <a:lnTo>
                    <a:pt x="289495" y="317802"/>
                  </a:lnTo>
                  <a:lnTo>
                    <a:pt x="291862" y="329466"/>
                  </a:lnTo>
                  <a:lnTo>
                    <a:pt x="298313" y="339005"/>
                  </a:lnTo>
                  <a:lnTo>
                    <a:pt x="307870" y="345443"/>
                  </a:lnTo>
                  <a:lnTo>
                    <a:pt x="319555" y="347806"/>
                  </a:lnTo>
                  <a:lnTo>
                    <a:pt x="366513" y="347806"/>
                  </a:lnTo>
                  <a:lnTo>
                    <a:pt x="359706" y="357877"/>
                  </a:lnTo>
                  <a:lnTo>
                    <a:pt x="341650" y="370035"/>
                  </a:lnTo>
                  <a:lnTo>
                    <a:pt x="319555" y="374495"/>
                  </a:lnTo>
                  <a:close/>
                </a:path>
                <a:path w="376554" h="374650">
                  <a:moveTo>
                    <a:pt x="366513" y="347806"/>
                  </a:moveTo>
                  <a:lnTo>
                    <a:pt x="319555" y="347806"/>
                  </a:lnTo>
                  <a:lnTo>
                    <a:pt x="331250" y="345443"/>
                  </a:lnTo>
                  <a:lnTo>
                    <a:pt x="340806" y="339005"/>
                  </a:lnTo>
                  <a:lnTo>
                    <a:pt x="347252" y="329466"/>
                  </a:lnTo>
                  <a:lnTo>
                    <a:pt x="349616" y="317802"/>
                  </a:lnTo>
                  <a:lnTo>
                    <a:pt x="347252" y="306136"/>
                  </a:lnTo>
                  <a:lnTo>
                    <a:pt x="340806" y="296590"/>
                  </a:lnTo>
                  <a:lnTo>
                    <a:pt x="331250" y="290144"/>
                  </a:lnTo>
                  <a:lnTo>
                    <a:pt x="319555" y="287778"/>
                  </a:lnTo>
                  <a:lnTo>
                    <a:pt x="366902" y="287778"/>
                  </a:lnTo>
                  <a:lnTo>
                    <a:pt x="373068" y="298798"/>
                  </a:lnTo>
                  <a:lnTo>
                    <a:pt x="376355" y="317802"/>
                  </a:lnTo>
                  <a:lnTo>
                    <a:pt x="371887" y="339855"/>
                  </a:lnTo>
                  <a:lnTo>
                    <a:pt x="366513" y="347806"/>
                  </a:lnTo>
                  <a:close/>
                </a:path>
              </a:pathLst>
            </a:custGeom>
            <a:solidFill>
              <a:srgbClr val="FFFD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1" name="Рисунок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253" y="251739"/>
            <a:ext cx="3600400" cy="4920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557</Words>
  <Application>Microsoft Office PowerPoint</Application>
  <PresentationFormat>Экран 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Arial MT</vt:lpstr>
      <vt:lpstr>Calibri</vt:lpstr>
      <vt:lpstr>Tahoma</vt:lpstr>
      <vt:lpstr>Trebuchet MS</vt:lpstr>
      <vt:lpstr>Тема Office</vt:lpstr>
      <vt:lpstr>Конструктивні дивіденди</vt:lpstr>
      <vt:lpstr>Доходи, які прирівнюються до дивідендів</vt:lpstr>
      <vt:lpstr>Загальні принципи оподаткування</vt:lpstr>
      <vt:lpstr>Строки сплати податку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Конструктивні дивіденди</dc:title>
  <dc:creator>d23par</dc:creator>
  <cp:lastModifiedBy>Кугут Олександр Сергійович</cp:lastModifiedBy>
  <cp:revision>7</cp:revision>
  <dcterms:created xsi:type="dcterms:W3CDTF">2025-04-07T15:02:23Z</dcterms:created>
  <dcterms:modified xsi:type="dcterms:W3CDTF">2025-04-08T13:51:08Z</dcterms:modified>
</cp:coreProperties>
</file>