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83" r:id="rId3"/>
    <p:sldId id="284" r:id="rId4"/>
    <p:sldId id="306" r:id="rId5"/>
    <p:sldId id="287" r:id="rId6"/>
    <p:sldId id="288" r:id="rId7"/>
    <p:sldId id="289" r:id="rId8"/>
    <p:sldId id="293" r:id="rId9"/>
    <p:sldId id="290" r:id="rId10"/>
    <p:sldId id="300" r:id="rId11"/>
    <p:sldId id="291" r:id="rId12"/>
    <p:sldId id="294" r:id="rId13"/>
    <p:sldId id="295" r:id="rId14"/>
    <p:sldId id="307" r:id="rId15"/>
    <p:sldId id="301" r:id="rId16"/>
    <p:sldId id="265" r:id="rId17"/>
    <p:sldId id="266" r:id="rId18"/>
    <p:sldId id="308" r:id="rId19"/>
    <p:sldId id="310" r:id="rId20"/>
    <p:sldId id="316" r:id="rId21"/>
    <p:sldId id="315"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varScale="1">
        <p:scale>
          <a:sx n="110" d="100"/>
          <a:sy n="110" d="100"/>
        </p:scale>
        <p:origin x="1620" y="84"/>
      </p:cViewPr>
      <p:guideLst>
        <p:guide orient="horz" pos="2160"/>
        <p:guide pos="2880"/>
      </p:guideLst>
    </p:cSldViewPr>
  </p:slideViewPr>
  <p:outlineViewPr>
    <p:cViewPr>
      <p:scale>
        <a:sx n="33" d="100"/>
        <a:sy n="33" d="100"/>
      </p:scale>
      <p:origin x="0" y="77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A56450-7E2D-4516-BF49-F28A570E290C}" type="datetimeFigureOut">
              <a:rPr lang="uk-UA" smtClean="0"/>
              <a:pPr/>
              <a:t>21.03.2025</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E3BAF-4C8B-4901-8735-483FCE70E9F0}" type="slidenum">
              <a:rPr lang="uk-UA" smtClean="0"/>
              <a:pPr/>
              <a:t>‹#›</a:t>
            </a:fld>
            <a:endParaRPr lang="uk-UA"/>
          </a:p>
        </p:txBody>
      </p:sp>
    </p:spTree>
    <p:extLst>
      <p:ext uri="{BB962C8B-B14F-4D97-AF65-F5344CB8AC3E}">
        <p14:creationId xmlns:p14="http://schemas.microsoft.com/office/powerpoint/2010/main" val="3125131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624E3BAF-4C8B-4901-8735-483FCE70E9F0}" type="slidenum">
              <a:rPr lang="uk-UA" smtClean="0"/>
              <a:pPr/>
              <a:t>4</a:t>
            </a:fld>
            <a:endParaRPr lang="uk-UA"/>
          </a:p>
        </p:txBody>
      </p:sp>
    </p:spTree>
    <p:extLst>
      <p:ext uri="{BB962C8B-B14F-4D97-AF65-F5344CB8AC3E}">
        <p14:creationId xmlns:p14="http://schemas.microsoft.com/office/powerpoint/2010/main" val="1538708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624E3BAF-4C8B-4901-8735-483FCE70E9F0}" type="slidenum">
              <a:rPr lang="uk-UA" smtClean="0"/>
              <a:pPr/>
              <a:t>15</a:t>
            </a:fld>
            <a:endParaRPr lang="uk-UA"/>
          </a:p>
        </p:txBody>
      </p:sp>
    </p:spTree>
    <p:extLst>
      <p:ext uri="{BB962C8B-B14F-4D97-AF65-F5344CB8AC3E}">
        <p14:creationId xmlns:p14="http://schemas.microsoft.com/office/powerpoint/2010/main" val="96445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x.gov.ua/rahunki-dlya-splati-plateji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2636912"/>
            <a:ext cx="7772400" cy="2952328"/>
          </a:xfrm>
        </p:spPr>
        <p:txBody>
          <a:bodyPr>
            <a:normAutofit/>
          </a:bodyPr>
          <a:lstStyle/>
          <a:p>
            <a:pPr fontAlgn="base"/>
            <a:r>
              <a:rPr lang="uk-UA" b="1" dirty="0">
                <a:solidFill>
                  <a:schemeClr val="tx1"/>
                </a:solidFill>
              </a:rPr>
              <a:t>Нововведення нарахування та сплата мінімального податкового </a:t>
            </a:r>
            <a:r>
              <a:rPr lang="uk-UA" b="1" dirty="0" err="1">
                <a:solidFill>
                  <a:schemeClr val="tx1"/>
                </a:solidFill>
              </a:rPr>
              <a:t>зобов</a:t>
            </a:r>
            <a:r>
              <a:rPr lang="ru-RU" b="1" dirty="0">
                <a:solidFill>
                  <a:schemeClr val="tx1"/>
                </a:solidFill>
              </a:rPr>
              <a:t>’</a:t>
            </a:r>
            <a:r>
              <a:rPr lang="uk-UA" b="1" dirty="0" err="1">
                <a:solidFill>
                  <a:schemeClr val="tx1"/>
                </a:solidFill>
              </a:rPr>
              <a:t>язання</a:t>
            </a:r>
            <a:r>
              <a:rPr lang="uk-UA" b="1" dirty="0">
                <a:solidFill>
                  <a:schemeClr val="tx1"/>
                </a:solidFill>
              </a:rPr>
              <a:t> та основні аспекти заповнення податкової звітності єдиного податку четвертої групи</a:t>
            </a:r>
          </a:p>
        </p:txBody>
      </p:sp>
      <p:sp>
        <p:nvSpPr>
          <p:cNvPr id="8" name="Заголовок 1"/>
          <p:cNvSpPr txBox="1">
            <a:spLocks/>
          </p:cNvSpPr>
          <p:nvPr/>
        </p:nvSpPr>
        <p:spPr>
          <a:xfrm>
            <a:off x="1371600" y="1844824"/>
            <a:ext cx="7772400" cy="561001"/>
          </a:xfrm>
          <a:prstGeom prst="rect">
            <a:avLst/>
          </a:prstGeom>
        </p:spPr>
        <p:txBody>
          <a:bodyPr vert="horz" lIns="91440" tIns="45720" rIns="91440" bIns="45720" rtlCol="0" anchor="ctr">
            <a:normAutofit/>
          </a:bodyPr>
          <a:lstStyle/>
          <a:p>
            <a:pPr lvl="0" algn="ctr">
              <a:spcBef>
                <a:spcPct val="0"/>
              </a:spcBef>
              <a:defRPr/>
            </a:pPr>
            <a:r>
              <a:rPr lang="uk-UA" sz="2800" dirty="0">
                <a:solidFill>
                  <a:srgbClr val="0070C0"/>
                </a:solidFill>
                <a:latin typeface="e-Ukraine" pitchFamily="50" charset="-52"/>
                <a:ea typeface="+mj-ea"/>
                <a:cs typeface="+mj-cs"/>
              </a:rPr>
              <a:t>Єдиний податок четвертої групи</a:t>
            </a:r>
            <a:endParaRPr kumimoji="0" lang="ru-RU" sz="2800" b="0" i="0" u="none" strike="noStrike" kern="1200" cap="none" spc="0" normalizeH="0" baseline="0" noProof="0" dirty="0">
              <a:ln>
                <a:noFill/>
              </a:ln>
              <a:solidFill>
                <a:srgbClr val="0070C0"/>
              </a:solidFill>
              <a:effectLst/>
              <a:uLnTx/>
              <a:uFillTx/>
              <a:latin typeface="e-Ukraine" pitchFamily="50" charset="-52"/>
              <a:ea typeface="+mj-ea"/>
              <a:cs typeface="+mj-cs"/>
            </a:endParaRPr>
          </a:p>
        </p:txBody>
      </p:sp>
      <p:sp>
        <p:nvSpPr>
          <p:cNvPr id="9" name="Олексій Любченко…"/>
          <p:cNvSpPr txBox="1"/>
          <p:nvPr/>
        </p:nvSpPr>
        <p:spPr>
          <a:xfrm>
            <a:off x="6012160" y="5629609"/>
            <a:ext cx="2952328" cy="948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l">
              <a:lnSpc>
                <a:spcPct val="110000"/>
              </a:lnSpc>
              <a:defRPr sz="2000">
                <a:solidFill>
                  <a:srgbClr val="000000"/>
                </a:solidFill>
                <a:latin typeface="e-Ukraine Regular"/>
                <a:ea typeface="e-Ukraine Regular"/>
                <a:cs typeface="e-Ukraine Regular"/>
                <a:sym typeface="e-Ukraine Regular"/>
              </a:defRPr>
            </a:pPr>
            <a:r>
              <a:rPr lang="uk-UA" sz="1000" dirty="0"/>
              <a:t>Ольга ПРІСТУП</a:t>
            </a:r>
            <a:endParaRPr sz="1000" dirty="0"/>
          </a:p>
          <a:p>
            <a:pPr algn="l">
              <a:lnSpc>
                <a:spcPct val="110000"/>
              </a:lnSpc>
              <a:defRPr sz="2000">
                <a:solidFill>
                  <a:srgbClr val="000000"/>
                </a:solidFill>
                <a:latin typeface="e-Ukraine Regular"/>
                <a:ea typeface="e-Ukraine Regular"/>
                <a:cs typeface="e-Ukraine Regular"/>
                <a:sym typeface="e-Ukraine Regular"/>
              </a:defRPr>
            </a:pPr>
            <a:r>
              <a:rPr lang="uk-UA" sz="1000" dirty="0"/>
              <a:t>Головний державний інспектор відділу аналітичної роботи управління оподаткування юридичних осіб Головного управління ДПС в Одеській області</a:t>
            </a:r>
            <a:endParaRPr sz="10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62500" lnSpcReduction="20000"/>
          </a:bodyPr>
          <a:lstStyle/>
          <a:p>
            <a:r>
              <a:rPr lang="uk-UA" dirty="0">
                <a:latin typeface="Times New Roman" pitchFamily="18" charset="0"/>
                <a:cs typeface="Times New Roman" pitchFamily="18" charset="0"/>
              </a:rPr>
              <a:t>Додаток складається з двох розділів:</a:t>
            </a:r>
          </a:p>
          <a:p>
            <a:r>
              <a:rPr lang="uk-UA" b="1" dirty="0">
                <a:latin typeface="Times New Roman" pitchFamily="18" charset="0"/>
                <a:cs typeface="Times New Roman" pitchFamily="18" charset="0"/>
              </a:rPr>
              <a:t>Розділ І</a:t>
            </a:r>
            <a:r>
              <a:rPr lang="uk-UA" dirty="0">
                <a:latin typeface="Times New Roman" pitchFamily="18" charset="0"/>
                <a:cs typeface="Times New Roman" pitchFamily="18" charset="0"/>
              </a:rPr>
              <a:t>: </a:t>
            </a:r>
            <a:r>
              <a:rPr lang="uk-UA" b="1" i="1" dirty="0"/>
              <a:t>Визначення мінімального податкового зобов’язання</a:t>
            </a:r>
            <a:r>
              <a:rPr lang="uk-UA" dirty="0">
                <a:latin typeface="Times New Roman" pitchFamily="18" charset="0"/>
                <a:cs typeface="Times New Roman" pitchFamily="18" charset="0"/>
              </a:rPr>
              <a:t> (Слайд 11)</a:t>
            </a:r>
            <a:endParaRPr lang="uk-UA" b="1" i="1" dirty="0"/>
          </a:p>
          <a:p>
            <a:r>
              <a:rPr lang="uk-UA" dirty="0">
                <a:latin typeface="Times New Roman" pitchFamily="18" charset="0"/>
                <a:cs typeface="Times New Roman" pitchFamily="18" charset="0"/>
              </a:rPr>
              <a:t>визначається розмір МПЗ для кожної земельної ділянки та загальний розмір МПЗ. Розрахунок здійснюється окремо для кожної ділянки, враховуючи нормативну грошову оцінку (НГО) та відповідний коефіцієнт (ставку). Мінімальна межа для різних типів угідь (рілля, пасовища тощо) також враховується. </a:t>
            </a:r>
          </a:p>
          <a:p>
            <a:r>
              <a:rPr lang="uk-UA" b="1" dirty="0">
                <a:latin typeface="Times New Roman" pitchFamily="18" charset="0"/>
                <a:cs typeface="Times New Roman" pitchFamily="18" charset="0"/>
              </a:rPr>
              <a:t>Розділ ІІ</a:t>
            </a:r>
            <a:r>
              <a:rPr lang="uk-UA" dirty="0">
                <a:latin typeface="Times New Roman" pitchFamily="18" charset="0"/>
                <a:cs typeface="Times New Roman" pitchFamily="18" charset="0"/>
              </a:rPr>
              <a:t>: </a:t>
            </a:r>
            <a:r>
              <a:rPr lang="uk-UA" b="1" i="1" dirty="0"/>
              <a:t>Зменшення загального МПЗ</a:t>
            </a:r>
          </a:p>
          <a:p>
            <a:r>
              <a:rPr lang="uk-UA" dirty="0">
                <a:latin typeface="Times New Roman" pitchFamily="18" charset="0"/>
                <a:cs typeface="Times New Roman" pitchFamily="18" charset="0"/>
              </a:rPr>
              <a:t>у цьому розділі наводяться податки, збори та орендна плата, що враховуються у виконання МПЗ, і порівнюються із загальним МПЗ. Якщо результат порівняння позитивний, то це значення слід внести до декларації та сплатити до бюджету.</a:t>
            </a:r>
          </a:p>
          <a:p>
            <a:r>
              <a:rPr lang="uk-UA" dirty="0">
                <a:latin typeface="Times New Roman" pitchFamily="18" charset="0"/>
                <a:cs typeface="Times New Roman" pitchFamily="18" charset="0"/>
              </a:rPr>
              <a:t>Якщо землі підлягають звільненню (наприклад, розташовані на територіях бойових дій або тимчасово окуповані), необхідно лише вказати кадастрові номери та площу, а сума МПЗ не нараховується.</a:t>
            </a:r>
          </a:p>
          <a:p>
            <a:endParaRPr lang="uk-UA" dirty="0"/>
          </a:p>
          <a:p>
            <a:endParaRPr lang="uk-UA"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я 5">
            <a:extLst>
              <a:ext uri="{FF2B5EF4-FFF2-40B4-BE49-F238E27FC236}">
                <a16:creationId xmlns:a16="http://schemas.microsoft.com/office/drawing/2014/main" xmlns="" id="{7886FF69-349D-496F-AF59-7603287AD015}"/>
              </a:ext>
            </a:extLst>
          </p:cNvPr>
          <p:cNvGraphicFramePr>
            <a:graphicFrameLocks noGrp="1"/>
          </p:cNvGraphicFramePr>
          <p:nvPr>
            <p:extLst>
              <p:ext uri="{D42A27DB-BD31-4B8C-83A1-F6EECF244321}">
                <p14:modId xmlns:p14="http://schemas.microsoft.com/office/powerpoint/2010/main" val="1150600323"/>
              </p:ext>
            </p:extLst>
          </p:nvPr>
        </p:nvGraphicFramePr>
        <p:xfrm>
          <a:off x="179512" y="1399532"/>
          <a:ext cx="8806110" cy="4765773"/>
        </p:xfrm>
        <a:graphic>
          <a:graphicData uri="http://schemas.openxmlformats.org/drawingml/2006/table">
            <a:tbl>
              <a:tblPr/>
              <a:tblGrid>
                <a:gridCol w="337028">
                  <a:extLst>
                    <a:ext uri="{9D8B030D-6E8A-4147-A177-3AD203B41FA5}">
                      <a16:colId xmlns:a16="http://schemas.microsoft.com/office/drawing/2014/main" xmlns="" val="3665678750"/>
                    </a:ext>
                  </a:extLst>
                </a:gridCol>
                <a:gridCol w="867619">
                  <a:extLst>
                    <a:ext uri="{9D8B030D-6E8A-4147-A177-3AD203B41FA5}">
                      <a16:colId xmlns:a16="http://schemas.microsoft.com/office/drawing/2014/main" xmlns="" val="1863468977"/>
                    </a:ext>
                  </a:extLst>
                </a:gridCol>
                <a:gridCol w="467924">
                  <a:extLst>
                    <a:ext uri="{9D8B030D-6E8A-4147-A177-3AD203B41FA5}">
                      <a16:colId xmlns:a16="http://schemas.microsoft.com/office/drawing/2014/main" xmlns="" val="3416323272"/>
                    </a:ext>
                  </a:extLst>
                </a:gridCol>
                <a:gridCol w="467489">
                  <a:extLst>
                    <a:ext uri="{9D8B030D-6E8A-4147-A177-3AD203B41FA5}">
                      <a16:colId xmlns:a16="http://schemas.microsoft.com/office/drawing/2014/main" xmlns="" val="2188205471"/>
                    </a:ext>
                  </a:extLst>
                </a:gridCol>
                <a:gridCol w="534405">
                  <a:extLst>
                    <a:ext uri="{9D8B030D-6E8A-4147-A177-3AD203B41FA5}">
                      <a16:colId xmlns:a16="http://schemas.microsoft.com/office/drawing/2014/main" xmlns="" val="1157239594"/>
                    </a:ext>
                  </a:extLst>
                </a:gridCol>
                <a:gridCol w="579627">
                  <a:extLst>
                    <a:ext uri="{9D8B030D-6E8A-4147-A177-3AD203B41FA5}">
                      <a16:colId xmlns:a16="http://schemas.microsoft.com/office/drawing/2014/main" xmlns="" val="3570551280"/>
                    </a:ext>
                  </a:extLst>
                </a:gridCol>
                <a:gridCol w="507533">
                  <a:extLst>
                    <a:ext uri="{9D8B030D-6E8A-4147-A177-3AD203B41FA5}">
                      <a16:colId xmlns:a16="http://schemas.microsoft.com/office/drawing/2014/main" xmlns="" val="2869119101"/>
                    </a:ext>
                  </a:extLst>
                </a:gridCol>
                <a:gridCol w="383092">
                  <a:extLst>
                    <a:ext uri="{9D8B030D-6E8A-4147-A177-3AD203B41FA5}">
                      <a16:colId xmlns:a16="http://schemas.microsoft.com/office/drawing/2014/main" xmlns="" val="1297700693"/>
                    </a:ext>
                  </a:extLst>
                </a:gridCol>
                <a:gridCol w="307288">
                  <a:extLst>
                    <a:ext uri="{9D8B030D-6E8A-4147-A177-3AD203B41FA5}">
                      <a16:colId xmlns:a16="http://schemas.microsoft.com/office/drawing/2014/main" xmlns="" val="954821915"/>
                    </a:ext>
                  </a:extLst>
                </a:gridCol>
                <a:gridCol w="376541">
                  <a:extLst>
                    <a:ext uri="{9D8B030D-6E8A-4147-A177-3AD203B41FA5}">
                      <a16:colId xmlns:a16="http://schemas.microsoft.com/office/drawing/2014/main" xmlns="" val="1406801330"/>
                    </a:ext>
                  </a:extLst>
                </a:gridCol>
                <a:gridCol w="420812">
                  <a:extLst>
                    <a:ext uri="{9D8B030D-6E8A-4147-A177-3AD203B41FA5}">
                      <a16:colId xmlns:a16="http://schemas.microsoft.com/office/drawing/2014/main" xmlns="" val="1007859806"/>
                    </a:ext>
                  </a:extLst>
                </a:gridCol>
                <a:gridCol w="307288">
                  <a:extLst>
                    <a:ext uri="{9D8B030D-6E8A-4147-A177-3AD203B41FA5}">
                      <a16:colId xmlns:a16="http://schemas.microsoft.com/office/drawing/2014/main" xmlns="" val="876538717"/>
                    </a:ext>
                  </a:extLst>
                </a:gridCol>
                <a:gridCol w="334085">
                  <a:extLst>
                    <a:ext uri="{9D8B030D-6E8A-4147-A177-3AD203B41FA5}">
                      <a16:colId xmlns:a16="http://schemas.microsoft.com/office/drawing/2014/main" xmlns="" val="1819061097"/>
                    </a:ext>
                  </a:extLst>
                </a:gridCol>
                <a:gridCol w="307288">
                  <a:extLst>
                    <a:ext uri="{9D8B030D-6E8A-4147-A177-3AD203B41FA5}">
                      <a16:colId xmlns:a16="http://schemas.microsoft.com/office/drawing/2014/main" xmlns="" val="655861525"/>
                    </a:ext>
                  </a:extLst>
                </a:gridCol>
                <a:gridCol w="307288">
                  <a:extLst>
                    <a:ext uri="{9D8B030D-6E8A-4147-A177-3AD203B41FA5}">
                      <a16:colId xmlns:a16="http://schemas.microsoft.com/office/drawing/2014/main" xmlns="" val="1775925192"/>
                    </a:ext>
                  </a:extLst>
                </a:gridCol>
                <a:gridCol w="307288">
                  <a:extLst>
                    <a:ext uri="{9D8B030D-6E8A-4147-A177-3AD203B41FA5}">
                      <a16:colId xmlns:a16="http://schemas.microsoft.com/office/drawing/2014/main" xmlns="" val="4293964529"/>
                    </a:ext>
                  </a:extLst>
                </a:gridCol>
                <a:gridCol w="307288">
                  <a:extLst>
                    <a:ext uri="{9D8B030D-6E8A-4147-A177-3AD203B41FA5}">
                      <a16:colId xmlns:a16="http://schemas.microsoft.com/office/drawing/2014/main" xmlns="" val="3444935048"/>
                    </a:ext>
                  </a:extLst>
                </a:gridCol>
                <a:gridCol w="307288">
                  <a:extLst>
                    <a:ext uri="{9D8B030D-6E8A-4147-A177-3AD203B41FA5}">
                      <a16:colId xmlns:a16="http://schemas.microsoft.com/office/drawing/2014/main" xmlns="" val="2775870717"/>
                    </a:ext>
                  </a:extLst>
                </a:gridCol>
                <a:gridCol w="307288">
                  <a:extLst>
                    <a:ext uri="{9D8B030D-6E8A-4147-A177-3AD203B41FA5}">
                      <a16:colId xmlns:a16="http://schemas.microsoft.com/office/drawing/2014/main" xmlns="" val="2804082952"/>
                    </a:ext>
                  </a:extLst>
                </a:gridCol>
                <a:gridCol w="307288">
                  <a:extLst>
                    <a:ext uri="{9D8B030D-6E8A-4147-A177-3AD203B41FA5}">
                      <a16:colId xmlns:a16="http://schemas.microsoft.com/office/drawing/2014/main" xmlns="" val="2836805585"/>
                    </a:ext>
                  </a:extLst>
                </a:gridCol>
                <a:gridCol w="764363">
                  <a:extLst>
                    <a:ext uri="{9D8B030D-6E8A-4147-A177-3AD203B41FA5}">
                      <a16:colId xmlns:a16="http://schemas.microsoft.com/office/drawing/2014/main" xmlns="" val="823833305"/>
                    </a:ext>
                  </a:extLst>
                </a:gridCol>
              </a:tblGrid>
              <a:tr h="288877">
                <a:tc gridSpan="12">
                  <a:txBody>
                    <a:bodyPr/>
                    <a:lstStyle/>
                    <a:p>
                      <a:pPr algn="ctr"/>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a:r>
                        <a:rPr lang="ru-RU" sz="800" dirty="0" err="1"/>
                        <a:t>Додаток</a:t>
                      </a:r>
                      <a:r>
                        <a:rPr lang="ru-RU" sz="800" dirty="0"/>
                        <a:t> 3</a:t>
                      </a:r>
                    </a:p>
                    <a:p>
                      <a:pPr algn="ctr"/>
                      <a:r>
                        <a:rPr lang="ru-RU" sz="800" dirty="0"/>
                        <a:t>до </a:t>
                      </a:r>
                      <a:r>
                        <a:rPr lang="ru-RU" sz="800" dirty="0" err="1"/>
                        <a:t>податкової</a:t>
                      </a:r>
                      <a:r>
                        <a:rPr lang="ru-RU" sz="800" dirty="0"/>
                        <a:t> </a:t>
                      </a:r>
                      <a:r>
                        <a:rPr lang="ru-RU" sz="800" dirty="0" err="1"/>
                        <a:t>декларації</a:t>
                      </a:r>
                      <a:r>
                        <a:rPr lang="ru-RU" sz="800" dirty="0"/>
                        <a:t> </a:t>
                      </a:r>
                      <a:r>
                        <a:rPr lang="ru-RU" sz="800" dirty="0" err="1"/>
                        <a:t>платника</a:t>
                      </a:r>
                      <a:r>
                        <a:rPr lang="ru-RU" sz="800" dirty="0"/>
                        <a:t> </a:t>
                      </a:r>
                      <a:r>
                        <a:rPr lang="ru-RU" sz="800" dirty="0" err="1"/>
                        <a:t>єдиного</a:t>
                      </a:r>
                      <a:r>
                        <a:rPr lang="ru-RU" sz="800" dirty="0"/>
                        <a:t> </a:t>
                      </a:r>
                      <a:r>
                        <a:rPr lang="ru-RU" sz="800" dirty="0" err="1"/>
                        <a:t>податку</a:t>
                      </a:r>
                      <a:r>
                        <a:rPr lang="ru-RU" sz="800" dirty="0"/>
                        <a:t> </a:t>
                      </a:r>
                      <a:r>
                        <a:rPr lang="ru-RU" sz="800" dirty="0" err="1"/>
                        <a:t>четвертої</a:t>
                      </a:r>
                      <a:r>
                        <a:rPr lang="ru-RU" sz="800" dirty="0"/>
                        <a:t> </a:t>
                      </a:r>
                      <a:r>
                        <a:rPr lang="ru-RU" sz="800" dirty="0" err="1"/>
                        <a:t>групи</a:t>
                      </a:r>
                      <a:endParaRPr lang="ru-RU"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949074888"/>
                  </a:ext>
                </a:extLst>
              </a:tr>
              <a:tr h="152348">
                <a:tc rowSpan="2" gridSpan="12">
                  <a:txBody>
                    <a:bodyPr/>
                    <a:lstStyle/>
                    <a:p>
                      <a:pPr algn="ctr"/>
                      <a:r>
                        <a:rPr lang="uk-UA" sz="800" b="1" dirty="0"/>
                        <a:t>РОЗРАХУНОК</a:t>
                      </a:r>
                      <a:endParaRPr lang="uk-UA" sz="800" dirty="0"/>
                    </a:p>
                  </a:txBody>
                  <a:tcPr marL="14127" marR="14127" marT="7063" marB="7063"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a:txBody>
                    <a:bodyPr/>
                    <a:lstStyle/>
                    <a:p>
                      <a:pPr algn="ctr"/>
                      <a:r>
                        <a:rPr lang="uk-UA" sz="800" dirty="0"/>
                        <a:t>№</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r>
                        <a:rPr lang="uk-UA" sz="800" dirty="0"/>
                        <a:t>Порядковий номер декларації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513312424"/>
                  </a:ext>
                </a:extLst>
              </a:tr>
              <a:tr h="150962">
                <a:tc gridSpan="12"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vMerge="1">
                  <a:txBody>
                    <a:bodyPr/>
                    <a:lstStyle/>
                    <a:p>
                      <a:endParaRPr lang="uk-UA"/>
                    </a:p>
                  </a:txBody>
                  <a:tcPr/>
                </a:tc>
                <a:tc gridSpan="8">
                  <a:txBody>
                    <a:bodyPr/>
                    <a:lstStyle/>
                    <a:p>
                      <a:pPr algn="ctr"/>
                      <a:r>
                        <a:rPr lang="uk-UA" sz="800" dirty="0"/>
                        <a:t>1</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786631026"/>
                  </a:ext>
                </a:extLst>
              </a:tr>
              <a:tr h="286249">
                <a:tc gridSpan="8">
                  <a:txBody>
                    <a:bodyPr/>
                    <a:lstStyle/>
                    <a:p>
                      <a:pPr algn="ctr"/>
                      <a:r>
                        <a:rPr lang="ru-RU" sz="800" b="1" dirty="0" err="1"/>
                        <a:t>загального</a:t>
                      </a:r>
                      <a:r>
                        <a:rPr lang="ru-RU" sz="800" b="1" dirty="0"/>
                        <a:t> </a:t>
                      </a:r>
                      <a:r>
                        <a:rPr lang="ru-RU" sz="800" b="1" dirty="0" err="1"/>
                        <a:t>мінімального</a:t>
                      </a:r>
                      <a:r>
                        <a:rPr lang="ru-RU" sz="800" b="1" dirty="0"/>
                        <a:t> </a:t>
                      </a:r>
                      <a:r>
                        <a:rPr lang="ru-RU" sz="800" b="1" dirty="0" err="1"/>
                        <a:t>податкового</a:t>
                      </a:r>
                      <a:r>
                        <a:rPr lang="ru-RU" sz="800" b="1" dirty="0"/>
                        <a:t> </a:t>
                      </a:r>
                      <a:r>
                        <a:rPr lang="ru-RU" sz="800" b="1" dirty="0" err="1"/>
                        <a:t>зобов'язання</a:t>
                      </a:r>
                      <a:r>
                        <a:rPr lang="ru-RU" sz="800" b="1" dirty="0"/>
                        <a:t> за </a:t>
                      </a:r>
                      <a:r>
                        <a:rPr lang="ru-RU" sz="800" b="1" dirty="0" err="1"/>
                        <a:t>податковий</a:t>
                      </a:r>
                      <a:r>
                        <a:rPr lang="ru-RU" sz="800" b="1" dirty="0"/>
                        <a:t> (</a:t>
                      </a:r>
                      <a:r>
                        <a:rPr lang="ru-RU" sz="800" b="1" dirty="0" err="1"/>
                        <a:t>звітний</a:t>
                      </a:r>
                      <a:r>
                        <a:rPr lang="ru-RU" sz="800" b="1" dirty="0"/>
                        <a:t>)</a:t>
                      </a:r>
                      <a:endParaRPr lang="ru-RU" sz="800" dirty="0"/>
                    </a:p>
                  </a:txBody>
                  <a:tcPr marL="14127" marR="14127" marT="7063" marB="706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2">
                  <a:txBody>
                    <a:bodyPr/>
                    <a:lstStyle/>
                    <a:p>
                      <a:pPr algn="ctr"/>
                      <a:r>
                        <a:rPr lang="uk-UA" sz="800" dirty="0"/>
                        <a:t>2024</a:t>
                      </a:r>
                    </a:p>
                  </a:txBody>
                  <a:tcPr marL="14127" marR="14127" marT="7063" marB="706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gridSpan="2">
                  <a:txBody>
                    <a:bodyPr/>
                    <a:lstStyle/>
                    <a:p>
                      <a:pPr algn="ctr"/>
                      <a:r>
                        <a:rPr lang="uk-UA" sz="800" b="1" dirty="0"/>
                        <a:t>рік </a:t>
                      </a:r>
                      <a:endParaRPr lang="uk-UA" sz="800" dirty="0"/>
                    </a:p>
                  </a:txBody>
                  <a:tcPr marL="14127" marR="14127" marT="7063" marB="7063"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gridSpan="9">
                  <a:txBody>
                    <a:bodyPr/>
                    <a:lstStyle/>
                    <a:p>
                      <a:pPr algn="ctr"/>
                      <a:r>
                        <a:rPr lang="uk-UA" sz="800" dirty="0"/>
                        <a:t/>
                      </a:r>
                      <a:br>
                        <a:rPr lang="uk-UA" sz="800" dirty="0"/>
                      </a:b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3278193590"/>
                  </a:ext>
                </a:extLst>
              </a:tr>
              <a:tr h="286249">
                <a:tc gridSpan="12">
                  <a:txBody>
                    <a:bodyPr/>
                    <a:lstStyle/>
                    <a:p>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8" gridSpan="3">
                  <a:txBody>
                    <a:bodyPr/>
                    <a:lstStyle/>
                    <a:p>
                      <a:r>
                        <a:rPr lang="uk-UA" sz="800" dirty="0"/>
                        <a:t>Додаток №1</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hMerge="1">
                  <a:txBody>
                    <a:bodyPr/>
                    <a:lstStyle/>
                    <a:p>
                      <a:endParaRPr lang="uk-UA"/>
                    </a:p>
                  </a:txBody>
                  <a:tcPr/>
                </a:tc>
                <a:tc rowSpan="8" hMerge="1">
                  <a:txBody>
                    <a:bodyPr/>
                    <a:lstStyle/>
                    <a:p>
                      <a:endParaRPr lang="uk-UA"/>
                    </a:p>
                  </a:txBody>
                  <a:tcPr/>
                </a:tc>
                <a:tc rowSpan="8" gridSpan="2">
                  <a:txBody>
                    <a:bodyPr/>
                    <a:lstStyle/>
                    <a:p>
                      <a:r>
                        <a:rPr lang="uk-UA" sz="800" dirty="0"/>
                        <a:t>3</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hMerge="1">
                  <a:txBody>
                    <a:bodyPr/>
                    <a:lstStyle/>
                    <a:p>
                      <a:endParaRPr lang="uk-UA"/>
                    </a:p>
                  </a:txBody>
                  <a:tcPr/>
                </a:tc>
                <a:tc rowSpan="8">
                  <a:txBody>
                    <a:bodyPr/>
                    <a:lstStyle/>
                    <a:p>
                      <a:r>
                        <a:rPr lang="uk-UA" sz="800" dirty="0"/>
                        <a:t>до</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800" dirty="0"/>
                        <a:t/>
                      </a:r>
                      <a:br>
                        <a:rPr lang="uk-UA" sz="800" dirty="0"/>
                      </a:b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uk-UA" sz="800" dirty="0"/>
                        <a:t>Загальної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extLst>
                  <a:ext uri="{0D108BD9-81ED-4DB2-BD59-A6C34878D82A}">
                    <a16:rowId xmlns:a16="http://schemas.microsoft.com/office/drawing/2014/main" xmlns="" val="481532569"/>
                  </a:ext>
                </a:extLst>
              </a:tr>
              <a:tr h="150962">
                <a:tc rowSpan="2" gridSpan="12">
                  <a:txBody>
                    <a:bodyPr/>
                    <a:lstStyle/>
                    <a:p>
                      <a:pPr marL="171450" indent="-171450">
                        <a:buFont typeface="Arial" panose="020B0604020202020204" pitchFamily="34" charset="0"/>
                        <a:buChar char="•"/>
                      </a:pPr>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3" vMerge="1">
                  <a:txBody>
                    <a:bodyPr/>
                    <a:lstStyle/>
                    <a:p>
                      <a:endParaRPr lang="uk-UA"/>
                    </a:p>
                  </a:txBody>
                  <a:tcPr>
                    <a:lnL w="12700" cmpd="sng">
                      <a:noFill/>
                      <a:prstDash val="solid"/>
                    </a:lnL>
                    <a:lnT w="12700" cmpd="sng">
                      <a:noFill/>
                      <a:prstDash val="solid"/>
                    </a:lnT>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lnT w="12700" cmpd="sng">
                      <a:noFill/>
                      <a:prstDash val="solid"/>
                    </a:lnT>
                  </a:tcPr>
                </a:tc>
                <a:tc hMerge="1" vMerge="1">
                  <a:txBody>
                    <a:bodyPr/>
                    <a:lstStyle/>
                    <a:p>
                      <a:endParaRPr lang="uk-UA"/>
                    </a:p>
                  </a:txBody>
                  <a:tcPr/>
                </a:tc>
                <a:tc vMerge="1">
                  <a:txBody>
                    <a:bodyPr/>
                    <a:lstStyle/>
                    <a:p>
                      <a:endParaRPr lang="uk-UA"/>
                    </a:p>
                  </a:txBody>
                  <a:tcPr>
                    <a:lnT w="12700" cmpd="sng">
                      <a:noFill/>
                      <a:prstDash val="solid"/>
                    </a:lnT>
                  </a:tcPr>
                </a:tc>
                <a:tc>
                  <a:txBody>
                    <a:bodyPr/>
                    <a:lstStyle/>
                    <a:p>
                      <a:endParaRPr lang="uk-UA" sz="80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uk-UA" sz="800" dirty="0"/>
                        <a:t>Загальної нової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extLst>
                  <a:ext uri="{0D108BD9-81ED-4DB2-BD59-A6C34878D82A}">
                    <a16:rowId xmlns:a16="http://schemas.microsoft.com/office/drawing/2014/main" xmlns="" val="4121169710"/>
                  </a:ext>
                </a:extLst>
              </a:tr>
              <a:tr h="36022">
                <a:tc gridSpan="12" vMerge="1">
                  <a:txBody>
                    <a:bodyPr/>
                    <a:lstStyle/>
                    <a:p>
                      <a:endParaRPr lang="uk-UA" sz="800" dirty="0"/>
                    </a:p>
                  </a:txBody>
                  <a:tcPr marL="14127" marR="14127" marT="7063" marB="7063">
                    <a:lnL>
                      <a:noFill/>
                    </a:lnL>
                    <a:lnR>
                      <a:noFill/>
                    </a:lnR>
                    <a:lnT>
                      <a:noFill/>
                    </a:lnT>
                    <a:lnB>
                      <a:noFill/>
                    </a:lnB>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3" vMerge="1">
                  <a:txBody>
                    <a:bodyPr/>
                    <a:lstStyle/>
                    <a:p>
                      <a:endParaRPr lang="uk-UA"/>
                    </a:p>
                  </a:txBody>
                  <a:tcPr>
                    <a:lnL w="12700" cmpd="sng">
                      <a:noFill/>
                      <a:prstDash val="solid"/>
                    </a:lnL>
                    <a:lnT w="12700" cmpd="sng">
                      <a:noFill/>
                      <a:prstDash val="solid"/>
                    </a:lnT>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lnT w="12700" cmpd="sng">
                      <a:noFill/>
                      <a:prstDash val="solid"/>
                    </a:lnT>
                  </a:tcPr>
                </a:tc>
                <a:tc hMerge="1" vMerge="1">
                  <a:txBody>
                    <a:bodyPr/>
                    <a:lstStyle/>
                    <a:p>
                      <a:endParaRPr lang="uk-UA"/>
                    </a:p>
                  </a:txBody>
                  <a:tcPr/>
                </a:tc>
                <a:tc vMerge="1">
                  <a:txBody>
                    <a:bodyPr/>
                    <a:lstStyle/>
                    <a:p>
                      <a:endParaRPr lang="uk-UA"/>
                    </a:p>
                  </a:txBody>
                  <a:tcPr>
                    <a:lnT w="12700" cmpd="sng">
                      <a:noFill/>
                      <a:prstDash val="solid"/>
                    </a:lnT>
                  </a:tcPr>
                </a:tc>
                <a:tc rowSpan="2">
                  <a:txBody>
                    <a:bodyPr/>
                    <a:lstStyle/>
                    <a:p>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r>
                        <a:rPr lang="uk-UA" sz="800" dirty="0"/>
                        <a:t>Уточнюючої загальної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uk-UA"/>
                    </a:p>
                  </a:txBody>
                  <a:tcPr/>
                </a:tc>
                <a:extLst>
                  <a:ext uri="{0D108BD9-81ED-4DB2-BD59-A6C34878D82A}">
                    <a16:rowId xmlns:a16="http://schemas.microsoft.com/office/drawing/2014/main" xmlns="" val="2208967780"/>
                  </a:ext>
                </a:extLst>
              </a:tr>
              <a:tr h="114940">
                <a:tc rowSpan="2" gridSpan="12">
                  <a:txBody>
                    <a:bodyPr/>
                    <a:lstStyle/>
                    <a:p>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3" vMerge="1">
                  <a:txBody>
                    <a:bodyPr/>
                    <a:lstStyle/>
                    <a:p>
                      <a:endParaRPr lang="uk-UA"/>
                    </a:p>
                  </a:txBody>
                  <a:tcPr>
                    <a:lnL w="12700" cmpd="sng">
                      <a:noFill/>
                      <a:prstDash val="solid"/>
                    </a:lnL>
                    <a:lnT w="12700" cmpd="sng">
                      <a:noFill/>
                      <a:prstDash val="solid"/>
                    </a:lnT>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lnT w="12700" cmpd="sng">
                      <a:noFill/>
                      <a:prstDash val="solid"/>
                    </a:lnT>
                  </a:tcPr>
                </a:tc>
                <a:tc hMerge="1" vMerge="1">
                  <a:txBody>
                    <a:bodyPr/>
                    <a:lstStyle/>
                    <a:p>
                      <a:endParaRPr lang="uk-UA"/>
                    </a:p>
                  </a:txBody>
                  <a:tcPr/>
                </a:tc>
                <a:tc vMerge="1">
                  <a:txBody>
                    <a:bodyPr/>
                    <a:lstStyle/>
                    <a:p>
                      <a:endParaRPr lang="uk-UA"/>
                    </a:p>
                  </a:txBody>
                  <a:tcPr>
                    <a:lnT w="12700" cmpd="sng">
                      <a:noFill/>
                      <a:prstDash val="solid"/>
                    </a:lnT>
                  </a:tcPr>
                </a:tc>
                <a:tc vMerge="1">
                  <a:txBody>
                    <a:bodyPr/>
                    <a:lstStyle/>
                    <a:p>
                      <a:endParaRPr lang="uk-UA" sz="800"/>
                    </a:p>
                  </a:txBody>
                  <a:tcPr marL="14127" marR="14127" marT="7063" marB="7063" anchor="ctr">
                    <a:lnR>
                      <a:noFill/>
                    </a:lnR>
                    <a:lnT>
                      <a:noFill/>
                    </a:lnT>
                    <a:lnB>
                      <a:noFill/>
                    </a:lnB>
                  </a:tcPr>
                </a:tc>
                <a:tc gridSpan="2" vMerge="1">
                  <a:txBody>
                    <a:bodyPr/>
                    <a:lstStyle/>
                    <a:p>
                      <a:r>
                        <a:rPr lang="uk-UA" sz="800"/>
                        <a:t>Уточнюючої загальної</a:t>
                      </a:r>
                    </a:p>
                  </a:txBody>
                  <a:tcPr marL="14127" marR="14127" marT="7063" marB="7063" anchor="ctr">
                    <a:lnL>
                      <a:noFill/>
                    </a:lnL>
                    <a:lnR>
                      <a:noFill/>
                    </a:lnR>
                    <a:lnT>
                      <a:noFill/>
                    </a:lnT>
                    <a:lnB>
                      <a:noFill/>
                    </a:lnB>
                  </a:tcPr>
                </a:tc>
                <a:tc hMerge="1" vMerge="1">
                  <a:txBody>
                    <a:bodyPr/>
                    <a:lstStyle/>
                    <a:p>
                      <a:endParaRPr lang="uk-UA"/>
                    </a:p>
                  </a:txBody>
                  <a:tcPr/>
                </a:tc>
                <a:extLst>
                  <a:ext uri="{0D108BD9-81ED-4DB2-BD59-A6C34878D82A}">
                    <a16:rowId xmlns:a16="http://schemas.microsoft.com/office/drawing/2014/main" xmlns="" val="2369239662"/>
                  </a:ext>
                </a:extLst>
              </a:tr>
              <a:tr h="175836">
                <a:tc gridSpan="12" vMerge="1">
                  <a:txBody>
                    <a:bodyPr/>
                    <a:lstStyle/>
                    <a:p>
                      <a:endParaRPr lang="uk-UA" sz="800" dirty="0"/>
                    </a:p>
                  </a:txBody>
                  <a:tcPr marL="14127" marR="14127" marT="7063" marB="7063">
                    <a:lnL>
                      <a:noFill/>
                    </a:lnL>
                    <a:lnR>
                      <a:noFill/>
                    </a:lnR>
                    <a:lnT>
                      <a:noFill/>
                    </a:lnT>
                    <a:lnB>
                      <a:noFill/>
                    </a:lnB>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a:txBody>
                    <a:bodyPr/>
                    <a:lstStyle/>
                    <a:p>
                      <a:r>
                        <a:rPr lang="en-US" sz="800" dirty="0"/>
                        <a:t>X</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uk-UA" sz="800" dirty="0"/>
                        <a:t>Звітної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extLst>
                  <a:ext uri="{0D108BD9-81ED-4DB2-BD59-A6C34878D82A}">
                    <a16:rowId xmlns:a16="http://schemas.microsoft.com/office/drawing/2014/main" xmlns="" val="3075301643"/>
                  </a:ext>
                </a:extLst>
              </a:tr>
              <a:tr h="150962">
                <a:tc gridSpan="12">
                  <a:txBody>
                    <a:bodyPr/>
                    <a:lstStyle/>
                    <a:p>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rowSpan="2">
                  <a:txBody>
                    <a:bodyPr/>
                    <a:lstStyle/>
                    <a:p>
                      <a:r>
                        <a:rPr lang="uk-UA" sz="800" dirty="0"/>
                        <a:t/>
                      </a:r>
                      <a:br>
                        <a:rPr lang="uk-UA" sz="800" dirty="0"/>
                      </a:br>
                      <a:endParaRPr lang="en-US"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r>
                        <a:rPr lang="uk-UA" sz="800" dirty="0"/>
                        <a:t>Звітної нової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uk-UA"/>
                    </a:p>
                  </a:txBody>
                  <a:tcPr/>
                </a:tc>
                <a:extLst>
                  <a:ext uri="{0D108BD9-81ED-4DB2-BD59-A6C34878D82A}">
                    <a16:rowId xmlns:a16="http://schemas.microsoft.com/office/drawing/2014/main" xmlns="" val="3910936108"/>
                  </a:ext>
                </a:extLst>
              </a:tr>
              <a:tr h="150962">
                <a:tc gridSpan="12">
                  <a:txBody>
                    <a:bodyPr/>
                    <a:lstStyle/>
                    <a:p>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en-US" sz="800" dirty="0"/>
                    </a:p>
                  </a:txBody>
                  <a:tcPr marL="14127" marR="14127" marT="7063" marB="7063" anchor="ctr">
                    <a:lnL>
                      <a:noFill/>
                    </a:lnL>
                    <a:lnR>
                      <a:noFill/>
                    </a:lnR>
                    <a:lnT>
                      <a:noFill/>
                    </a:lnT>
                    <a:lnB>
                      <a:noFill/>
                    </a:lnB>
                  </a:tcPr>
                </a:tc>
                <a:tc gridSpan="2" vMerge="1">
                  <a:txBody>
                    <a:bodyPr/>
                    <a:lstStyle/>
                    <a:p>
                      <a:endParaRPr lang="uk-UA" sz="800" dirty="0"/>
                    </a:p>
                  </a:txBody>
                  <a:tcPr marL="14127" marR="14127" marT="7063" marB="7063" anchor="ctr">
                    <a:lnL>
                      <a:noFill/>
                    </a:lnL>
                    <a:lnR>
                      <a:noFill/>
                    </a:lnR>
                    <a:lnT>
                      <a:noFill/>
                    </a:lnT>
                    <a:lnB>
                      <a:noFill/>
                    </a:lnB>
                  </a:tcPr>
                </a:tc>
                <a:tc hMerge="1" vMerge="1">
                  <a:txBody>
                    <a:bodyPr/>
                    <a:lstStyle/>
                    <a:p>
                      <a:endParaRPr lang="uk-UA"/>
                    </a:p>
                  </a:txBody>
                  <a:tcPr/>
                </a:tc>
                <a:extLst>
                  <a:ext uri="{0D108BD9-81ED-4DB2-BD59-A6C34878D82A}">
                    <a16:rowId xmlns:a16="http://schemas.microsoft.com/office/drawing/2014/main" xmlns="" val="3179711820"/>
                  </a:ext>
                </a:extLst>
              </a:tr>
              <a:tr h="286249">
                <a:tc gridSpan="12">
                  <a:txBody>
                    <a:bodyPr/>
                    <a:lstStyle/>
                    <a:p>
                      <a:endParaRPr lang="uk-UA" sz="800" dirty="0"/>
                    </a:p>
                  </a:txBody>
                  <a:tcPr marL="14127" marR="14127" marT="7063" marB="7063">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a:txBody>
                    <a:bodyPr/>
                    <a:lstStyle/>
                    <a:p>
                      <a:r>
                        <a:rPr lang="uk-UA" sz="800" dirty="0"/>
                        <a:t/>
                      </a:r>
                      <a:br>
                        <a:rPr lang="uk-UA" sz="800" dirty="0"/>
                      </a:br>
                      <a:endParaRPr lang="en-US"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uk-UA" sz="800" dirty="0"/>
                        <a:t>Уточнюючої</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extLst>
                  <a:ext uri="{0D108BD9-81ED-4DB2-BD59-A6C34878D82A}">
                    <a16:rowId xmlns:a16="http://schemas.microsoft.com/office/drawing/2014/main" xmlns="" val="2963634776"/>
                  </a:ext>
                </a:extLst>
              </a:tr>
              <a:tr h="150962">
                <a:tc gridSpan="21">
                  <a:txBody>
                    <a:bodyPr/>
                    <a:lstStyle/>
                    <a:p>
                      <a:endParaRPr lang="uk-UA" sz="800" dirty="0"/>
                    </a:p>
                  </a:txBody>
                  <a:tcPr marL="14127" marR="14127" marT="7063" marB="706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3414045701"/>
                  </a:ext>
                </a:extLst>
              </a:tr>
              <a:tr h="421536">
                <a:tc gridSpan="14">
                  <a:txBody>
                    <a:bodyPr/>
                    <a:lstStyle/>
                    <a:p>
                      <a:r>
                        <a:rPr lang="uk-UA" sz="800" b="1" dirty="0"/>
                        <a:t>Розділ І</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r>
                        <a:rPr lang="ru-RU" sz="800" dirty="0" err="1"/>
                        <a:t>Одиниці</a:t>
                      </a:r>
                      <a:r>
                        <a:rPr lang="ru-RU" sz="800" dirty="0"/>
                        <a:t> </a:t>
                      </a:r>
                      <a:r>
                        <a:rPr lang="ru-RU" sz="800" dirty="0" err="1"/>
                        <a:t>виміру</a:t>
                      </a:r>
                      <a:r>
                        <a:rPr lang="ru-RU" sz="800" dirty="0"/>
                        <a:t>: </a:t>
                      </a:r>
                      <a:r>
                        <a:rPr lang="ru-RU" sz="800" dirty="0" err="1"/>
                        <a:t>гектари</a:t>
                      </a:r>
                      <a:r>
                        <a:rPr lang="ru-RU" sz="800" dirty="0"/>
                        <a:t> - з </a:t>
                      </a:r>
                      <a:r>
                        <a:rPr lang="ru-RU" sz="800" dirty="0" err="1"/>
                        <a:t>чотирма</a:t>
                      </a:r>
                      <a:r>
                        <a:rPr lang="ru-RU" sz="800" dirty="0"/>
                        <a:t> </a:t>
                      </a:r>
                      <a:r>
                        <a:rPr lang="ru-RU" sz="800" dirty="0" err="1"/>
                        <a:t>десятковими</a:t>
                      </a:r>
                      <a:r>
                        <a:rPr lang="ru-RU" sz="800" dirty="0"/>
                        <a:t> знаками; </a:t>
                      </a:r>
                    </a:p>
                    <a:p>
                      <a:r>
                        <a:rPr lang="ru-RU" sz="800" dirty="0" err="1"/>
                        <a:t>гривні</a:t>
                      </a:r>
                      <a:r>
                        <a:rPr lang="ru-RU" sz="800" dirty="0"/>
                        <a:t> - з </a:t>
                      </a:r>
                      <a:r>
                        <a:rPr lang="ru-RU" sz="800" dirty="0" err="1"/>
                        <a:t>двома</a:t>
                      </a:r>
                      <a:r>
                        <a:rPr lang="ru-RU" sz="800" dirty="0"/>
                        <a:t> </a:t>
                      </a:r>
                      <a:r>
                        <a:rPr lang="ru-RU" sz="800" dirty="0" err="1"/>
                        <a:t>десятковими</a:t>
                      </a:r>
                      <a:r>
                        <a:rPr lang="ru-RU" sz="800" dirty="0"/>
                        <a:t> знаками</a:t>
                      </a:r>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4147060184"/>
                  </a:ext>
                </a:extLst>
              </a:tr>
              <a:tr h="425406">
                <a:tc rowSpan="2">
                  <a:txBody>
                    <a:bodyPr/>
                    <a:lstStyle/>
                    <a:p>
                      <a:pPr algn="ctr"/>
                      <a:r>
                        <a:rPr lang="en-US" sz="800" b="1" dirty="0"/>
                        <a:t>N</a:t>
                      </a:r>
                      <a:endParaRPr lang="en-US" sz="800" dirty="0"/>
                    </a:p>
                    <a:p>
                      <a:pPr algn="ctr"/>
                      <a:r>
                        <a:rPr lang="uk-UA" sz="800" b="1" dirty="0"/>
                        <a:t>з/п</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ru-RU" sz="800" b="1" dirty="0" err="1"/>
                        <a:t>Кадастровий</a:t>
                      </a:r>
                      <a:r>
                        <a:rPr lang="ru-RU" sz="800" b="1" dirty="0"/>
                        <a:t> номер </a:t>
                      </a:r>
                      <a:r>
                        <a:rPr lang="ru-RU" sz="800" b="1" dirty="0" err="1"/>
                        <a:t>земельної</a:t>
                      </a:r>
                      <a:r>
                        <a:rPr lang="ru-RU" sz="800" b="1" dirty="0"/>
                        <a:t> </a:t>
                      </a:r>
                      <a:r>
                        <a:rPr lang="ru-RU" sz="800" b="1" dirty="0" err="1"/>
                        <a:t>ділянки</a:t>
                      </a:r>
                      <a:r>
                        <a:rPr lang="ru-RU" sz="800" b="1" dirty="0"/>
                        <a:t> (у </a:t>
                      </a:r>
                      <a:r>
                        <a:rPr lang="ru-RU" sz="800" b="1" dirty="0" err="1"/>
                        <a:t>разі</a:t>
                      </a:r>
                      <a:r>
                        <a:rPr lang="ru-RU" sz="800" b="1" dirty="0"/>
                        <a:t> </a:t>
                      </a:r>
                      <a:r>
                        <a:rPr lang="ru-RU" sz="800" b="1" dirty="0" err="1"/>
                        <a:t>наявності</a:t>
                      </a:r>
                      <a:r>
                        <a:rPr lang="ru-RU" sz="800" b="1" dirty="0"/>
                        <a:t>)</a:t>
                      </a:r>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ru-RU" sz="800" b="1"/>
                        <a:t>Площа земельної ділянки, га (S)</a:t>
                      </a:r>
                      <a:endParaRPr lang="ru-RU" sz="80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gridSpan="2">
                  <a:txBody>
                    <a:bodyPr/>
                    <a:lstStyle/>
                    <a:p>
                      <a:pPr algn="ctr"/>
                      <a:r>
                        <a:rPr lang="ru-RU" sz="800" b="1"/>
                        <a:t>Нормативна грошова оцінка земельної ділянки2:</a:t>
                      </a:r>
                      <a:endParaRPr lang="ru-RU" sz="80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rowSpan="2">
                  <a:txBody>
                    <a:bodyPr/>
                    <a:lstStyle/>
                    <a:p>
                      <a:pPr algn="ctr"/>
                      <a:r>
                        <a:rPr lang="uk-UA" sz="800" b="1" dirty="0"/>
                        <a:t>Коефіцієнт </a:t>
                      </a:r>
                      <a:r>
                        <a:rPr lang="uk-UA" sz="800" b="1" baseline="30000" dirty="0"/>
                        <a:t>3</a:t>
                      </a:r>
                      <a:r>
                        <a:rPr lang="uk-UA" sz="800" b="1" dirty="0"/>
                        <a:t> (К)</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lgn="ctr"/>
                      <a:r>
                        <a:rPr lang="uk-UA" sz="800" b="1" dirty="0"/>
                        <a:t>Кількість календарних місяців</a:t>
                      </a:r>
                      <a:r>
                        <a:rPr lang="uk-UA" sz="800" b="1" baseline="30000" dirty="0"/>
                        <a:t>4</a:t>
                      </a:r>
                      <a:endParaRPr lang="uk-UA" sz="800" baseline="30000" dirty="0"/>
                    </a:p>
                    <a:p>
                      <a:pPr algn="ctr"/>
                      <a:r>
                        <a:rPr lang="uk-UA" sz="800" b="1" dirty="0"/>
                        <a:t>(М)</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uk-UA"/>
                    </a:p>
                  </a:txBody>
                  <a:tcPr/>
                </a:tc>
                <a:tc gridSpan="7">
                  <a:txBody>
                    <a:bodyPr/>
                    <a:lstStyle/>
                    <a:p>
                      <a:pPr algn="ctr"/>
                      <a:r>
                        <a:rPr lang="uk-UA" sz="800" b="1"/>
                        <a:t>Мінімальне податкове зобов'язання (МПЗ):</a:t>
                      </a:r>
                      <a:endParaRPr lang="uk-UA" sz="80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2" gridSpan="4">
                  <a:txBody>
                    <a:bodyPr/>
                    <a:lstStyle/>
                    <a:p>
                      <a:pPr algn="ctr"/>
                      <a:r>
                        <a:rPr lang="uk-UA" sz="800" b="1" dirty="0"/>
                        <a:t>Загальне мінімальне податкове зобов'язання (ЗМПЗ ) (ЗМПЗ = сума рядків 1.</a:t>
                      </a:r>
                      <a:r>
                        <a:rPr lang="en-US" sz="800" b="1" dirty="0"/>
                        <a:t>n </a:t>
                      </a:r>
                      <a:r>
                        <a:rPr lang="uk-UA" sz="800" b="1" dirty="0"/>
                        <a:t>граф 9 та/або 10), грн</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a:txBody>
                    <a:bodyPr/>
                    <a:lstStyle/>
                    <a:p>
                      <a:pPr algn="ctr"/>
                      <a:r>
                        <a:rPr lang="ru-RU" sz="800" b="1" dirty="0"/>
                        <a:t>20 % </a:t>
                      </a:r>
                      <a:r>
                        <a:rPr lang="ru-RU" sz="800" b="1" dirty="0" err="1"/>
                        <a:t>витрат</a:t>
                      </a:r>
                      <a:r>
                        <a:rPr lang="ru-RU" sz="800" b="1" dirty="0"/>
                        <a:t> на </a:t>
                      </a:r>
                      <a:r>
                        <a:rPr lang="ru-RU" sz="800" b="1" dirty="0" err="1"/>
                        <a:t>сплату</a:t>
                      </a:r>
                      <a:r>
                        <a:rPr lang="ru-RU" sz="800" b="1" dirty="0"/>
                        <a:t> </a:t>
                      </a:r>
                      <a:r>
                        <a:rPr lang="ru-RU" sz="800" b="1" dirty="0" err="1"/>
                        <a:t>орендної</a:t>
                      </a:r>
                      <a:r>
                        <a:rPr lang="ru-RU" sz="800" b="1" dirty="0"/>
                        <a:t> плати </a:t>
                      </a:r>
                      <a:r>
                        <a:rPr lang="ru-RU" sz="800" b="1" dirty="0" err="1"/>
                        <a:t>земельних</a:t>
                      </a:r>
                      <a:r>
                        <a:rPr lang="ru-RU" sz="800" b="1" dirty="0"/>
                        <a:t> ділянок5, </a:t>
                      </a:r>
                      <a:r>
                        <a:rPr lang="ru-RU" sz="800" b="1" dirty="0" err="1"/>
                        <a:t>грн</a:t>
                      </a:r>
                      <a:endParaRPr lang="ru-RU"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30561705"/>
                  </a:ext>
                </a:extLst>
              </a:tr>
              <a:tr h="1381113">
                <a:tc vMerge="1">
                  <a:txBody>
                    <a:bodyPr/>
                    <a:lstStyle/>
                    <a:p>
                      <a:endParaRPr lang="uk-UA"/>
                    </a:p>
                  </a:txBody>
                  <a:tcPr/>
                </a:tc>
                <a:tc vMerge="1">
                  <a:txBody>
                    <a:bodyPr/>
                    <a:lstStyle/>
                    <a:p>
                      <a:endParaRPr lang="uk-UA"/>
                    </a:p>
                  </a:txBody>
                  <a:tcPr/>
                </a:tc>
                <a:tc>
                  <a:txBody>
                    <a:bodyPr/>
                    <a:lstStyle/>
                    <a:p>
                      <a:pPr algn="ctr"/>
                      <a:r>
                        <a:rPr lang="uk-UA" sz="800" b="1" dirty="0"/>
                        <a:t>власна</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орендована</a:t>
                      </a: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800" b="1" dirty="0"/>
                        <a:t>для </a:t>
                      </a:r>
                      <a:r>
                        <a:rPr lang="ru-RU" sz="800" b="1" dirty="0" err="1"/>
                        <a:t>земельної</a:t>
                      </a:r>
                      <a:r>
                        <a:rPr lang="ru-RU" sz="800" b="1" dirty="0"/>
                        <a:t> </a:t>
                      </a:r>
                      <a:r>
                        <a:rPr lang="ru-RU" sz="800" b="1" dirty="0" err="1"/>
                        <a:t>ділянки</a:t>
                      </a:r>
                      <a:r>
                        <a:rPr lang="ru-RU" sz="800" b="1" dirty="0"/>
                        <a:t>, нормативна </a:t>
                      </a:r>
                      <a:r>
                        <a:rPr lang="ru-RU" sz="800" b="1" dirty="0" err="1"/>
                        <a:t>грошова</a:t>
                      </a:r>
                      <a:r>
                        <a:rPr lang="ru-RU" sz="800" b="1" dirty="0"/>
                        <a:t> </a:t>
                      </a:r>
                      <a:r>
                        <a:rPr lang="ru-RU" sz="800" b="1" dirty="0" err="1"/>
                        <a:t>оцінка</a:t>
                      </a:r>
                      <a:r>
                        <a:rPr lang="ru-RU" sz="800" b="1" dirty="0"/>
                        <a:t> </a:t>
                      </a:r>
                      <a:r>
                        <a:rPr lang="ru-RU" sz="800" b="1" dirty="0" err="1"/>
                        <a:t>якої</a:t>
                      </a:r>
                      <a:r>
                        <a:rPr lang="ru-RU" sz="800" b="1" dirty="0"/>
                        <a:t> проведена (</a:t>
                      </a:r>
                      <a:r>
                        <a:rPr lang="ru-RU" sz="800" b="1" dirty="0" err="1"/>
                        <a:t>НГОд</a:t>
                      </a:r>
                      <a:r>
                        <a:rPr lang="ru-RU" sz="800" b="1" dirty="0"/>
                        <a:t>), </a:t>
                      </a:r>
                      <a:r>
                        <a:rPr lang="ru-RU" sz="800" b="1" dirty="0" err="1"/>
                        <a:t>грн</a:t>
                      </a:r>
                      <a:endParaRPr lang="ru-RU"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800" b="1" dirty="0"/>
                        <a:t>для </a:t>
                      </a:r>
                      <a:r>
                        <a:rPr lang="ru-RU" sz="800" b="1" dirty="0" err="1"/>
                        <a:t>земельної</a:t>
                      </a:r>
                      <a:r>
                        <a:rPr lang="ru-RU" sz="800" b="1" dirty="0"/>
                        <a:t> </a:t>
                      </a:r>
                      <a:r>
                        <a:rPr lang="ru-RU" sz="800" b="1" dirty="0" err="1"/>
                        <a:t>ділянки</a:t>
                      </a:r>
                      <a:r>
                        <a:rPr lang="ru-RU" sz="800" b="1" dirty="0"/>
                        <a:t>, нормативна </a:t>
                      </a:r>
                      <a:r>
                        <a:rPr lang="ru-RU" sz="800" b="1" dirty="0" err="1"/>
                        <a:t>грошова</a:t>
                      </a:r>
                      <a:r>
                        <a:rPr lang="ru-RU" sz="800" b="1" dirty="0"/>
                        <a:t> </a:t>
                      </a:r>
                      <a:r>
                        <a:rPr lang="ru-RU" sz="800" b="1" dirty="0" err="1"/>
                        <a:t>оцінка</a:t>
                      </a:r>
                      <a:r>
                        <a:rPr lang="ru-RU" sz="800" b="1" dirty="0"/>
                        <a:t> </a:t>
                      </a:r>
                      <a:r>
                        <a:rPr lang="ru-RU" sz="800" b="1" dirty="0" err="1"/>
                        <a:t>якої</a:t>
                      </a:r>
                      <a:r>
                        <a:rPr lang="ru-RU" sz="800" b="1" dirty="0"/>
                        <a:t> не проведена (НГО), </a:t>
                      </a:r>
                      <a:r>
                        <a:rPr lang="ru-RU" sz="800" b="1" dirty="0" err="1"/>
                        <a:t>грн</a:t>
                      </a:r>
                      <a:endParaRPr lang="ru-RU"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a:txBody>
                    <a:bodyPr/>
                    <a:lstStyle/>
                    <a:p>
                      <a:pPr algn="ctr"/>
                      <a:r>
                        <a:rPr lang="ru-RU" sz="800" b="1" dirty="0" err="1"/>
                        <a:t>земельної</a:t>
                      </a:r>
                      <a:r>
                        <a:rPr lang="ru-RU" sz="800" b="1" dirty="0"/>
                        <a:t> </a:t>
                      </a:r>
                      <a:r>
                        <a:rPr lang="ru-RU" sz="800" b="1" dirty="0" err="1"/>
                        <a:t>ділянки</a:t>
                      </a:r>
                      <a:r>
                        <a:rPr lang="ru-RU" sz="800" b="1" dirty="0"/>
                        <a:t>, нормативна </a:t>
                      </a:r>
                      <a:r>
                        <a:rPr lang="ru-RU" sz="800" b="1" dirty="0" err="1"/>
                        <a:t>грошова</a:t>
                      </a:r>
                      <a:r>
                        <a:rPr lang="ru-RU" sz="800" b="1" dirty="0"/>
                        <a:t> </a:t>
                      </a:r>
                      <a:r>
                        <a:rPr lang="ru-RU" sz="800" b="1" dirty="0" err="1"/>
                        <a:t>оцінка</a:t>
                      </a:r>
                      <a:r>
                        <a:rPr lang="ru-RU" sz="800" b="1" dirty="0"/>
                        <a:t> </a:t>
                      </a:r>
                      <a:r>
                        <a:rPr lang="ru-RU" sz="800" b="1" dirty="0" err="1"/>
                        <a:t>якої</a:t>
                      </a:r>
                      <a:r>
                        <a:rPr lang="ru-RU" sz="800" b="1" dirty="0"/>
                        <a:t> проведена МПЗ = </a:t>
                      </a:r>
                      <a:r>
                        <a:rPr lang="ru-RU" sz="800" b="1" dirty="0" err="1"/>
                        <a:t>НГОд</a:t>
                      </a:r>
                      <a:r>
                        <a:rPr lang="ru-RU" sz="800" b="1" dirty="0"/>
                        <a:t> х К х М / 12 (графа 5 х графа 7 х графа 8 / 12), </a:t>
                      </a:r>
                      <a:r>
                        <a:rPr lang="ru-RU" sz="800" b="1" dirty="0" err="1"/>
                        <a:t>грн</a:t>
                      </a:r>
                      <a:endParaRPr lang="ru-RU"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gridSpan="5">
                  <a:txBody>
                    <a:bodyPr/>
                    <a:lstStyle/>
                    <a:p>
                      <a:pPr algn="ctr"/>
                      <a:r>
                        <a:rPr lang="ru-RU" sz="800" b="1" dirty="0" err="1"/>
                        <a:t>земельної</a:t>
                      </a:r>
                      <a:r>
                        <a:rPr lang="ru-RU" sz="800" b="1" dirty="0"/>
                        <a:t> </a:t>
                      </a:r>
                      <a:r>
                        <a:rPr lang="ru-RU" sz="800" b="1" dirty="0" err="1"/>
                        <a:t>ділянки</a:t>
                      </a:r>
                      <a:r>
                        <a:rPr lang="ru-RU" sz="800" b="1" dirty="0"/>
                        <a:t>, нормативна </a:t>
                      </a:r>
                      <a:r>
                        <a:rPr lang="ru-RU" sz="800" b="1" dirty="0" err="1"/>
                        <a:t>грошова</a:t>
                      </a:r>
                      <a:r>
                        <a:rPr lang="ru-RU" sz="800" b="1" dirty="0"/>
                        <a:t> </a:t>
                      </a:r>
                      <a:r>
                        <a:rPr lang="ru-RU" sz="800" b="1" dirty="0" err="1"/>
                        <a:t>оцінка</a:t>
                      </a:r>
                      <a:r>
                        <a:rPr lang="ru-RU" sz="800" b="1" dirty="0"/>
                        <a:t> </a:t>
                      </a:r>
                      <a:r>
                        <a:rPr lang="ru-RU" sz="800" b="1" dirty="0" err="1"/>
                        <a:t>якої</a:t>
                      </a:r>
                      <a:r>
                        <a:rPr lang="ru-RU" sz="800" b="1" dirty="0"/>
                        <a:t> не проведена МПЗ = НГО х S х К х М / 12 (графа 6 х графа 3 </a:t>
                      </a:r>
                      <a:r>
                        <a:rPr lang="ru-RU" sz="800" b="1" dirty="0" err="1"/>
                        <a:t>або</a:t>
                      </a:r>
                      <a:r>
                        <a:rPr lang="ru-RU" sz="800" b="1" dirty="0"/>
                        <a:t> 4 х графа 7 х графа 8 / 12), </a:t>
                      </a:r>
                      <a:r>
                        <a:rPr lang="ru-RU" sz="800" b="1" dirty="0" err="1"/>
                        <a:t>грн</a:t>
                      </a:r>
                      <a:endParaRPr lang="ru-RU"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vMerge="1">
                  <a:txBody>
                    <a:bodyPr/>
                    <a:lstStyle/>
                    <a:p>
                      <a:endParaRPr lang="uk-UA"/>
                    </a:p>
                  </a:txBody>
                  <a:tcPr/>
                </a:tc>
                <a:extLst>
                  <a:ext uri="{0D108BD9-81ED-4DB2-BD59-A6C34878D82A}">
                    <a16:rowId xmlns:a16="http://schemas.microsoft.com/office/drawing/2014/main" xmlns="" val="554744131"/>
                  </a:ext>
                </a:extLst>
              </a:tr>
              <a:tr h="156138">
                <a:tc>
                  <a:txBody>
                    <a:bodyPr/>
                    <a:lstStyle/>
                    <a:p>
                      <a:pPr algn="ctr"/>
                      <a:r>
                        <a:rPr lang="uk-UA" sz="800" b="1" dirty="0"/>
                        <a:t>1</a:t>
                      </a:r>
                      <a:endParaRPr lang="uk-UA" sz="800" baseline="300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2</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3</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4</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5</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6</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800" b="1" dirty="0"/>
                        <a:t>7</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uk-UA" sz="800" b="1" dirty="0"/>
                        <a:t>8</a:t>
                      </a: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uk-UA" sz="800" dirty="0"/>
                        <a:t>9</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uk-UA" sz="800" dirty="0"/>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uk-UA" sz="800" dirty="0"/>
                        <a:t>10</a:t>
                      </a:r>
                    </a:p>
                  </a:txBody>
                  <a:tcPr marL="14127" marR="14127" marT="7063" marB="70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uk-UA" sz="800" dirty="0"/>
                        <a:t>11</a:t>
                      </a:r>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uk-UA" sz="800" dirty="0"/>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uk-UA" sz="800" dirty="0"/>
                        <a:t>12</a:t>
                      </a:r>
                    </a:p>
                  </a:txBody>
                  <a:tcPr marL="14127" marR="14127" marT="7063" marB="70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95467883"/>
                  </a:ext>
                </a:extLst>
              </a:tr>
            </a:tbl>
          </a:graphicData>
        </a:graphic>
      </p:graphicFrame>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400600"/>
          </a:xfrm>
        </p:spPr>
        <p:txBody>
          <a:bodyPr>
            <a:normAutofit fontScale="55000" lnSpcReduction="20000"/>
          </a:bodyPr>
          <a:lstStyle/>
          <a:p>
            <a:pPr algn="just">
              <a:spcAft>
                <a:spcPts val="0"/>
              </a:spcAft>
            </a:pPr>
            <a:endParaRPr lang="uk-UA" dirty="0">
              <a:latin typeface="Times New Roman" panose="02020603050405020304" pitchFamily="18" charset="0"/>
              <a:ea typeface="Calibri" panose="020F0502020204030204" pitchFamily="34" charset="0"/>
            </a:endParaRPr>
          </a:p>
          <a:p>
            <a:pPr algn="just">
              <a:spcAft>
                <a:spcPts val="0"/>
              </a:spcAft>
              <a:buNone/>
            </a:pPr>
            <a:r>
              <a:rPr lang="uk-UA" dirty="0">
                <a:latin typeface="Times New Roman" panose="02020603050405020304" pitchFamily="18" charset="0"/>
                <a:ea typeface="Calibri" panose="020F0502020204030204" pitchFamily="34" charset="0"/>
              </a:rPr>
              <a:t>		При </a:t>
            </a:r>
            <a:r>
              <a:rPr lang="uk-UA" b="1" u="sng" dirty="0">
                <a:solidFill>
                  <a:srgbClr val="FF0000"/>
                </a:solidFill>
                <a:latin typeface="Times New Roman" panose="02020603050405020304" pitchFamily="18" charset="0"/>
                <a:ea typeface="Calibri" panose="020F0502020204030204" pitchFamily="34" charset="0"/>
              </a:rPr>
              <a:t>позитивному</a:t>
            </a:r>
            <a:r>
              <a:rPr lang="uk-UA" u="sng" dirty="0">
                <a:solidFill>
                  <a:srgbClr val="FF0000"/>
                </a:solidFill>
                <a:latin typeface="Times New Roman" panose="02020603050405020304" pitchFamily="18" charset="0"/>
                <a:ea typeface="Calibri" panose="020F0502020204030204" pitchFamily="34" charset="0"/>
              </a:rPr>
              <a:t> </a:t>
            </a:r>
            <a:r>
              <a:rPr lang="uk-UA" b="1" u="sng" dirty="0">
                <a:solidFill>
                  <a:srgbClr val="FF0000"/>
                </a:solidFill>
                <a:latin typeface="Times New Roman" panose="02020603050405020304" pitchFamily="18" charset="0"/>
                <a:ea typeface="Calibri" panose="020F0502020204030204" pitchFamily="34" charset="0"/>
              </a:rPr>
              <a:t>значенні</a:t>
            </a:r>
            <a:r>
              <a:rPr lang="uk-UA" dirty="0">
                <a:solidFill>
                  <a:srgbClr val="FF0000"/>
                </a:solidFill>
                <a:latin typeface="Times New Roman" panose="02020603050405020304" pitchFamily="18" charset="0"/>
                <a:ea typeface="Calibri" panose="020F0502020204030204" pitchFamily="34" charset="0"/>
              </a:rPr>
              <a:t> </a:t>
            </a:r>
            <a:r>
              <a:rPr lang="uk-UA" dirty="0">
                <a:latin typeface="Times New Roman" panose="02020603050405020304" pitchFamily="18" charset="0"/>
                <a:ea typeface="Calibri" panose="020F0502020204030204" pitchFamily="34" charset="0"/>
              </a:rPr>
              <a:t>різниці між сумою загального </a:t>
            </a:r>
            <a:r>
              <a:rPr lang="uk-UA" b="1" u="sng" dirty="0">
                <a:solidFill>
                  <a:srgbClr val="FF0000"/>
                </a:solidFill>
                <a:latin typeface="Times New Roman" panose="02020603050405020304" pitchFamily="18" charset="0"/>
                <a:ea typeface="Calibri" panose="020F0502020204030204" pitchFamily="34" charset="0"/>
              </a:rPr>
              <a:t>МПЗ</a:t>
            </a:r>
            <a:r>
              <a:rPr lang="uk-UA" dirty="0">
                <a:latin typeface="Times New Roman" panose="02020603050405020304" pitchFamily="18" charset="0"/>
                <a:ea typeface="Calibri" panose="020F0502020204030204" pitchFamily="34" charset="0"/>
              </a:rPr>
              <a:t> та загальною сумою сплачених податків, зборів, платежів та витрат на оренду земельних ділянок платник єдиного податку четвертої групи </a:t>
            </a:r>
            <a:r>
              <a:rPr lang="uk-UA" b="1" u="sng" dirty="0">
                <a:solidFill>
                  <a:srgbClr val="FF0000"/>
                </a:solidFill>
                <a:latin typeface="Times New Roman" panose="02020603050405020304" pitchFamily="18" charset="0"/>
                <a:ea typeface="Calibri" panose="020F0502020204030204" pitchFamily="34" charset="0"/>
              </a:rPr>
              <a:t>зобов'язаний збільшити</a:t>
            </a:r>
            <a:r>
              <a:rPr lang="uk-UA" dirty="0">
                <a:solidFill>
                  <a:srgbClr val="FF0000"/>
                </a:solidFill>
                <a:latin typeface="Times New Roman" panose="02020603050405020304" pitchFamily="18" charset="0"/>
                <a:ea typeface="Calibri" panose="020F0502020204030204" pitchFamily="34" charset="0"/>
              </a:rPr>
              <a:t> </a:t>
            </a:r>
            <a:r>
              <a:rPr lang="uk-UA" dirty="0">
                <a:latin typeface="Times New Roman" panose="02020603050405020304" pitchFamily="18" charset="0"/>
                <a:ea typeface="Calibri" panose="020F0502020204030204" pitchFamily="34" charset="0"/>
              </a:rPr>
              <a:t>визначену в податковій декларації за наступний за звітним податковий (звітний) рік суму єдиного податку, що підлягає сплаті до бюджету, на суму такого позитивного значення (абзац другий п. 297</a:t>
            </a:r>
            <a:r>
              <a:rPr lang="uk-UA" baseline="30000" dirty="0">
                <a:latin typeface="Times New Roman" panose="02020603050405020304" pitchFamily="18" charset="0"/>
                <a:ea typeface="Calibri" panose="020F0502020204030204" pitchFamily="34" charset="0"/>
              </a:rPr>
              <a:t>1</a:t>
            </a:r>
            <a:r>
              <a:rPr lang="uk-UA" dirty="0">
                <a:latin typeface="Times New Roman" panose="02020603050405020304" pitchFamily="18" charset="0"/>
                <a:ea typeface="Calibri" panose="020F0502020204030204" pitchFamily="34" charset="0"/>
              </a:rPr>
              <a:t>.7 ст. 297</a:t>
            </a:r>
            <a:r>
              <a:rPr lang="uk-UA" baseline="30000" dirty="0">
                <a:latin typeface="Times New Roman" panose="02020603050405020304" pitchFamily="18" charset="0"/>
                <a:ea typeface="Calibri" panose="020F0502020204030204" pitchFamily="34" charset="0"/>
              </a:rPr>
              <a:t>1</a:t>
            </a:r>
            <a:r>
              <a:rPr lang="uk-UA" dirty="0">
                <a:latin typeface="Times New Roman" panose="02020603050405020304" pitchFamily="18" charset="0"/>
                <a:ea typeface="Calibri" panose="020F0502020204030204" pitchFamily="34" charset="0"/>
              </a:rPr>
              <a:t> Кодексу).</a:t>
            </a:r>
            <a:endParaRPr lang="en-US" dirty="0">
              <a:latin typeface="Times New Roman" panose="02020603050405020304" pitchFamily="18" charset="0"/>
              <a:ea typeface="Calibri" panose="020F0502020204030204" pitchFamily="34" charset="0"/>
            </a:endParaRPr>
          </a:p>
          <a:p>
            <a:pPr algn="just">
              <a:buNone/>
            </a:pPr>
            <a:r>
              <a:rPr lang="uk-UA" dirty="0">
                <a:latin typeface="Times New Roman" panose="02020603050405020304" pitchFamily="18" charset="0"/>
                <a:cs typeface="Times New Roman" panose="02020603050405020304" pitchFamily="18" charset="0"/>
              </a:rPr>
              <a:t>		Для платників єдиного податку четвертої групи сума такого збільшення розподіляється між відповідними місцевими бюджетами та перераховується пропорційно частці земельних ділянок сільськогосподарського призначення, розташованих на території відповідної територіальної громади, у загальній площі таких земельних ділянок, власником або користувачем яких є платник податку (абзац третій п. 297</a:t>
            </a:r>
            <a:r>
              <a:rPr lang="uk-UA" baseline="30000"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.7 ст. 297</a:t>
            </a:r>
            <a:r>
              <a:rPr lang="uk-UA" baseline="30000"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 Кодексу).</a:t>
            </a:r>
          </a:p>
          <a:p>
            <a:pPr algn="just">
              <a:buNone/>
            </a:pPr>
            <a:r>
              <a:rPr lang="uk-UA" dirty="0">
                <a:latin typeface="Times New Roman" panose="02020603050405020304" pitchFamily="18" charset="0"/>
                <a:cs typeface="Times New Roman" panose="02020603050405020304" pitchFamily="18" charset="0"/>
              </a:rPr>
              <a:t>		Сума єдиного податку в частині </a:t>
            </a:r>
            <a:r>
              <a:rPr lang="uk-UA" b="1" u="sng" dirty="0">
                <a:solidFill>
                  <a:srgbClr val="FF0000"/>
                </a:solidFill>
                <a:latin typeface="Times New Roman" panose="02020603050405020304" pitchFamily="18" charset="0"/>
                <a:cs typeface="Times New Roman" panose="02020603050405020304" pitchFamily="18" charset="0"/>
              </a:rPr>
              <a:t>позитивного значення</a:t>
            </a:r>
            <a:r>
              <a:rPr lang="uk-UA" dirty="0">
                <a:solidFill>
                  <a:srgbClr val="FF000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такої різниці </a:t>
            </a:r>
            <a:r>
              <a:rPr lang="uk-UA" b="1" u="sng" dirty="0">
                <a:solidFill>
                  <a:srgbClr val="FF0000"/>
                </a:solidFill>
                <a:latin typeface="Times New Roman" panose="02020603050405020304" pitchFamily="18" charset="0"/>
                <a:cs typeface="Times New Roman" panose="02020603050405020304" pitchFamily="18" charset="0"/>
              </a:rPr>
              <a:t>не враховується</a:t>
            </a:r>
            <a:r>
              <a:rPr lang="en-US" b="1" dirty="0">
                <a:solidFill>
                  <a:srgbClr val="FF000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у загальній сумі сплачених податків, зборів, платежів та витрат на оренду земельних ділянок </a:t>
            </a:r>
            <a:r>
              <a:rPr lang="uk-UA" b="1" u="sng" dirty="0">
                <a:solidFill>
                  <a:srgbClr val="FF0000"/>
                </a:solidFill>
                <a:latin typeface="Times New Roman" panose="02020603050405020304" pitchFamily="18" charset="0"/>
                <a:cs typeface="Times New Roman" panose="02020603050405020304" pitchFamily="18" charset="0"/>
              </a:rPr>
              <a:t>у наступному податковому (звітному) році</a:t>
            </a:r>
            <a:r>
              <a:rPr lang="uk-UA" dirty="0">
                <a:solidFill>
                  <a:srgbClr val="FF000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(абзац перший п. 297</a:t>
            </a:r>
            <a:r>
              <a:rPr lang="uk-UA" baseline="30000"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.8 ст. 297</a:t>
            </a:r>
            <a:r>
              <a:rPr lang="uk-UA" baseline="30000"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 Кодексу).</a:t>
            </a:r>
          </a:p>
          <a:p>
            <a:pPr algn="just">
              <a:buNone/>
            </a:pPr>
            <a:r>
              <a:rPr lang="uk-UA" b="1" dirty="0">
                <a:solidFill>
                  <a:srgbClr val="FF0000"/>
                </a:solidFill>
                <a:latin typeface="Times New Roman" panose="02020603050405020304" pitchFamily="18" charset="0"/>
                <a:cs typeface="Times New Roman" panose="02020603050405020304" pitchFamily="18" charset="0"/>
              </a:rPr>
              <a:t>      	</a:t>
            </a:r>
            <a:r>
              <a:rPr lang="uk-UA" b="1" u="sng" dirty="0">
                <a:solidFill>
                  <a:srgbClr val="FF0000"/>
                </a:solidFill>
                <a:latin typeface="Times New Roman" panose="02020603050405020304" pitchFamily="18" charset="0"/>
                <a:cs typeface="Times New Roman" panose="02020603050405020304" pitchFamily="18" charset="0"/>
              </a:rPr>
              <a:t>Позитивне значення</a:t>
            </a:r>
            <a:r>
              <a:rPr lang="uk-UA" u="sng" dirty="0">
                <a:solidFill>
                  <a:srgbClr val="FF000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різниці між сумою загального </a:t>
            </a:r>
            <a:r>
              <a:rPr lang="uk-UA" b="1" u="sng" dirty="0">
                <a:solidFill>
                  <a:srgbClr val="FF0000"/>
                </a:solidFill>
                <a:latin typeface="Times New Roman" panose="02020603050405020304" pitchFamily="18" charset="0"/>
                <a:cs typeface="Times New Roman" panose="02020603050405020304" pitchFamily="18" charset="0"/>
              </a:rPr>
              <a:t>МПЗ</a:t>
            </a:r>
            <a:r>
              <a:rPr lang="uk-UA" dirty="0">
                <a:latin typeface="Times New Roman" panose="02020603050405020304" pitchFamily="18" charset="0"/>
                <a:cs typeface="Times New Roman" panose="02020603050405020304" pitchFamily="18" charset="0"/>
              </a:rPr>
              <a:t> та загальною сумою сплачених податків, зборів, платежів та витрат на оренду земельних ділянок </a:t>
            </a:r>
            <a:r>
              <a:rPr lang="uk-UA" b="1" u="sng" dirty="0">
                <a:solidFill>
                  <a:srgbClr val="FF0000"/>
                </a:solidFill>
                <a:latin typeface="Times New Roman" panose="02020603050405020304" pitchFamily="18" charset="0"/>
                <a:cs typeface="Times New Roman" panose="02020603050405020304" pitchFamily="18" charset="0"/>
              </a:rPr>
              <a:t>є частиною зобов'язань з єдиного податку</a:t>
            </a:r>
            <a:r>
              <a:rPr lang="uk-UA" dirty="0">
                <a:latin typeface="Times New Roman" panose="02020603050405020304" pitchFamily="18" charset="0"/>
                <a:cs typeface="Times New Roman" panose="02020603050405020304" pitchFamily="18" charset="0"/>
              </a:rPr>
              <a:t> (абзац другий п. 297 прим. 1.8 ст. 297 прим. 1 Кодексу).</a:t>
            </a:r>
            <a:endParaRPr lang="uk-UA"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55576" y="1484785"/>
            <a:ext cx="8064896" cy="923330"/>
          </a:xfrm>
          <a:prstGeom prst="rect">
            <a:avLst/>
          </a:prstGeom>
        </p:spPr>
        <p:txBody>
          <a:bodyPr wrap="square">
            <a:spAutoFit/>
          </a:bodyPr>
          <a:lstStyle/>
          <a:p>
            <a:pPr indent="450850" algn="ctr" eaLnBrk="0" fontAlgn="base" hangingPunct="0">
              <a:spcBef>
                <a:spcPct val="0"/>
              </a:spcBef>
              <a:spcAft>
                <a:spcPct val="0"/>
              </a:spcAft>
            </a:pPr>
            <a:r>
              <a:rPr lang="uk-UA" b="1" i="1" dirty="0">
                <a:solidFill>
                  <a:srgbClr val="FF0000"/>
                </a:solidFill>
              </a:rPr>
              <a:t>ПОДАТКОВА ЗВІТНІСТЬ ПЛАТНИКА ЄДИНОГО ПОДАТКУ ЧЕТВЕРТОЇ ГРУПИ</a:t>
            </a:r>
          </a:p>
          <a:p>
            <a:pPr indent="450850" algn="ctr" eaLnBrk="0" fontAlgn="base" hangingPunct="0">
              <a:spcBef>
                <a:spcPct val="0"/>
              </a:spcBef>
              <a:spcAft>
                <a:spcPct val="0"/>
              </a:spcAft>
            </a:pPr>
            <a:r>
              <a:rPr lang="uk-UA" dirty="0"/>
              <a:t>зміни до форми податкової декларації платника єдиного податку та їх додатків</a:t>
            </a:r>
            <a:endParaRPr lang="uk-UA" b="1" i="1" dirty="0">
              <a:solidFill>
                <a:srgbClr val="FF0000"/>
              </a:solidFill>
            </a:endParaRPr>
          </a:p>
        </p:txBody>
      </p:sp>
      <p:graphicFrame>
        <p:nvGraphicFramePr>
          <p:cNvPr id="7" name="Таблица 13">
            <a:extLst>
              <a:ext uri="{FF2B5EF4-FFF2-40B4-BE49-F238E27FC236}">
                <a16:creationId xmlns:a16="http://schemas.microsoft.com/office/drawing/2014/main" xmlns="" id="{BC5B7143-717E-4A7A-AC6C-1059DF4B9B5E}"/>
              </a:ext>
            </a:extLst>
          </p:cNvPr>
          <p:cNvGraphicFramePr>
            <a:graphicFrameLocks noGrp="1"/>
          </p:cNvGraphicFramePr>
          <p:nvPr>
            <p:extLst>
              <p:ext uri="{D42A27DB-BD31-4B8C-83A1-F6EECF244321}">
                <p14:modId xmlns:p14="http://schemas.microsoft.com/office/powerpoint/2010/main" val="3957043367"/>
              </p:ext>
            </p:extLst>
          </p:nvPr>
        </p:nvGraphicFramePr>
        <p:xfrm>
          <a:off x="179512" y="2564904"/>
          <a:ext cx="8964488" cy="2370936"/>
        </p:xfrm>
        <a:graphic>
          <a:graphicData uri="http://schemas.openxmlformats.org/drawingml/2006/table">
            <a:tbl>
              <a:tblPr/>
              <a:tblGrid>
                <a:gridCol w="4197350">
                  <a:extLst>
                    <a:ext uri="{9D8B030D-6E8A-4147-A177-3AD203B41FA5}">
                      <a16:colId xmlns:a16="http://schemas.microsoft.com/office/drawing/2014/main" xmlns="" val="20000"/>
                    </a:ext>
                  </a:extLst>
                </a:gridCol>
                <a:gridCol w="3364584">
                  <a:extLst>
                    <a:ext uri="{9D8B030D-6E8A-4147-A177-3AD203B41FA5}">
                      <a16:colId xmlns:a16="http://schemas.microsoft.com/office/drawing/2014/main" xmlns="" val="20001"/>
                    </a:ext>
                  </a:extLst>
                </a:gridCol>
                <a:gridCol w="1402554">
                  <a:extLst>
                    <a:ext uri="{9D8B030D-6E8A-4147-A177-3AD203B41FA5}">
                      <a16:colId xmlns:a16="http://schemas.microsoft.com/office/drawing/2014/main" xmlns="" val="20002"/>
                    </a:ext>
                  </a:extLst>
                </a:gridCol>
              </a:tblGrid>
              <a:tr h="0">
                <a:tc>
                  <a:txBody>
                    <a:bodyPr/>
                    <a:lstStyle/>
                    <a:p>
                      <a:pPr algn="ctr" fontAlgn="ctr"/>
                      <a:r>
                        <a:rPr lang="ru-RU" sz="1400" b="0" i="0" u="none" strike="noStrike" dirty="0" err="1">
                          <a:latin typeface="Times New Roman"/>
                        </a:rPr>
                        <a:t>Податкова</a:t>
                      </a:r>
                      <a:r>
                        <a:rPr lang="ru-RU" sz="1400" b="0" i="0" u="none" strike="noStrike" dirty="0">
                          <a:latin typeface="Times New Roman"/>
                        </a:rPr>
                        <a:t> </a:t>
                      </a:r>
                      <a:r>
                        <a:rPr lang="ru-RU" sz="1400" b="0" i="0" u="none" strike="noStrike" dirty="0" err="1">
                          <a:latin typeface="Times New Roman"/>
                        </a:rPr>
                        <a:t>декларація</a:t>
                      </a:r>
                      <a:r>
                        <a:rPr lang="ru-RU" sz="1400" b="0" i="0" u="none" strike="noStrike" dirty="0">
                          <a:latin typeface="Times New Roman"/>
                        </a:rPr>
                        <a:t> </a:t>
                      </a:r>
                      <a:r>
                        <a:rPr lang="ru-RU" sz="1400" b="0" i="0" u="none" strike="noStrike" dirty="0" err="1">
                          <a:latin typeface="Times New Roman"/>
                        </a:rPr>
                        <a:t>платника</a:t>
                      </a:r>
                      <a:r>
                        <a:rPr lang="ru-RU" sz="1400" b="0" i="0" u="none" strike="noStrike" dirty="0">
                          <a:latin typeface="Times New Roman"/>
                        </a:rPr>
                        <a:t> </a:t>
                      </a:r>
                      <a:r>
                        <a:rPr lang="ru-RU" sz="1400" b="0" i="0" u="none" strike="noStrike" dirty="0" err="1">
                          <a:latin typeface="Times New Roman"/>
                        </a:rPr>
                        <a:t>єдиного</a:t>
                      </a:r>
                      <a:r>
                        <a:rPr lang="ru-RU" sz="1400" b="0" i="0" u="none" strike="noStrike" dirty="0">
                          <a:latin typeface="Times New Roman"/>
                        </a:rPr>
                        <a:t> </a:t>
                      </a:r>
                      <a:r>
                        <a:rPr lang="ru-RU" sz="1400" b="0" i="0" u="none" strike="noStrike" dirty="0" err="1">
                          <a:latin typeface="Times New Roman"/>
                        </a:rPr>
                        <a:t>податку</a:t>
                      </a:r>
                      <a:r>
                        <a:rPr lang="ru-RU" sz="1400" b="0" i="0" u="none" strike="noStrike" dirty="0">
                          <a:latin typeface="Times New Roman"/>
                        </a:rPr>
                        <a:t> </a:t>
                      </a:r>
                      <a:r>
                        <a:rPr lang="ru-RU" sz="1400" b="0" i="0" u="none" strike="noStrike" dirty="0" err="1">
                          <a:latin typeface="Times New Roman"/>
                        </a:rPr>
                        <a:t>четвертої</a:t>
                      </a:r>
                      <a:r>
                        <a:rPr lang="ru-RU" sz="1400" b="0" i="0" u="none" strike="noStrike" dirty="0">
                          <a:latin typeface="Times New Roman"/>
                        </a:rPr>
                        <a:t> </a:t>
                      </a:r>
                      <a:r>
                        <a:rPr lang="ru-RU" sz="1400" b="0" i="0" u="none" strike="noStrike" dirty="0" err="1">
                          <a:latin typeface="Times New Roman"/>
                        </a:rPr>
                        <a:t>групи</a:t>
                      </a:r>
                      <a:endParaRPr lang="ru-RU" sz="1400" b="0"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3">
                  <a:txBody>
                    <a:bodyPr/>
                    <a:lstStyle/>
                    <a:p>
                      <a:pPr algn="ctr" fontAlgn="ctr"/>
                      <a:r>
                        <a:rPr lang="ru-RU" sz="1000" b="1" i="0" u="none" strike="noStrike" dirty="0" err="1">
                          <a:solidFill>
                            <a:srgbClr val="0000FF"/>
                          </a:solidFill>
                          <a:latin typeface="Arial Cyr"/>
                        </a:rPr>
                        <a:t>Затверджені</a:t>
                      </a:r>
                      <a:r>
                        <a:rPr lang="uk-UA" sz="1000" b="1" i="0" u="none" strike="noStrike" dirty="0">
                          <a:solidFill>
                            <a:srgbClr val="0000FF"/>
                          </a:solidFill>
                          <a:latin typeface="Arial Cyr"/>
                        </a:rPr>
                        <a:t> </a:t>
                      </a:r>
                      <a:r>
                        <a:rPr lang="ru-RU" sz="1000" b="1" i="0" u="none" strike="noStrike" dirty="0">
                          <a:solidFill>
                            <a:srgbClr val="0000FF"/>
                          </a:solidFill>
                          <a:latin typeface="Arial Cyr"/>
                        </a:rPr>
                        <a:t>Наказом </a:t>
                      </a:r>
                      <a:r>
                        <a:rPr lang="ru-RU" sz="1000" b="1" i="0" u="none" strike="noStrike" dirty="0" err="1">
                          <a:solidFill>
                            <a:srgbClr val="0000FF"/>
                          </a:solidFill>
                          <a:latin typeface="Arial Cyr"/>
                        </a:rPr>
                        <a:t>Міністерства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фінансів</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України</a:t>
                      </a:r>
                      <a:r>
                        <a:rPr lang="ru-RU" sz="1000" b="1" i="0" u="none" strike="noStrike" dirty="0">
                          <a:solidFill>
                            <a:srgbClr val="0000FF"/>
                          </a:solidFill>
                          <a:latin typeface="Arial Cyr"/>
                        </a:rPr>
                        <a:t> 31 </a:t>
                      </a:r>
                      <a:r>
                        <a:rPr lang="ru-RU" sz="1000" b="1" i="0" u="none" strike="noStrike" dirty="0" err="1">
                          <a:solidFill>
                            <a:srgbClr val="0000FF"/>
                          </a:solidFill>
                          <a:latin typeface="Arial Cyr"/>
                        </a:rPr>
                        <a:t>січня</a:t>
                      </a:r>
                      <a:r>
                        <a:rPr lang="ru-RU" sz="1000" b="1" i="0" u="none" strike="noStrike" dirty="0">
                          <a:solidFill>
                            <a:srgbClr val="0000FF"/>
                          </a:solidFill>
                          <a:latin typeface="Arial Cyr"/>
                        </a:rPr>
                        <a:t> 2025 року №</a:t>
                      </a:r>
                      <a:r>
                        <a:rPr lang="en-US" sz="1000" b="1" i="0" u="none" strike="noStrike" dirty="0">
                          <a:solidFill>
                            <a:srgbClr val="0000FF"/>
                          </a:solidFill>
                          <a:latin typeface="Arial Cyr"/>
                        </a:rPr>
                        <a:t> 57 (</a:t>
                      </a:r>
                      <a:r>
                        <a:rPr lang="ru-RU" sz="1000" b="1" i="0" u="none" strike="noStrike" dirty="0" err="1">
                          <a:solidFill>
                            <a:srgbClr val="0000FF"/>
                          </a:solidFill>
                          <a:latin typeface="Arial Cyr"/>
                        </a:rPr>
                        <a:t>останні</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зміни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внесені</a:t>
                      </a:r>
                      <a:r>
                        <a:rPr lang="ru-RU" sz="1000" b="1" i="0" u="none" strike="noStrike" dirty="0">
                          <a:solidFill>
                            <a:srgbClr val="0000FF"/>
                          </a:solidFill>
                          <a:latin typeface="Arial Cyr"/>
                        </a:rPr>
                        <a:t> Наказом </a:t>
                      </a:r>
                      <a:r>
                        <a:rPr lang="ru-RU" sz="1000" b="1" i="0" u="none" strike="noStrike" dirty="0" err="1">
                          <a:solidFill>
                            <a:srgbClr val="0000FF"/>
                          </a:solidFill>
                          <a:latin typeface="Arial Cyr"/>
                        </a:rPr>
                        <a:t>Міністерства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фінансів</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України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від</a:t>
                      </a:r>
                      <a:r>
                        <a:rPr lang="ru-RU" sz="1000" b="1" i="0" u="none" strike="noStrike" dirty="0">
                          <a:solidFill>
                            <a:srgbClr val="0000FF"/>
                          </a:solidFill>
                          <a:latin typeface="Arial Cyr"/>
                        </a:rPr>
                        <a:t> </a:t>
                      </a:r>
                      <a:r>
                        <a:rPr lang="en-US" sz="1000" b="1" i="0" u="none" strike="noStrike" dirty="0">
                          <a:solidFill>
                            <a:srgbClr val="0000FF"/>
                          </a:solidFill>
                          <a:latin typeface="Arial Cyr"/>
                        </a:rPr>
                        <a:t> </a:t>
                      </a:r>
                      <a:r>
                        <a:rPr lang="ru-RU" sz="1000" b="1" i="0" u="none" strike="noStrike" dirty="0">
                          <a:solidFill>
                            <a:srgbClr val="0000FF"/>
                          </a:solidFill>
                          <a:latin typeface="Arial Cyr"/>
                        </a:rPr>
                        <a:t>19 </a:t>
                      </a:r>
                      <a:r>
                        <a:rPr lang="ru-RU" sz="1000" b="1" i="0" u="none" strike="noStrike" dirty="0" err="1">
                          <a:solidFill>
                            <a:srgbClr val="0000FF"/>
                          </a:solidFill>
                          <a:latin typeface="Arial Cyr"/>
                        </a:rPr>
                        <a:t>червня</a:t>
                      </a:r>
                      <a:r>
                        <a:rPr lang="ru-RU" sz="1000" b="1" i="0" u="none" strike="noStrike" dirty="0">
                          <a:solidFill>
                            <a:srgbClr val="0000FF"/>
                          </a:solidFill>
                          <a:latin typeface="Arial Cyr"/>
                        </a:rPr>
                        <a:t> 2015 року №</a:t>
                      </a:r>
                      <a:r>
                        <a:rPr lang="en-US" sz="1000" b="1" i="0" u="none" strike="noStrike" dirty="0">
                          <a:solidFill>
                            <a:srgbClr val="0000FF"/>
                          </a:solidFill>
                          <a:latin typeface="Arial Cyr"/>
                        </a:rPr>
                        <a:t> 578)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uk-UA" sz="1800" b="1" kern="1200" dirty="0">
                          <a:solidFill>
                            <a:schemeClr val="tx1"/>
                          </a:solidFill>
                          <a:latin typeface="+mn-lt"/>
                          <a:ea typeface="+mn-ea"/>
                          <a:cs typeface="+mn-cs"/>
                        </a:rPr>
                        <a:t>J0103806</a:t>
                      </a:r>
                      <a:endParaRPr lang="en-US" sz="1600" b="0"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432048">
                <a:tc>
                  <a:txBody>
                    <a:bodyPr/>
                    <a:lstStyle/>
                    <a:p>
                      <a:pPr algn="ctr" fontAlgn="ctr"/>
                      <a:r>
                        <a:rPr lang="ru-RU" sz="1400" b="0" i="0" u="none" strike="noStrike" dirty="0" err="1">
                          <a:latin typeface="Times New Roman"/>
                        </a:rPr>
                        <a:t>Додаток</a:t>
                      </a:r>
                      <a:r>
                        <a:rPr lang="ru-RU" sz="1400" b="0" i="0" u="none" strike="noStrike" dirty="0">
                          <a:latin typeface="Times New Roman"/>
                        </a:rPr>
                        <a:t> 1 "</a:t>
                      </a:r>
                      <a:r>
                        <a:rPr lang="ru-RU" sz="1400" b="0" i="0" u="none" strike="noStrike" dirty="0" err="1">
                          <a:latin typeface="Times New Roman"/>
                        </a:rPr>
                        <a:t>Відомості</a:t>
                      </a:r>
                      <a:r>
                        <a:rPr lang="ru-RU" sz="1400" b="0" i="0" u="none" strike="noStrike" dirty="0">
                          <a:latin typeface="Times New Roman"/>
                        </a:rPr>
                        <a:t> про </a:t>
                      </a:r>
                      <a:r>
                        <a:rPr lang="ru-RU" sz="1400" b="0" i="0" u="none" strike="noStrike" dirty="0" err="1">
                          <a:latin typeface="Times New Roman"/>
                        </a:rPr>
                        <a:t>наявність</a:t>
                      </a:r>
                      <a:r>
                        <a:rPr lang="ru-RU" sz="1400" b="0" i="0" u="none" strike="noStrike" dirty="0">
                          <a:latin typeface="Times New Roman"/>
                        </a:rPr>
                        <a:t> </a:t>
                      </a:r>
                      <a:r>
                        <a:rPr lang="ru-RU" sz="1400" b="0" i="0" u="none" strike="noStrike" dirty="0" err="1">
                          <a:latin typeface="Times New Roman"/>
                        </a:rPr>
                        <a:t>земельних</a:t>
                      </a:r>
                      <a:r>
                        <a:rPr lang="ru-RU" sz="1400" b="0" i="0" u="none" strike="noStrike" dirty="0">
                          <a:latin typeface="Times New Roman"/>
                        </a:rPr>
                        <a:t> </a:t>
                      </a:r>
                      <a:r>
                        <a:rPr lang="ru-RU" sz="1400" b="0" i="0" u="none" strike="noStrike" dirty="0" err="1">
                          <a:latin typeface="Times New Roman"/>
                        </a:rPr>
                        <a:t>ділянок</a:t>
                      </a:r>
                      <a:r>
                        <a:rPr lang="ru-RU" sz="1400" b="0" i="0" u="none" strike="noStrike" dirty="0">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ru-RU"/>
                    </a:p>
                  </a:txBody>
                  <a:tcPr/>
                </a:tc>
                <a:tc>
                  <a:txBody>
                    <a:bodyPr/>
                    <a:lstStyle/>
                    <a:p>
                      <a:pPr algn="ctr" fontAlgn="ctr"/>
                      <a:r>
                        <a:rPr lang="uk-UA" sz="1800" b="1" kern="1200" dirty="0">
                          <a:solidFill>
                            <a:schemeClr val="tx1"/>
                          </a:solidFill>
                          <a:latin typeface="+mn-lt"/>
                          <a:ea typeface="+mn-ea"/>
                          <a:cs typeface="+mn-cs"/>
                        </a:rPr>
                        <a:t>J0138106</a:t>
                      </a:r>
                      <a:endParaRPr lang="en-US" sz="1600" b="0"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432048">
                <a:tc>
                  <a:txBody>
                    <a:bodyPr/>
                    <a:lstStyle/>
                    <a:p>
                      <a:pPr algn="ctr" fontAlgn="ctr"/>
                      <a:r>
                        <a:rPr lang="ru-RU" sz="1400" b="0" i="0" u="none" strike="noStrike" dirty="0" err="1">
                          <a:latin typeface="Times New Roman"/>
                        </a:rPr>
                        <a:t>Додаток</a:t>
                      </a:r>
                      <a:r>
                        <a:rPr lang="ru-RU" sz="1400" b="0" i="0" u="none" strike="noStrike" dirty="0">
                          <a:latin typeface="Times New Roman"/>
                        </a:rPr>
                        <a:t> 3 "</a:t>
                      </a:r>
                      <a:r>
                        <a:rPr lang="ru-RU" sz="1400" b="0" i="0" u="none" strike="noStrike" dirty="0" err="1">
                          <a:latin typeface="Times New Roman"/>
                        </a:rPr>
                        <a:t>Розрахунок</a:t>
                      </a:r>
                      <a:r>
                        <a:rPr lang="ru-RU" sz="1400" b="0" i="0" u="none" strike="noStrike" dirty="0">
                          <a:latin typeface="Times New Roman"/>
                        </a:rPr>
                        <a:t> </a:t>
                      </a:r>
                      <a:r>
                        <a:rPr lang="ru-RU" sz="1400" b="0" i="0" u="none" strike="noStrike" dirty="0" err="1">
                          <a:latin typeface="Times New Roman"/>
                        </a:rPr>
                        <a:t>загального</a:t>
                      </a:r>
                      <a:r>
                        <a:rPr lang="ru-RU" sz="1400" b="0" i="0" u="none" strike="noStrike" dirty="0">
                          <a:latin typeface="Times New Roman"/>
                        </a:rPr>
                        <a:t> </a:t>
                      </a:r>
                      <a:r>
                        <a:rPr lang="ru-RU" sz="1400" b="0" i="0" u="none" strike="noStrike" dirty="0" err="1">
                          <a:latin typeface="Times New Roman"/>
                        </a:rPr>
                        <a:t>мінімального</a:t>
                      </a:r>
                      <a:r>
                        <a:rPr lang="ru-RU" sz="1400" b="0" i="0" u="none" strike="noStrike" dirty="0">
                          <a:latin typeface="Times New Roman"/>
                        </a:rPr>
                        <a:t> </a:t>
                      </a:r>
                      <a:r>
                        <a:rPr lang="ru-RU" sz="1400" b="0" i="0" u="none" strike="noStrike" dirty="0" err="1">
                          <a:latin typeface="Times New Roman"/>
                        </a:rPr>
                        <a:t>податкового</a:t>
                      </a:r>
                      <a:r>
                        <a:rPr lang="ru-RU" sz="1400" b="0" i="0" u="none" strike="noStrike" dirty="0">
                          <a:latin typeface="Times New Roman"/>
                        </a:rPr>
                        <a:t> </a:t>
                      </a:r>
                      <a:r>
                        <a:rPr lang="ru-RU" sz="1400" b="0" i="0" u="none" strike="noStrike" dirty="0" err="1">
                          <a:latin typeface="Times New Roman"/>
                        </a:rPr>
                        <a:t>зобов'язання</a:t>
                      </a:r>
                      <a:r>
                        <a:rPr lang="ru-RU" sz="1400" b="0" i="0" u="none" strike="noStrike" dirty="0">
                          <a:latin typeface="Times New Roman"/>
                        </a:rPr>
                        <a:t> за </a:t>
                      </a:r>
                      <a:r>
                        <a:rPr lang="ru-RU" sz="1400" b="0" i="0" u="none" strike="noStrike" dirty="0" err="1">
                          <a:latin typeface="Times New Roman"/>
                        </a:rPr>
                        <a:t>податковий</a:t>
                      </a:r>
                      <a:r>
                        <a:rPr lang="ru-RU" sz="1400" b="0" i="0" u="none" strike="noStrike" dirty="0">
                          <a:latin typeface="Times New Roman"/>
                        </a:rPr>
                        <a:t> (</a:t>
                      </a:r>
                      <a:r>
                        <a:rPr lang="ru-RU" sz="1400" b="0" i="0" u="none" strike="noStrike" dirty="0" err="1">
                          <a:latin typeface="Times New Roman"/>
                        </a:rPr>
                        <a:t>звітний</a:t>
                      </a:r>
                      <a:r>
                        <a:rPr lang="ru-RU" sz="1400" b="0" i="0" u="none" strike="noStrike" dirty="0">
                          <a:latin typeface="Times New Roman"/>
                        </a:rPr>
                        <a:t>) </a:t>
                      </a:r>
                      <a:r>
                        <a:rPr lang="ru-RU" sz="1400" b="0" i="0" u="none" strike="noStrike" dirty="0" err="1">
                          <a:latin typeface="Times New Roman"/>
                        </a:rPr>
                        <a:t>рік</a:t>
                      </a:r>
                      <a:r>
                        <a:rPr lang="ru-RU" sz="1400" b="0" i="0" u="none" strike="noStrike" dirty="0">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ru-RU"/>
                    </a:p>
                  </a:txBody>
                  <a:tcPr/>
                </a:tc>
                <a:tc>
                  <a:txBody>
                    <a:bodyPr/>
                    <a:lstStyle/>
                    <a:p>
                      <a:pPr algn="ctr" fontAlgn="ctr"/>
                      <a:r>
                        <a:rPr lang="uk-UA" sz="1800" b="1" kern="1200" dirty="0">
                          <a:solidFill>
                            <a:schemeClr val="tx1"/>
                          </a:solidFill>
                          <a:latin typeface="+mn-lt"/>
                          <a:ea typeface="+mn-ea"/>
                          <a:cs typeface="+mn-cs"/>
                        </a:rPr>
                        <a:t>J0138306</a:t>
                      </a:r>
                      <a:endParaRPr lang="en-US" sz="1600" b="0"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1080120">
                <a:tc>
                  <a:txBody>
                    <a:bodyPr/>
                    <a:lstStyle/>
                    <a:p>
                      <a:pPr algn="ctr" fontAlgn="ctr"/>
                      <a:r>
                        <a:rPr lang="ru-RU" sz="1400" b="0" i="0" u="none" strike="noStrike" dirty="0" err="1">
                          <a:latin typeface="Times New Roman"/>
                        </a:rPr>
                        <a:t>Розрахунок</a:t>
                      </a:r>
                      <a:r>
                        <a:rPr lang="ru-RU" sz="1400" b="0" i="0" u="none" strike="noStrike" dirty="0">
                          <a:latin typeface="Times New Roman"/>
                        </a:rPr>
                        <a:t> </a:t>
                      </a:r>
                      <a:r>
                        <a:rPr lang="ru-RU" sz="1400" b="0" i="0" u="none" strike="noStrike" dirty="0" err="1">
                          <a:latin typeface="Times New Roman"/>
                        </a:rPr>
                        <a:t>частки</a:t>
                      </a:r>
                      <a:r>
                        <a:rPr lang="ru-RU" sz="1400" b="0" i="0" u="none" strike="noStrike" dirty="0">
                          <a:latin typeface="Times New Roman"/>
                        </a:rPr>
                        <a:t> </a:t>
                      </a:r>
                      <a:r>
                        <a:rPr lang="ru-RU" sz="1400" b="0" i="0" u="none" strike="noStrike" dirty="0" err="1">
                          <a:latin typeface="Times New Roman"/>
                        </a:rPr>
                        <a:t>сільськогосподарського</a:t>
                      </a:r>
                      <a:r>
                        <a:rPr lang="ru-RU" sz="1400" b="0" i="0" u="none" strike="noStrike" dirty="0">
                          <a:latin typeface="Times New Roman"/>
                        </a:rPr>
                        <a:t> </a:t>
                      </a:r>
                      <a:r>
                        <a:rPr lang="ru-RU" sz="1400" b="0" i="0" u="none" strike="noStrike" dirty="0" err="1">
                          <a:latin typeface="Times New Roman"/>
                        </a:rPr>
                        <a:t>товаровиробництва</a:t>
                      </a:r>
                      <a:r>
                        <a:rPr lang="ru-RU" sz="1400" b="0" i="0" u="none" strike="noStrike" dirty="0">
                          <a:latin typeface="Times New Roman"/>
                        </a:rPr>
                        <a:t> (</a:t>
                      </a:r>
                      <a:r>
                        <a:rPr lang="ru-RU" sz="1400" b="0" i="0" u="none" strike="noStrike" dirty="0" err="1">
                          <a:latin typeface="Times New Roman"/>
                        </a:rPr>
                        <a:t>юридичні</a:t>
                      </a:r>
                      <a:r>
                        <a:rPr lang="ru-RU" sz="1400" b="0" i="0" u="none" strike="noStrike" dirty="0">
                          <a:latin typeface="Times New Roman"/>
                        </a:rPr>
                        <a:t> особи)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1000" b="1" i="0" u="none" strike="noStrike" dirty="0" err="1">
                          <a:solidFill>
                            <a:srgbClr val="0000FF"/>
                          </a:solidFill>
                          <a:latin typeface="Arial Cyr"/>
                        </a:rPr>
                        <a:t>затверджений</a:t>
                      </a:r>
                      <a:r>
                        <a:rPr lang="ru-RU" sz="1000" b="1" i="0" u="none" strike="noStrike" dirty="0">
                          <a:solidFill>
                            <a:srgbClr val="0000FF"/>
                          </a:solidFill>
                          <a:latin typeface="Arial Cyr"/>
                        </a:rPr>
                        <a:t> наказом </a:t>
                      </a:r>
                      <a:r>
                        <a:rPr lang="ru-RU" sz="1000" b="1" i="0" u="none" strike="noStrike" dirty="0" err="1">
                          <a:solidFill>
                            <a:srgbClr val="0000FF"/>
                          </a:solidFill>
                          <a:latin typeface="Arial Cyr"/>
                        </a:rPr>
                        <a:t>Міністерства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аграрної</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політики</a:t>
                      </a:r>
                      <a:r>
                        <a:rPr lang="ru-RU" sz="1000" b="1" i="0" u="none" strike="noStrike" dirty="0">
                          <a:solidFill>
                            <a:srgbClr val="0000FF"/>
                          </a:solidFill>
                          <a:latin typeface="Arial Cyr"/>
                        </a:rPr>
                        <a:t> та </a:t>
                      </a:r>
                      <a:r>
                        <a:rPr lang="ru-RU" sz="1000" b="1" i="0" u="none" strike="noStrike" dirty="0" err="1">
                          <a:solidFill>
                            <a:srgbClr val="0000FF"/>
                          </a:solidFill>
                          <a:latin typeface="Arial Cyr"/>
                        </a:rPr>
                        <a:t>продовольства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України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від</a:t>
                      </a:r>
                      <a:r>
                        <a:rPr lang="ru-RU" sz="1000" b="1" i="0" u="none" strike="noStrike" dirty="0">
                          <a:solidFill>
                            <a:srgbClr val="0000FF"/>
                          </a:solidFill>
                          <a:latin typeface="Arial Cyr"/>
                        </a:rPr>
                        <a:t> 26 </a:t>
                      </a:r>
                      <a:r>
                        <a:rPr lang="ru-RU" sz="1000" b="1" i="0" u="none" strike="noStrike" dirty="0" err="1">
                          <a:solidFill>
                            <a:srgbClr val="0000FF"/>
                          </a:solidFill>
                          <a:latin typeface="Arial Cyr"/>
                        </a:rPr>
                        <a:t>грудня</a:t>
                      </a:r>
                      <a:r>
                        <a:rPr lang="ru-RU" sz="1000" b="1" i="0" u="none" strike="noStrike" dirty="0">
                          <a:solidFill>
                            <a:srgbClr val="0000FF"/>
                          </a:solidFill>
                          <a:latin typeface="Arial Cyr"/>
                        </a:rPr>
                        <a:t> 2011 року </a:t>
                      </a:r>
                      <a:r>
                        <a:rPr lang="uk-UA" sz="1000" b="1" i="0" u="none" strike="noStrike" dirty="0">
                          <a:solidFill>
                            <a:srgbClr val="0000FF"/>
                          </a:solidFill>
                          <a:latin typeface="Arial Cyr"/>
                        </a:rPr>
                        <a:t>№</a:t>
                      </a:r>
                      <a:r>
                        <a:rPr lang="en-US" sz="1000" b="1" i="0" u="none" strike="noStrike" dirty="0">
                          <a:solidFill>
                            <a:srgbClr val="0000FF"/>
                          </a:solidFill>
                          <a:latin typeface="Arial Cyr"/>
                        </a:rPr>
                        <a:t> 772, (</a:t>
                      </a:r>
                      <a:r>
                        <a:rPr lang="ru-RU" sz="1000" b="1" i="0" u="none" strike="noStrike" dirty="0" err="1">
                          <a:solidFill>
                            <a:srgbClr val="0000FF"/>
                          </a:solidFill>
                          <a:latin typeface="Arial Cyr"/>
                        </a:rPr>
                        <a:t>останні</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зміни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внесені</a:t>
                      </a:r>
                      <a:r>
                        <a:rPr lang="ru-RU" sz="1000" b="1" i="0" u="none" strike="noStrike" dirty="0">
                          <a:solidFill>
                            <a:srgbClr val="0000FF"/>
                          </a:solidFill>
                          <a:latin typeface="Arial Cyr"/>
                        </a:rPr>
                        <a:t> Наказом </a:t>
                      </a:r>
                      <a:r>
                        <a:rPr lang="ru-RU" sz="1000" b="1" i="0" u="none" strike="noStrike" dirty="0" err="1">
                          <a:solidFill>
                            <a:srgbClr val="0000FF"/>
                          </a:solidFill>
                          <a:latin typeface="Arial Cyr"/>
                        </a:rPr>
                        <a:t>Міністерства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аграрної</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політики</a:t>
                      </a:r>
                      <a:r>
                        <a:rPr lang="ru-RU" sz="1000" b="1" i="0" u="none" strike="noStrike" dirty="0">
                          <a:solidFill>
                            <a:srgbClr val="0000FF"/>
                          </a:solidFill>
                          <a:latin typeface="Arial Cyr"/>
                        </a:rPr>
                        <a:t> та </a:t>
                      </a:r>
                      <a:r>
                        <a:rPr lang="ru-RU" sz="1000" b="1" i="0" u="none" strike="noStrike" dirty="0" err="1">
                          <a:solidFill>
                            <a:srgbClr val="0000FF"/>
                          </a:solidFill>
                          <a:latin typeface="Arial Cyr"/>
                        </a:rPr>
                        <a:t>продовольства</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України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від</a:t>
                      </a:r>
                      <a:r>
                        <a:rPr lang="ru-RU" sz="1000" b="1" i="0" u="none" strike="noStrike" dirty="0">
                          <a:solidFill>
                            <a:srgbClr val="0000FF"/>
                          </a:solidFill>
                          <a:latin typeface="Arial Cyr"/>
                        </a:rPr>
                        <a:t> 9 листопада 2023 року </a:t>
                      </a:r>
                      <a:r>
                        <a:rPr lang="uk-UA" sz="1000" b="1" i="0" u="none" strike="noStrike" dirty="0">
                          <a:solidFill>
                            <a:srgbClr val="0000FF"/>
                          </a:solidFill>
                          <a:latin typeface="Arial Cyr"/>
                        </a:rPr>
                        <a:t>№ </a:t>
                      </a:r>
                      <a:r>
                        <a:rPr lang="en-US" sz="1000" b="1" i="0" u="none" strike="noStrike" dirty="0">
                          <a:solidFill>
                            <a:srgbClr val="0000FF"/>
                          </a:solidFill>
                          <a:latin typeface="Arial Cyr"/>
                        </a:rPr>
                        <a:t>1935 (</a:t>
                      </a:r>
                      <a:r>
                        <a:rPr lang="ru-RU" sz="1000" b="1" i="0" u="none" strike="noStrike" dirty="0" err="1">
                          <a:solidFill>
                            <a:srgbClr val="0000FF"/>
                          </a:solidFill>
                          <a:latin typeface="Arial Cyr"/>
                        </a:rPr>
                        <a:t>враховуючи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зміни</a:t>
                      </a:r>
                      <a:r>
                        <a:rPr lang="ru-RU" sz="1000" b="1" i="0" u="none" strike="noStrike" dirty="0">
                          <a:solidFill>
                            <a:srgbClr val="0000FF"/>
                          </a:solidFill>
                          <a:latin typeface="Arial Cyr"/>
                        </a:rPr>
                        <a:t>, </a:t>
                      </a:r>
                      <a:r>
                        <a:rPr lang="ru-RU" sz="1000" b="1" i="0" u="none" strike="noStrike" dirty="0" err="1">
                          <a:solidFill>
                            <a:srgbClr val="0000FF"/>
                          </a:solidFill>
                          <a:latin typeface="Arial Cyr"/>
                        </a:rPr>
                        <a:t>внесені</a:t>
                      </a:r>
                      <a:r>
                        <a:rPr lang="ru-RU" sz="1000" b="1" i="0" u="none" strike="noStrike" dirty="0">
                          <a:solidFill>
                            <a:srgbClr val="0000FF"/>
                          </a:solidFill>
                          <a:latin typeface="Arial Cyr"/>
                        </a:rPr>
                        <a:t> наказом                                      </a:t>
                      </a:r>
                      <a:r>
                        <a:rPr lang="ru-RU" sz="1000" b="1" i="0" u="none" strike="noStrike" dirty="0" err="1">
                          <a:solidFill>
                            <a:srgbClr val="0000FF"/>
                          </a:solidFill>
                          <a:latin typeface="Arial Cyr"/>
                        </a:rPr>
                        <a:t>від</a:t>
                      </a:r>
                      <a:r>
                        <a:rPr lang="ru-RU" sz="1000" b="1" i="0" u="none" strike="noStrike" dirty="0">
                          <a:solidFill>
                            <a:srgbClr val="0000FF"/>
                          </a:solidFill>
                          <a:latin typeface="Arial Cyr"/>
                        </a:rPr>
                        <a:t> 27.11.2023 року </a:t>
                      </a:r>
                      <a:r>
                        <a:rPr lang="uk-UA" sz="1000" b="1" i="0" u="none" strike="noStrike" dirty="0">
                          <a:solidFill>
                            <a:srgbClr val="0000FF"/>
                          </a:solidFill>
                          <a:latin typeface="Arial Cyr"/>
                        </a:rPr>
                        <a:t>№</a:t>
                      </a:r>
                      <a:r>
                        <a:rPr lang="en-US" sz="1000" b="1" i="0" u="none" strike="noStrike" dirty="0">
                          <a:solidFill>
                            <a:srgbClr val="0000FF"/>
                          </a:solidFill>
                          <a:latin typeface="Arial Cyr"/>
                        </a:rPr>
                        <a:t> 2059)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1" i="0" u="none" strike="noStrike" dirty="0">
                          <a:latin typeface="Times New Roman"/>
                        </a:rPr>
                        <a:t>J03033</a:t>
                      </a:r>
                      <a:r>
                        <a:rPr lang="uk-UA" sz="1600" b="1" i="0" u="none" strike="noStrike" dirty="0">
                          <a:latin typeface="Times New Roman"/>
                        </a:rPr>
                        <a:t>10</a:t>
                      </a:r>
                      <a:endParaRPr lang="en-US" sz="16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bl>
          </a:graphicData>
        </a:graphic>
      </p:graphicFrame>
      <p:sp>
        <p:nvSpPr>
          <p:cNvPr id="8" name="Прямоугольник 7"/>
          <p:cNvSpPr/>
          <p:nvPr/>
        </p:nvSpPr>
        <p:spPr>
          <a:xfrm>
            <a:off x="539552" y="5229200"/>
            <a:ext cx="7272808" cy="646331"/>
          </a:xfrm>
          <a:prstGeom prst="rect">
            <a:avLst/>
          </a:prstGeom>
        </p:spPr>
        <p:txBody>
          <a:bodyPr wrap="square">
            <a:spAutoFit/>
          </a:bodyPr>
          <a:lstStyle/>
          <a:p>
            <a:pPr lvl="0" indent="450850" algn="ctr" fontAlgn="base">
              <a:spcBef>
                <a:spcPct val="0"/>
              </a:spcBef>
              <a:spcAft>
                <a:spcPct val="0"/>
              </a:spcAft>
            </a:pPr>
            <a:r>
              <a:rPr lang="uk-UA" b="1" dirty="0">
                <a:solidFill>
                  <a:srgbClr val="FF0000"/>
                </a:solidFill>
                <a:latin typeface="Times New Roman"/>
              </a:rPr>
              <a:t>Додатки до податкової декларації є її невід'ємною частиною (</a:t>
            </a:r>
            <a:r>
              <a:rPr lang="uk-UA" b="1" dirty="0" err="1">
                <a:solidFill>
                  <a:srgbClr val="FF0000"/>
                </a:solidFill>
                <a:latin typeface="Times New Roman"/>
              </a:rPr>
              <a:t>абз</a:t>
            </a:r>
            <a:r>
              <a:rPr lang="uk-UA" b="1" dirty="0">
                <a:solidFill>
                  <a:srgbClr val="FF0000"/>
                </a:solidFill>
                <a:latin typeface="Times New Roman"/>
              </a:rPr>
              <a:t>. 4 п. 46.1 ст. 46 Кодексу)</a:t>
            </a:r>
            <a:endParaRPr lang="ru-RU" b="1" dirty="0">
              <a:solidFill>
                <a:srgbClr val="FF0000"/>
              </a:solidFill>
              <a:latin typeface="Times New Roman"/>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86000" y="260649"/>
            <a:ext cx="6534472" cy="1200329"/>
          </a:xfrm>
          <a:prstGeom prst="rect">
            <a:avLst/>
          </a:prstGeom>
        </p:spPr>
        <p:txBody>
          <a:bodyPr wrap="square">
            <a:spAutoFit/>
          </a:bodyPr>
          <a:lstStyle/>
          <a:p>
            <a:pPr algn="r"/>
            <a:r>
              <a:rPr lang="uk-UA" dirty="0">
                <a:latin typeface="e-Ukraine" pitchFamily="50" charset="-52"/>
              </a:rPr>
              <a:t>					Додаток 3</a:t>
            </a:r>
          </a:p>
          <a:p>
            <a:pPr algn="ctr"/>
            <a:r>
              <a:rPr lang="ru-RU" dirty="0" err="1">
                <a:latin typeface="e-Ukraine" pitchFamily="50" charset="-52"/>
              </a:rPr>
              <a:t>Розрахунок</a:t>
            </a:r>
            <a:r>
              <a:rPr lang="ru-RU" dirty="0">
                <a:latin typeface="e-Ukraine" pitchFamily="50" charset="-52"/>
              </a:rPr>
              <a:t> </a:t>
            </a:r>
            <a:r>
              <a:rPr lang="ru-RU" dirty="0" err="1">
                <a:latin typeface="e-Ukraine" pitchFamily="50" charset="-52"/>
              </a:rPr>
              <a:t>загального</a:t>
            </a:r>
            <a:r>
              <a:rPr lang="ru-RU" dirty="0">
                <a:latin typeface="e-Ukraine" pitchFamily="50" charset="-52"/>
              </a:rPr>
              <a:t> </a:t>
            </a:r>
            <a:r>
              <a:rPr lang="ru-RU" dirty="0" err="1">
                <a:latin typeface="e-Ukraine" pitchFamily="50" charset="-52"/>
              </a:rPr>
              <a:t>мінімального</a:t>
            </a:r>
            <a:r>
              <a:rPr lang="ru-RU" dirty="0">
                <a:latin typeface="e-Ukraine" pitchFamily="50" charset="-52"/>
              </a:rPr>
              <a:t> </a:t>
            </a:r>
            <a:r>
              <a:rPr lang="ru-RU" dirty="0" err="1">
                <a:latin typeface="e-Ukraine" pitchFamily="50" charset="-52"/>
              </a:rPr>
              <a:t>податкового</a:t>
            </a:r>
            <a:r>
              <a:rPr lang="ru-RU" dirty="0">
                <a:latin typeface="e-Ukraine" pitchFamily="50" charset="-52"/>
              </a:rPr>
              <a:t> </a:t>
            </a:r>
            <a:r>
              <a:rPr lang="ru-RU" dirty="0" err="1">
                <a:latin typeface="e-Ukraine" pitchFamily="50" charset="-52"/>
              </a:rPr>
              <a:t>зобов’язання</a:t>
            </a:r>
            <a:r>
              <a:rPr lang="ru-RU" dirty="0">
                <a:latin typeface="e-Ukraine" pitchFamily="50" charset="-52"/>
              </a:rPr>
              <a:t> за </a:t>
            </a:r>
            <a:r>
              <a:rPr lang="ru-RU" dirty="0" err="1">
                <a:latin typeface="e-Ukraine" pitchFamily="50" charset="-52"/>
              </a:rPr>
              <a:t>податковий</a:t>
            </a:r>
            <a:r>
              <a:rPr lang="ru-RU" dirty="0">
                <a:latin typeface="e-Ukraine" pitchFamily="50" charset="-52"/>
              </a:rPr>
              <a:t> (</a:t>
            </a:r>
            <a:r>
              <a:rPr lang="ru-RU" dirty="0" err="1">
                <a:latin typeface="e-Ukraine" pitchFamily="50" charset="-52"/>
              </a:rPr>
              <a:t>звітний</a:t>
            </a:r>
            <a:r>
              <a:rPr lang="ru-RU" dirty="0">
                <a:latin typeface="e-Ukraine" pitchFamily="50" charset="-52"/>
              </a:rPr>
              <a:t>) </a:t>
            </a:r>
            <a:r>
              <a:rPr lang="ru-RU" dirty="0" err="1" smtClean="0">
                <a:latin typeface="e-Ukraine" pitchFamily="50" charset="-52"/>
              </a:rPr>
              <a:t>рік</a:t>
            </a:r>
            <a:endParaRPr lang="uk-UA" dirty="0">
              <a:latin typeface="e-Ukraine" pitchFamily="50" charset="-52"/>
            </a:endParaRPr>
          </a:p>
          <a:p>
            <a:r>
              <a:rPr lang="uk-UA" dirty="0">
                <a:latin typeface="e-Ukraine" pitchFamily="50" charset="-52"/>
              </a:rPr>
              <a:t>					</a:t>
            </a:r>
            <a:endParaRPr lang="uk-UA" dirty="0"/>
          </a:p>
        </p:txBody>
      </p:sp>
      <p:graphicFrame>
        <p:nvGraphicFramePr>
          <p:cNvPr id="6" name="Таблица 5"/>
          <p:cNvGraphicFramePr>
            <a:graphicFrameLocks noGrp="1"/>
          </p:cNvGraphicFramePr>
          <p:nvPr/>
        </p:nvGraphicFramePr>
        <p:xfrm>
          <a:off x="467562" y="1772813"/>
          <a:ext cx="8280903" cy="5082241"/>
        </p:xfrm>
        <a:graphic>
          <a:graphicData uri="http://schemas.openxmlformats.org/drawingml/2006/table">
            <a:tbl>
              <a:tblPr/>
              <a:tblGrid>
                <a:gridCol w="44344">
                  <a:extLst>
                    <a:ext uri="{9D8B030D-6E8A-4147-A177-3AD203B41FA5}">
                      <a16:colId xmlns:a16="http://schemas.microsoft.com/office/drawing/2014/main" xmlns="" val="20000"/>
                    </a:ext>
                  </a:extLst>
                </a:gridCol>
                <a:gridCol w="44344">
                  <a:extLst>
                    <a:ext uri="{9D8B030D-6E8A-4147-A177-3AD203B41FA5}">
                      <a16:colId xmlns:a16="http://schemas.microsoft.com/office/drawing/2014/main" xmlns="" val="20001"/>
                    </a:ext>
                  </a:extLst>
                </a:gridCol>
                <a:gridCol w="44344">
                  <a:extLst>
                    <a:ext uri="{9D8B030D-6E8A-4147-A177-3AD203B41FA5}">
                      <a16:colId xmlns:a16="http://schemas.microsoft.com/office/drawing/2014/main" xmlns="" val="20002"/>
                    </a:ext>
                  </a:extLst>
                </a:gridCol>
                <a:gridCol w="44344">
                  <a:extLst>
                    <a:ext uri="{9D8B030D-6E8A-4147-A177-3AD203B41FA5}">
                      <a16:colId xmlns:a16="http://schemas.microsoft.com/office/drawing/2014/main" xmlns="" val="20003"/>
                    </a:ext>
                  </a:extLst>
                </a:gridCol>
                <a:gridCol w="44344">
                  <a:extLst>
                    <a:ext uri="{9D8B030D-6E8A-4147-A177-3AD203B41FA5}">
                      <a16:colId xmlns:a16="http://schemas.microsoft.com/office/drawing/2014/main" xmlns="" val="20004"/>
                    </a:ext>
                  </a:extLst>
                </a:gridCol>
                <a:gridCol w="62347">
                  <a:extLst>
                    <a:ext uri="{9D8B030D-6E8A-4147-A177-3AD203B41FA5}">
                      <a16:colId xmlns:a16="http://schemas.microsoft.com/office/drawing/2014/main" xmlns="" val="20005"/>
                    </a:ext>
                  </a:extLst>
                </a:gridCol>
                <a:gridCol w="62347">
                  <a:extLst>
                    <a:ext uri="{9D8B030D-6E8A-4147-A177-3AD203B41FA5}">
                      <a16:colId xmlns:a16="http://schemas.microsoft.com/office/drawing/2014/main" xmlns="" val="20006"/>
                    </a:ext>
                  </a:extLst>
                </a:gridCol>
                <a:gridCol w="62347">
                  <a:extLst>
                    <a:ext uri="{9D8B030D-6E8A-4147-A177-3AD203B41FA5}">
                      <a16:colId xmlns:a16="http://schemas.microsoft.com/office/drawing/2014/main" xmlns="" val="20007"/>
                    </a:ext>
                  </a:extLst>
                </a:gridCol>
                <a:gridCol w="62347">
                  <a:extLst>
                    <a:ext uri="{9D8B030D-6E8A-4147-A177-3AD203B41FA5}">
                      <a16:colId xmlns:a16="http://schemas.microsoft.com/office/drawing/2014/main" xmlns="" val="20008"/>
                    </a:ext>
                  </a:extLst>
                </a:gridCol>
                <a:gridCol w="62347">
                  <a:extLst>
                    <a:ext uri="{9D8B030D-6E8A-4147-A177-3AD203B41FA5}">
                      <a16:colId xmlns:a16="http://schemas.microsoft.com/office/drawing/2014/main" xmlns="" val="20009"/>
                    </a:ext>
                  </a:extLst>
                </a:gridCol>
                <a:gridCol w="62347">
                  <a:extLst>
                    <a:ext uri="{9D8B030D-6E8A-4147-A177-3AD203B41FA5}">
                      <a16:colId xmlns:a16="http://schemas.microsoft.com/office/drawing/2014/main" xmlns="" val="20010"/>
                    </a:ext>
                  </a:extLst>
                </a:gridCol>
                <a:gridCol w="62347">
                  <a:extLst>
                    <a:ext uri="{9D8B030D-6E8A-4147-A177-3AD203B41FA5}">
                      <a16:colId xmlns:a16="http://schemas.microsoft.com/office/drawing/2014/main" xmlns="" val="20011"/>
                    </a:ext>
                  </a:extLst>
                </a:gridCol>
                <a:gridCol w="62347">
                  <a:extLst>
                    <a:ext uri="{9D8B030D-6E8A-4147-A177-3AD203B41FA5}">
                      <a16:colId xmlns:a16="http://schemas.microsoft.com/office/drawing/2014/main" xmlns="" val="20012"/>
                    </a:ext>
                  </a:extLst>
                </a:gridCol>
                <a:gridCol w="62347">
                  <a:extLst>
                    <a:ext uri="{9D8B030D-6E8A-4147-A177-3AD203B41FA5}">
                      <a16:colId xmlns:a16="http://schemas.microsoft.com/office/drawing/2014/main" xmlns="" val="20013"/>
                    </a:ext>
                  </a:extLst>
                </a:gridCol>
                <a:gridCol w="62347">
                  <a:extLst>
                    <a:ext uri="{9D8B030D-6E8A-4147-A177-3AD203B41FA5}">
                      <a16:colId xmlns:a16="http://schemas.microsoft.com/office/drawing/2014/main" xmlns="" val="20014"/>
                    </a:ext>
                  </a:extLst>
                </a:gridCol>
                <a:gridCol w="109108">
                  <a:extLst>
                    <a:ext uri="{9D8B030D-6E8A-4147-A177-3AD203B41FA5}">
                      <a16:colId xmlns:a16="http://schemas.microsoft.com/office/drawing/2014/main" xmlns="" val="20015"/>
                    </a:ext>
                  </a:extLst>
                </a:gridCol>
                <a:gridCol w="109108">
                  <a:extLst>
                    <a:ext uri="{9D8B030D-6E8A-4147-A177-3AD203B41FA5}">
                      <a16:colId xmlns:a16="http://schemas.microsoft.com/office/drawing/2014/main" xmlns="" val="20016"/>
                    </a:ext>
                  </a:extLst>
                </a:gridCol>
                <a:gridCol w="109108">
                  <a:extLst>
                    <a:ext uri="{9D8B030D-6E8A-4147-A177-3AD203B41FA5}">
                      <a16:colId xmlns:a16="http://schemas.microsoft.com/office/drawing/2014/main" xmlns="" val="20017"/>
                    </a:ext>
                  </a:extLst>
                </a:gridCol>
                <a:gridCol w="192239">
                  <a:extLst>
                    <a:ext uri="{9D8B030D-6E8A-4147-A177-3AD203B41FA5}">
                      <a16:colId xmlns:a16="http://schemas.microsoft.com/office/drawing/2014/main" xmlns="" val="20018"/>
                    </a:ext>
                  </a:extLst>
                </a:gridCol>
                <a:gridCol w="109108">
                  <a:extLst>
                    <a:ext uri="{9D8B030D-6E8A-4147-A177-3AD203B41FA5}">
                      <a16:colId xmlns:a16="http://schemas.microsoft.com/office/drawing/2014/main" xmlns="" val="20019"/>
                    </a:ext>
                  </a:extLst>
                </a:gridCol>
                <a:gridCol w="109108">
                  <a:extLst>
                    <a:ext uri="{9D8B030D-6E8A-4147-A177-3AD203B41FA5}">
                      <a16:colId xmlns:a16="http://schemas.microsoft.com/office/drawing/2014/main" xmlns="" val="20020"/>
                    </a:ext>
                  </a:extLst>
                </a:gridCol>
                <a:gridCol w="67544">
                  <a:extLst>
                    <a:ext uri="{9D8B030D-6E8A-4147-A177-3AD203B41FA5}">
                      <a16:colId xmlns:a16="http://schemas.microsoft.com/office/drawing/2014/main" xmlns="" val="20021"/>
                    </a:ext>
                  </a:extLst>
                </a:gridCol>
                <a:gridCol w="109108">
                  <a:extLst>
                    <a:ext uri="{9D8B030D-6E8A-4147-A177-3AD203B41FA5}">
                      <a16:colId xmlns:a16="http://schemas.microsoft.com/office/drawing/2014/main" xmlns="" val="20022"/>
                    </a:ext>
                  </a:extLst>
                </a:gridCol>
                <a:gridCol w="62347">
                  <a:extLst>
                    <a:ext uri="{9D8B030D-6E8A-4147-A177-3AD203B41FA5}">
                      <a16:colId xmlns:a16="http://schemas.microsoft.com/office/drawing/2014/main" xmlns="" val="20023"/>
                    </a:ext>
                  </a:extLst>
                </a:gridCol>
                <a:gridCol w="62347">
                  <a:extLst>
                    <a:ext uri="{9D8B030D-6E8A-4147-A177-3AD203B41FA5}">
                      <a16:colId xmlns:a16="http://schemas.microsoft.com/office/drawing/2014/main" xmlns="" val="20024"/>
                    </a:ext>
                  </a:extLst>
                </a:gridCol>
                <a:gridCol w="62347">
                  <a:extLst>
                    <a:ext uri="{9D8B030D-6E8A-4147-A177-3AD203B41FA5}">
                      <a16:colId xmlns:a16="http://schemas.microsoft.com/office/drawing/2014/main" xmlns="" val="20025"/>
                    </a:ext>
                  </a:extLst>
                </a:gridCol>
                <a:gridCol w="62347">
                  <a:extLst>
                    <a:ext uri="{9D8B030D-6E8A-4147-A177-3AD203B41FA5}">
                      <a16:colId xmlns:a16="http://schemas.microsoft.com/office/drawing/2014/main" xmlns="" val="20026"/>
                    </a:ext>
                  </a:extLst>
                </a:gridCol>
                <a:gridCol w="145478">
                  <a:extLst>
                    <a:ext uri="{9D8B030D-6E8A-4147-A177-3AD203B41FA5}">
                      <a16:colId xmlns:a16="http://schemas.microsoft.com/office/drawing/2014/main" xmlns="" val="20027"/>
                    </a:ext>
                  </a:extLst>
                </a:gridCol>
                <a:gridCol w="109108">
                  <a:extLst>
                    <a:ext uri="{9D8B030D-6E8A-4147-A177-3AD203B41FA5}">
                      <a16:colId xmlns:a16="http://schemas.microsoft.com/office/drawing/2014/main" xmlns="" val="20028"/>
                    </a:ext>
                  </a:extLst>
                </a:gridCol>
                <a:gridCol w="109108">
                  <a:extLst>
                    <a:ext uri="{9D8B030D-6E8A-4147-A177-3AD203B41FA5}">
                      <a16:colId xmlns:a16="http://schemas.microsoft.com/office/drawing/2014/main" xmlns="" val="20029"/>
                    </a:ext>
                  </a:extLst>
                </a:gridCol>
                <a:gridCol w="44344">
                  <a:extLst>
                    <a:ext uri="{9D8B030D-6E8A-4147-A177-3AD203B41FA5}">
                      <a16:colId xmlns:a16="http://schemas.microsoft.com/office/drawing/2014/main" xmlns="" val="20030"/>
                    </a:ext>
                  </a:extLst>
                </a:gridCol>
                <a:gridCol w="44344">
                  <a:extLst>
                    <a:ext uri="{9D8B030D-6E8A-4147-A177-3AD203B41FA5}">
                      <a16:colId xmlns:a16="http://schemas.microsoft.com/office/drawing/2014/main" xmlns="" val="20031"/>
                    </a:ext>
                  </a:extLst>
                </a:gridCol>
                <a:gridCol w="103912">
                  <a:extLst>
                    <a:ext uri="{9D8B030D-6E8A-4147-A177-3AD203B41FA5}">
                      <a16:colId xmlns:a16="http://schemas.microsoft.com/office/drawing/2014/main" xmlns="" val="20032"/>
                    </a:ext>
                  </a:extLst>
                </a:gridCol>
                <a:gridCol w="46759">
                  <a:extLst>
                    <a:ext uri="{9D8B030D-6E8A-4147-A177-3AD203B41FA5}">
                      <a16:colId xmlns:a16="http://schemas.microsoft.com/office/drawing/2014/main" xmlns="" val="20033"/>
                    </a:ext>
                  </a:extLst>
                </a:gridCol>
                <a:gridCol w="46759">
                  <a:extLst>
                    <a:ext uri="{9D8B030D-6E8A-4147-A177-3AD203B41FA5}">
                      <a16:colId xmlns:a16="http://schemas.microsoft.com/office/drawing/2014/main" xmlns="" val="20034"/>
                    </a:ext>
                  </a:extLst>
                </a:gridCol>
                <a:gridCol w="103912">
                  <a:extLst>
                    <a:ext uri="{9D8B030D-6E8A-4147-A177-3AD203B41FA5}">
                      <a16:colId xmlns:a16="http://schemas.microsoft.com/office/drawing/2014/main" xmlns="" val="20035"/>
                    </a:ext>
                  </a:extLst>
                </a:gridCol>
                <a:gridCol w="103912">
                  <a:extLst>
                    <a:ext uri="{9D8B030D-6E8A-4147-A177-3AD203B41FA5}">
                      <a16:colId xmlns:a16="http://schemas.microsoft.com/office/drawing/2014/main" xmlns="" val="20036"/>
                    </a:ext>
                  </a:extLst>
                </a:gridCol>
                <a:gridCol w="109108">
                  <a:extLst>
                    <a:ext uri="{9D8B030D-6E8A-4147-A177-3AD203B41FA5}">
                      <a16:colId xmlns:a16="http://schemas.microsoft.com/office/drawing/2014/main" xmlns="" val="20037"/>
                    </a:ext>
                  </a:extLst>
                </a:gridCol>
                <a:gridCol w="109108">
                  <a:extLst>
                    <a:ext uri="{9D8B030D-6E8A-4147-A177-3AD203B41FA5}">
                      <a16:colId xmlns:a16="http://schemas.microsoft.com/office/drawing/2014/main" xmlns="" val="20038"/>
                    </a:ext>
                  </a:extLst>
                </a:gridCol>
                <a:gridCol w="109108">
                  <a:extLst>
                    <a:ext uri="{9D8B030D-6E8A-4147-A177-3AD203B41FA5}">
                      <a16:colId xmlns:a16="http://schemas.microsoft.com/office/drawing/2014/main" xmlns="" val="20039"/>
                    </a:ext>
                  </a:extLst>
                </a:gridCol>
                <a:gridCol w="109108">
                  <a:extLst>
                    <a:ext uri="{9D8B030D-6E8A-4147-A177-3AD203B41FA5}">
                      <a16:colId xmlns:a16="http://schemas.microsoft.com/office/drawing/2014/main" xmlns="" val="20040"/>
                    </a:ext>
                  </a:extLst>
                </a:gridCol>
                <a:gridCol w="109108">
                  <a:extLst>
                    <a:ext uri="{9D8B030D-6E8A-4147-A177-3AD203B41FA5}">
                      <a16:colId xmlns:a16="http://schemas.microsoft.com/office/drawing/2014/main" xmlns="" val="20041"/>
                    </a:ext>
                  </a:extLst>
                </a:gridCol>
                <a:gridCol w="109108">
                  <a:extLst>
                    <a:ext uri="{9D8B030D-6E8A-4147-A177-3AD203B41FA5}">
                      <a16:colId xmlns:a16="http://schemas.microsoft.com/office/drawing/2014/main" xmlns="" val="20042"/>
                    </a:ext>
                  </a:extLst>
                </a:gridCol>
                <a:gridCol w="109108">
                  <a:extLst>
                    <a:ext uri="{9D8B030D-6E8A-4147-A177-3AD203B41FA5}">
                      <a16:colId xmlns:a16="http://schemas.microsoft.com/office/drawing/2014/main" xmlns="" val="20043"/>
                    </a:ext>
                  </a:extLst>
                </a:gridCol>
                <a:gridCol w="109108">
                  <a:extLst>
                    <a:ext uri="{9D8B030D-6E8A-4147-A177-3AD203B41FA5}">
                      <a16:colId xmlns:a16="http://schemas.microsoft.com/office/drawing/2014/main" xmlns="" val="20044"/>
                    </a:ext>
                  </a:extLst>
                </a:gridCol>
                <a:gridCol w="109108">
                  <a:extLst>
                    <a:ext uri="{9D8B030D-6E8A-4147-A177-3AD203B41FA5}">
                      <a16:colId xmlns:a16="http://schemas.microsoft.com/office/drawing/2014/main" xmlns="" val="20045"/>
                    </a:ext>
                  </a:extLst>
                </a:gridCol>
                <a:gridCol w="62347">
                  <a:extLst>
                    <a:ext uri="{9D8B030D-6E8A-4147-A177-3AD203B41FA5}">
                      <a16:colId xmlns:a16="http://schemas.microsoft.com/office/drawing/2014/main" xmlns="" val="20046"/>
                    </a:ext>
                  </a:extLst>
                </a:gridCol>
                <a:gridCol w="62347">
                  <a:extLst>
                    <a:ext uri="{9D8B030D-6E8A-4147-A177-3AD203B41FA5}">
                      <a16:colId xmlns:a16="http://schemas.microsoft.com/office/drawing/2014/main" xmlns="" val="20047"/>
                    </a:ext>
                  </a:extLst>
                </a:gridCol>
                <a:gridCol w="57152">
                  <a:extLst>
                    <a:ext uri="{9D8B030D-6E8A-4147-A177-3AD203B41FA5}">
                      <a16:colId xmlns:a16="http://schemas.microsoft.com/office/drawing/2014/main" xmlns="" val="20048"/>
                    </a:ext>
                  </a:extLst>
                </a:gridCol>
                <a:gridCol w="57152">
                  <a:extLst>
                    <a:ext uri="{9D8B030D-6E8A-4147-A177-3AD203B41FA5}">
                      <a16:colId xmlns:a16="http://schemas.microsoft.com/office/drawing/2014/main" xmlns="" val="20049"/>
                    </a:ext>
                  </a:extLst>
                </a:gridCol>
                <a:gridCol w="57152">
                  <a:extLst>
                    <a:ext uri="{9D8B030D-6E8A-4147-A177-3AD203B41FA5}">
                      <a16:colId xmlns:a16="http://schemas.microsoft.com/office/drawing/2014/main" xmlns="" val="20050"/>
                    </a:ext>
                  </a:extLst>
                </a:gridCol>
                <a:gridCol w="57152">
                  <a:extLst>
                    <a:ext uri="{9D8B030D-6E8A-4147-A177-3AD203B41FA5}">
                      <a16:colId xmlns:a16="http://schemas.microsoft.com/office/drawing/2014/main" xmlns="" val="20051"/>
                    </a:ext>
                  </a:extLst>
                </a:gridCol>
                <a:gridCol w="57152">
                  <a:extLst>
                    <a:ext uri="{9D8B030D-6E8A-4147-A177-3AD203B41FA5}">
                      <a16:colId xmlns:a16="http://schemas.microsoft.com/office/drawing/2014/main" xmlns="" val="20052"/>
                    </a:ext>
                  </a:extLst>
                </a:gridCol>
                <a:gridCol w="57152">
                  <a:extLst>
                    <a:ext uri="{9D8B030D-6E8A-4147-A177-3AD203B41FA5}">
                      <a16:colId xmlns:a16="http://schemas.microsoft.com/office/drawing/2014/main" xmlns="" val="20053"/>
                    </a:ext>
                  </a:extLst>
                </a:gridCol>
                <a:gridCol w="57152">
                  <a:extLst>
                    <a:ext uri="{9D8B030D-6E8A-4147-A177-3AD203B41FA5}">
                      <a16:colId xmlns:a16="http://schemas.microsoft.com/office/drawing/2014/main" xmlns="" val="20054"/>
                    </a:ext>
                  </a:extLst>
                </a:gridCol>
                <a:gridCol w="57152">
                  <a:extLst>
                    <a:ext uri="{9D8B030D-6E8A-4147-A177-3AD203B41FA5}">
                      <a16:colId xmlns:a16="http://schemas.microsoft.com/office/drawing/2014/main" xmlns="" val="20055"/>
                    </a:ext>
                  </a:extLst>
                </a:gridCol>
                <a:gridCol w="57152">
                  <a:extLst>
                    <a:ext uri="{9D8B030D-6E8A-4147-A177-3AD203B41FA5}">
                      <a16:colId xmlns:a16="http://schemas.microsoft.com/office/drawing/2014/main" xmlns="" val="20056"/>
                    </a:ext>
                  </a:extLst>
                </a:gridCol>
                <a:gridCol w="62347">
                  <a:extLst>
                    <a:ext uri="{9D8B030D-6E8A-4147-A177-3AD203B41FA5}">
                      <a16:colId xmlns:a16="http://schemas.microsoft.com/office/drawing/2014/main" xmlns="" val="20057"/>
                    </a:ext>
                  </a:extLst>
                </a:gridCol>
                <a:gridCol w="145478">
                  <a:extLst>
                    <a:ext uri="{9D8B030D-6E8A-4147-A177-3AD203B41FA5}">
                      <a16:colId xmlns:a16="http://schemas.microsoft.com/office/drawing/2014/main" xmlns="" val="20058"/>
                    </a:ext>
                  </a:extLst>
                </a:gridCol>
                <a:gridCol w="109108">
                  <a:extLst>
                    <a:ext uri="{9D8B030D-6E8A-4147-A177-3AD203B41FA5}">
                      <a16:colId xmlns:a16="http://schemas.microsoft.com/office/drawing/2014/main" xmlns="" val="20059"/>
                    </a:ext>
                  </a:extLst>
                </a:gridCol>
                <a:gridCol w="109108">
                  <a:extLst>
                    <a:ext uri="{9D8B030D-6E8A-4147-A177-3AD203B41FA5}">
                      <a16:colId xmlns:a16="http://schemas.microsoft.com/office/drawing/2014/main" xmlns="" val="20060"/>
                    </a:ext>
                  </a:extLst>
                </a:gridCol>
                <a:gridCol w="62347">
                  <a:extLst>
                    <a:ext uri="{9D8B030D-6E8A-4147-A177-3AD203B41FA5}">
                      <a16:colId xmlns:a16="http://schemas.microsoft.com/office/drawing/2014/main" xmlns="" val="20061"/>
                    </a:ext>
                  </a:extLst>
                </a:gridCol>
                <a:gridCol w="62347">
                  <a:extLst>
                    <a:ext uri="{9D8B030D-6E8A-4147-A177-3AD203B41FA5}">
                      <a16:colId xmlns:a16="http://schemas.microsoft.com/office/drawing/2014/main" xmlns="" val="20062"/>
                    </a:ext>
                  </a:extLst>
                </a:gridCol>
                <a:gridCol w="57152">
                  <a:extLst>
                    <a:ext uri="{9D8B030D-6E8A-4147-A177-3AD203B41FA5}">
                      <a16:colId xmlns:a16="http://schemas.microsoft.com/office/drawing/2014/main" xmlns="" val="20063"/>
                    </a:ext>
                  </a:extLst>
                </a:gridCol>
                <a:gridCol w="57152">
                  <a:extLst>
                    <a:ext uri="{9D8B030D-6E8A-4147-A177-3AD203B41FA5}">
                      <a16:colId xmlns:a16="http://schemas.microsoft.com/office/drawing/2014/main" xmlns="" val="20064"/>
                    </a:ext>
                  </a:extLst>
                </a:gridCol>
                <a:gridCol w="57152">
                  <a:extLst>
                    <a:ext uri="{9D8B030D-6E8A-4147-A177-3AD203B41FA5}">
                      <a16:colId xmlns:a16="http://schemas.microsoft.com/office/drawing/2014/main" xmlns="" val="20065"/>
                    </a:ext>
                  </a:extLst>
                </a:gridCol>
                <a:gridCol w="98717">
                  <a:extLst>
                    <a:ext uri="{9D8B030D-6E8A-4147-A177-3AD203B41FA5}">
                      <a16:colId xmlns:a16="http://schemas.microsoft.com/office/drawing/2014/main" xmlns="" val="20066"/>
                    </a:ext>
                  </a:extLst>
                </a:gridCol>
                <a:gridCol w="98717">
                  <a:extLst>
                    <a:ext uri="{9D8B030D-6E8A-4147-A177-3AD203B41FA5}">
                      <a16:colId xmlns:a16="http://schemas.microsoft.com/office/drawing/2014/main" xmlns="" val="20067"/>
                    </a:ext>
                  </a:extLst>
                </a:gridCol>
                <a:gridCol w="57152">
                  <a:extLst>
                    <a:ext uri="{9D8B030D-6E8A-4147-A177-3AD203B41FA5}">
                      <a16:colId xmlns:a16="http://schemas.microsoft.com/office/drawing/2014/main" xmlns="" val="20068"/>
                    </a:ext>
                  </a:extLst>
                </a:gridCol>
                <a:gridCol w="57152">
                  <a:extLst>
                    <a:ext uri="{9D8B030D-6E8A-4147-A177-3AD203B41FA5}">
                      <a16:colId xmlns:a16="http://schemas.microsoft.com/office/drawing/2014/main" xmlns="" val="20069"/>
                    </a:ext>
                  </a:extLst>
                </a:gridCol>
                <a:gridCol w="57152">
                  <a:extLst>
                    <a:ext uri="{9D8B030D-6E8A-4147-A177-3AD203B41FA5}">
                      <a16:colId xmlns:a16="http://schemas.microsoft.com/office/drawing/2014/main" xmlns="" val="20070"/>
                    </a:ext>
                  </a:extLst>
                </a:gridCol>
                <a:gridCol w="46759">
                  <a:extLst>
                    <a:ext uri="{9D8B030D-6E8A-4147-A177-3AD203B41FA5}">
                      <a16:colId xmlns:a16="http://schemas.microsoft.com/office/drawing/2014/main" xmlns="" val="20071"/>
                    </a:ext>
                  </a:extLst>
                </a:gridCol>
                <a:gridCol w="44344">
                  <a:extLst>
                    <a:ext uri="{9D8B030D-6E8A-4147-A177-3AD203B41FA5}">
                      <a16:colId xmlns:a16="http://schemas.microsoft.com/office/drawing/2014/main" xmlns="" val="20072"/>
                    </a:ext>
                  </a:extLst>
                </a:gridCol>
                <a:gridCol w="62347">
                  <a:extLst>
                    <a:ext uri="{9D8B030D-6E8A-4147-A177-3AD203B41FA5}">
                      <a16:colId xmlns:a16="http://schemas.microsoft.com/office/drawing/2014/main" xmlns="" val="20073"/>
                    </a:ext>
                  </a:extLst>
                </a:gridCol>
                <a:gridCol w="100420">
                  <a:extLst>
                    <a:ext uri="{9D8B030D-6E8A-4147-A177-3AD203B41FA5}">
                      <a16:colId xmlns:a16="http://schemas.microsoft.com/office/drawing/2014/main" xmlns="" val="20074"/>
                    </a:ext>
                  </a:extLst>
                </a:gridCol>
                <a:gridCol w="62376">
                  <a:extLst>
                    <a:ext uri="{9D8B030D-6E8A-4147-A177-3AD203B41FA5}">
                      <a16:colId xmlns:a16="http://schemas.microsoft.com/office/drawing/2014/main" xmlns="" val="20075"/>
                    </a:ext>
                  </a:extLst>
                </a:gridCol>
                <a:gridCol w="44344">
                  <a:extLst>
                    <a:ext uri="{9D8B030D-6E8A-4147-A177-3AD203B41FA5}">
                      <a16:colId xmlns:a16="http://schemas.microsoft.com/office/drawing/2014/main" xmlns="" val="20076"/>
                    </a:ext>
                  </a:extLst>
                </a:gridCol>
                <a:gridCol w="44344">
                  <a:extLst>
                    <a:ext uri="{9D8B030D-6E8A-4147-A177-3AD203B41FA5}">
                      <a16:colId xmlns:a16="http://schemas.microsoft.com/office/drawing/2014/main" xmlns="" val="20077"/>
                    </a:ext>
                  </a:extLst>
                </a:gridCol>
                <a:gridCol w="44344">
                  <a:extLst>
                    <a:ext uri="{9D8B030D-6E8A-4147-A177-3AD203B41FA5}">
                      <a16:colId xmlns:a16="http://schemas.microsoft.com/office/drawing/2014/main" xmlns="" val="20078"/>
                    </a:ext>
                  </a:extLst>
                </a:gridCol>
                <a:gridCol w="44344">
                  <a:extLst>
                    <a:ext uri="{9D8B030D-6E8A-4147-A177-3AD203B41FA5}">
                      <a16:colId xmlns:a16="http://schemas.microsoft.com/office/drawing/2014/main" xmlns="" val="20079"/>
                    </a:ext>
                  </a:extLst>
                </a:gridCol>
                <a:gridCol w="93521">
                  <a:extLst>
                    <a:ext uri="{9D8B030D-6E8A-4147-A177-3AD203B41FA5}">
                      <a16:colId xmlns:a16="http://schemas.microsoft.com/office/drawing/2014/main" xmlns="" val="20080"/>
                    </a:ext>
                  </a:extLst>
                </a:gridCol>
                <a:gridCol w="93521">
                  <a:extLst>
                    <a:ext uri="{9D8B030D-6E8A-4147-A177-3AD203B41FA5}">
                      <a16:colId xmlns:a16="http://schemas.microsoft.com/office/drawing/2014/main" xmlns="" val="20081"/>
                    </a:ext>
                  </a:extLst>
                </a:gridCol>
                <a:gridCol w="93521">
                  <a:extLst>
                    <a:ext uri="{9D8B030D-6E8A-4147-A177-3AD203B41FA5}">
                      <a16:colId xmlns:a16="http://schemas.microsoft.com/office/drawing/2014/main" xmlns="" val="20082"/>
                    </a:ext>
                  </a:extLst>
                </a:gridCol>
                <a:gridCol w="44344">
                  <a:extLst>
                    <a:ext uri="{9D8B030D-6E8A-4147-A177-3AD203B41FA5}">
                      <a16:colId xmlns:a16="http://schemas.microsoft.com/office/drawing/2014/main" xmlns="" val="20083"/>
                    </a:ext>
                  </a:extLst>
                </a:gridCol>
                <a:gridCol w="44344">
                  <a:extLst>
                    <a:ext uri="{9D8B030D-6E8A-4147-A177-3AD203B41FA5}">
                      <a16:colId xmlns:a16="http://schemas.microsoft.com/office/drawing/2014/main" xmlns="" val="20084"/>
                    </a:ext>
                  </a:extLst>
                </a:gridCol>
                <a:gridCol w="44344">
                  <a:extLst>
                    <a:ext uri="{9D8B030D-6E8A-4147-A177-3AD203B41FA5}">
                      <a16:colId xmlns:a16="http://schemas.microsoft.com/office/drawing/2014/main" xmlns="" val="20085"/>
                    </a:ext>
                  </a:extLst>
                </a:gridCol>
                <a:gridCol w="44344">
                  <a:extLst>
                    <a:ext uri="{9D8B030D-6E8A-4147-A177-3AD203B41FA5}">
                      <a16:colId xmlns:a16="http://schemas.microsoft.com/office/drawing/2014/main" xmlns="" val="20086"/>
                    </a:ext>
                  </a:extLst>
                </a:gridCol>
                <a:gridCol w="44344">
                  <a:extLst>
                    <a:ext uri="{9D8B030D-6E8A-4147-A177-3AD203B41FA5}">
                      <a16:colId xmlns:a16="http://schemas.microsoft.com/office/drawing/2014/main" xmlns="" val="20087"/>
                    </a:ext>
                  </a:extLst>
                </a:gridCol>
                <a:gridCol w="44344">
                  <a:extLst>
                    <a:ext uri="{9D8B030D-6E8A-4147-A177-3AD203B41FA5}">
                      <a16:colId xmlns:a16="http://schemas.microsoft.com/office/drawing/2014/main" xmlns="" val="20088"/>
                    </a:ext>
                  </a:extLst>
                </a:gridCol>
                <a:gridCol w="46759">
                  <a:extLst>
                    <a:ext uri="{9D8B030D-6E8A-4147-A177-3AD203B41FA5}">
                      <a16:colId xmlns:a16="http://schemas.microsoft.com/office/drawing/2014/main" xmlns="" val="20089"/>
                    </a:ext>
                  </a:extLst>
                </a:gridCol>
                <a:gridCol w="46759">
                  <a:extLst>
                    <a:ext uri="{9D8B030D-6E8A-4147-A177-3AD203B41FA5}">
                      <a16:colId xmlns:a16="http://schemas.microsoft.com/office/drawing/2014/main" xmlns="" val="20090"/>
                    </a:ext>
                  </a:extLst>
                </a:gridCol>
                <a:gridCol w="46759">
                  <a:extLst>
                    <a:ext uri="{9D8B030D-6E8A-4147-A177-3AD203B41FA5}">
                      <a16:colId xmlns:a16="http://schemas.microsoft.com/office/drawing/2014/main" xmlns="" val="20091"/>
                    </a:ext>
                  </a:extLst>
                </a:gridCol>
                <a:gridCol w="46759">
                  <a:extLst>
                    <a:ext uri="{9D8B030D-6E8A-4147-A177-3AD203B41FA5}">
                      <a16:colId xmlns:a16="http://schemas.microsoft.com/office/drawing/2014/main" xmlns="" val="20092"/>
                    </a:ext>
                  </a:extLst>
                </a:gridCol>
                <a:gridCol w="46759">
                  <a:extLst>
                    <a:ext uri="{9D8B030D-6E8A-4147-A177-3AD203B41FA5}">
                      <a16:colId xmlns:a16="http://schemas.microsoft.com/office/drawing/2014/main" xmlns="" val="20093"/>
                    </a:ext>
                  </a:extLst>
                </a:gridCol>
                <a:gridCol w="46759">
                  <a:extLst>
                    <a:ext uri="{9D8B030D-6E8A-4147-A177-3AD203B41FA5}">
                      <a16:colId xmlns:a16="http://schemas.microsoft.com/office/drawing/2014/main" xmlns="" val="20094"/>
                    </a:ext>
                  </a:extLst>
                </a:gridCol>
                <a:gridCol w="46759">
                  <a:extLst>
                    <a:ext uri="{9D8B030D-6E8A-4147-A177-3AD203B41FA5}">
                      <a16:colId xmlns:a16="http://schemas.microsoft.com/office/drawing/2014/main" xmlns="" val="20095"/>
                    </a:ext>
                  </a:extLst>
                </a:gridCol>
                <a:gridCol w="46759">
                  <a:extLst>
                    <a:ext uri="{9D8B030D-6E8A-4147-A177-3AD203B41FA5}">
                      <a16:colId xmlns:a16="http://schemas.microsoft.com/office/drawing/2014/main" xmlns="" val="20096"/>
                    </a:ext>
                  </a:extLst>
                </a:gridCol>
                <a:gridCol w="46759">
                  <a:extLst>
                    <a:ext uri="{9D8B030D-6E8A-4147-A177-3AD203B41FA5}">
                      <a16:colId xmlns:a16="http://schemas.microsoft.com/office/drawing/2014/main" xmlns="" val="20097"/>
                    </a:ext>
                  </a:extLst>
                </a:gridCol>
                <a:gridCol w="46759">
                  <a:extLst>
                    <a:ext uri="{9D8B030D-6E8A-4147-A177-3AD203B41FA5}">
                      <a16:colId xmlns:a16="http://schemas.microsoft.com/office/drawing/2014/main" xmlns="" val="20098"/>
                    </a:ext>
                  </a:extLst>
                </a:gridCol>
                <a:gridCol w="44344">
                  <a:extLst>
                    <a:ext uri="{9D8B030D-6E8A-4147-A177-3AD203B41FA5}">
                      <a16:colId xmlns:a16="http://schemas.microsoft.com/office/drawing/2014/main" xmlns="" val="20099"/>
                    </a:ext>
                  </a:extLst>
                </a:gridCol>
                <a:gridCol w="46759">
                  <a:extLst>
                    <a:ext uri="{9D8B030D-6E8A-4147-A177-3AD203B41FA5}">
                      <a16:colId xmlns:a16="http://schemas.microsoft.com/office/drawing/2014/main" xmlns="" val="20100"/>
                    </a:ext>
                  </a:extLst>
                </a:gridCol>
                <a:gridCol w="57152">
                  <a:extLst>
                    <a:ext uri="{9D8B030D-6E8A-4147-A177-3AD203B41FA5}">
                      <a16:colId xmlns:a16="http://schemas.microsoft.com/office/drawing/2014/main" xmlns="" val="20101"/>
                    </a:ext>
                  </a:extLst>
                </a:gridCol>
                <a:gridCol w="46759">
                  <a:extLst>
                    <a:ext uri="{9D8B030D-6E8A-4147-A177-3AD203B41FA5}">
                      <a16:colId xmlns:a16="http://schemas.microsoft.com/office/drawing/2014/main" xmlns="" val="20102"/>
                    </a:ext>
                  </a:extLst>
                </a:gridCol>
                <a:gridCol w="83130">
                  <a:extLst>
                    <a:ext uri="{9D8B030D-6E8A-4147-A177-3AD203B41FA5}">
                      <a16:colId xmlns:a16="http://schemas.microsoft.com/office/drawing/2014/main" xmlns="" val="20103"/>
                    </a:ext>
                  </a:extLst>
                </a:gridCol>
                <a:gridCol w="83130">
                  <a:extLst>
                    <a:ext uri="{9D8B030D-6E8A-4147-A177-3AD203B41FA5}">
                      <a16:colId xmlns:a16="http://schemas.microsoft.com/office/drawing/2014/main" xmlns="" val="20104"/>
                    </a:ext>
                  </a:extLst>
                </a:gridCol>
                <a:gridCol w="62347">
                  <a:extLst>
                    <a:ext uri="{9D8B030D-6E8A-4147-A177-3AD203B41FA5}">
                      <a16:colId xmlns:a16="http://schemas.microsoft.com/office/drawing/2014/main" xmlns="" val="20105"/>
                    </a:ext>
                  </a:extLst>
                </a:gridCol>
                <a:gridCol w="62347">
                  <a:extLst>
                    <a:ext uri="{9D8B030D-6E8A-4147-A177-3AD203B41FA5}">
                      <a16:colId xmlns:a16="http://schemas.microsoft.com/office/drawing/2014/main" xmlns="" val="20106"/>
                    </a:ext>
                  </a:extLst>
                </a:gridCol>
                <a:gridCol w="62347">
                  <a:extLst>
                    <a:ext uri="{9D8B030D-6E8A-4147-A177-3AD203B41FA5}">
                      <a16:colId xmlns:a16="http://schemas.microsoft.com/office/drawing/2014/main" xmlns="" val="20107"/>
                    </a:ext>
                  </a:extLst>
                </a:gridCol>
                <a:gridCol w="77934">
                  <a:extLst>
                    <a:ext uri="{9D8B030D-6E8A-4147-A177-3AD203B41FA5}">
                      <a16:colId xmlns:a16="http://schemas.microsoft.com/office/drawing/2014/main" xmlns="" val="20108"/>
                    </a:ext>
                  </a:extLst>
                </a:gridCol>
                <a:gridCol w="77934">
                  <a:extLst>
                    <a:ext uri="{9D8B030D-6E8A-4147-A177-3AD203B41FA5}">
                      <a16:colId xmlns:a16="http://schemas.microsoft.com/office/drawing/2014/main" xmlns="" val="20109"/>
                    </a:ext>
                  </a:extLst>
                </a:gridCol>
                <a:gridCol w="77934">
                  <a:extLst>
                    <a:ext uri="{9D8B030D-6E8A-4147-A177-3AD203B41FA5}">
                      <a16:colId xmlns:a16="http://schemas.microsoft.com/office/drawing/2014/main" xmlns="" val="20110"/>
                    </a:ext>
                  </a:extLst>
                </a:gridCol>
                <a:gridCol w="77934">
                  <a:extLst>
                    <a:ext uri="{9D8B030D-6E8A-4147-A177-3AD203B41FA5}">
                      <a16:colId xmlns:a16="http://schemas.microsoft.com/office/drawing/2014/main" xmlns="" val="20111"/>
                    </a:ext>
                  </a:extLst>
                </a:gridCol>
                <a:gridCol w="77934">
                  <a:extLst>
                    <a:ext uri="{9D8B030D-6E8A-4147-A177-3AD203B41FA5}">
                      <a16:colId xmlns:a16="http://schemas.microsoft.com/office/drawing/2014/main" xmlns="" val="20112"/>
                    </a:ext>
                  </a:extLst>
                </a:gridCol>
                <a:gridCol w="256319">
                  <a:extLst>
                    <a:ext uri="{9D8B030D-6E8A-4147-A177-3AD203B41FA5}">
                      <a16:colId xmlns:a16="http://schemas.microsoft.com/office/drawing/2014/main" xmlns="" val="20113"/>
                    </a:ext>
                  </a:extLst>
                </a:gridCol>
              </a:tblGrid>
              <a:tr h="360043">
                <a:tc gridSpan="73">
                  <a:txBody>
                    <a:bodyPr/>
                    <a:lstStyle/>
                    <a:p>
                      <a:pPr algn="l" fontAlgn="t"/>
                      <a:r>
                        <a:rPr lang="uk-UA" sz="400" b="1" i="0" u="none" strike="noStrike" dirty="0">
                          <a:solidFill>
                            <a:srgbClr val="000000"/>
                          </a:solidFill>
                          <a:latin typeface="Times New Roman"/>
                        </a:rPr>
                        <a:t>Розділ І</a:t>
                      </a:r>
                    </a:p>
                  </a:txBody>
                  <a:tcPr marL="3852" marR="3852" marT="3852"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t"/>
                      <a:r>
                        <a:rPr lang="uk-UA" sz="400" b="1" i="0" u="none" strike="noStrike">
                          <a:solidFill>
                            <a:srgbClr val="000000"/>
                          </a:solidFill>
                          <a:latin typeface="Times New Roman"/>
                        </a:rPr>
                        <a:t> </a:t>
                      </a:r>
                    </a:p>
                  </a:txBody>
                  <a:tcPr marL="3852" marR="3852" marT="385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gridSpan="8">
                  <a:txBody>
                    <a:bodyPr/>
                    <a:lstStyle/>
                    <a:p>
                      <a:pPr algn="l" fontAlgn="b"/>
                      <a:r>
                        <a:rPr lang="uk-UA" sz="1000" b="0" i="0" u="none" strike="noStrike" dirty="0">
                          <a:solidFill>
                            <a:srgbClr val="000000"/>
                          </a:solidFill>
                          <a:latin typeface="Times New Roman"/>
                        </a:rPr>
                        <a:t>Одиниці виміру:</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r>
                        <a:rPr lang="uk-UA" sz="1000" b="0" i="0" u="none" strike="noStrike" dirty="0">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1000" b="0" i="0" u="none" strike="noStrike">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1000" b="0" i="0" u="none" strike="noStrike" dirty="0">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gridSpan="24">
                  <a:txBody>
                    <a:bodyPr/>
                    <a:lstStyle/>
                    <a:p>
                      <a:pPr algn="l" fontAlgn="b"/>
                      <a:r>
                        <a:rPr lang="ru-RU" sz="1000" b="0" i="0" u="none" strike="noStrike" dirty="0" err="1">
                          <a:solidFill>
                            <a:srgbClr val="000000"/>
                          </a:solidFill>
                          <a:latin typeface="Times New Roman"/>
                        </a:rPr>
                        <a:t>гектари</a:t>
                      </a:r>
                      <a:r>
                        <a:rPr lang="ru-RU" sz="1000" b="0" i="0" u="none" strike="noStrike" dirty="0">
                          <a:solidFill>
                            <a:srgbClr val="000000"/>
                          </a:solidFill>
                          <a:latin typeface="Times New Roman"/>
                        </a:rPr>
                        <a:t> – </a:t>
                      </a:r>
                      <a:r>
                        <a:rPr lang="ru-RU" sz="1000" b="0" i="0" u="none" strike="noStrike" dirty="0" err="1">
                          <a:solidFill>
                            <a:srgbClr val="000000"/>
                          </a:solidFill>
                          <a:latin typeface="Times New Roman"/>
                        </a:rPr>
                        <a:t>з</a:t>
                      </a:r>
                      <a:r>
                        <a:rPr lang="ru-RU" sz="1000" b="0" i="0" u="none" strike="noStrike" dirty="0">
                          <a:solidFill>
                            <a:srgbClr val="000000"/>
                          </a:solidFill>
                          <a:latin typeface="Times New Roman"/>
                        </a:rPr>
                        <a:t> </a:t>
                      </a:r>
                      <a:r>
                        <a:rPr lang="ru-RU" sz="1000" b="0" i="0" u="none" strike="noStrike" dirty="0" err="1">
                          <a:solidFill>
                            <a:srgbClr val="000000"/>
                          </a:solidFill>
                          <a:latin typeface="Times New Roman"/>
                        </a:rPr>
                        <a:t>чотирма</a:t>
                      </a:r>
                      <a:r>
                        <a:rPr lang="ru-RU" sz="1000" b="0" i="0" u="none" strike="noStrike" dirty="0">
                          <a:solidFill>
                            <a:srgbClr val="000000"/>
                          </a:solidFill>
                          <a:latin typeface="Times New Roman"/>
                        </a:rPr>
                        <a:t> </a:t>
                      </a:r>
                      <a:r>
                        <a:rPr lang="ru-RU" sz="1000" b="0" i="0" u="none" strike="noStrike" dirty="0" err="1">
                          <a:solidFill>
                            <a:srgbClr val="000000"/>
                          </a:solidFill>
                          <a:latin typeface="Times New Roman"/>
                        </a:rPr>
                        <a:t>десятковими</a:t>
                      </a:r>
                      <a:r>
                        <a:rPr lang="ru-RU" sz="1000" b="0" i="0" u="none" strike="noStrike" dirty="0">
                          <a:solidFill>
                            <a:srgbClr val="000000"/>
                          </a:solidFill>
                          <a:latin typeface="Times New Roman"/>
                        </a:rPr>
                        <a:t> знаками;</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148546">
                <a:tc>
                  <a:txBody>
                    <a:bodyPr/>
                    <a:lstStyle/>
                    <a:p>
                      <a:pPr algn="l" fontAlgn="t"/>
                      <a:r>
                        <a:rPr lang="uk-UA" sz="400" b="1" i="0" u="none" strike="noStrike">
                          <a:solidFill>
                            <a:srgbClr val="000000"/>
                          </a:solidFill>
                          <a:latin typeface="Times New Roman"/>
                        </a:rPr>
                        <a:t> </a:t>
                      </a:r>
                    </a:p>
                  </a:txBody>
                  <a:tcPr marL="3852" marR="3852" marT="3852"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a:noFill/>
                    </a:lnB>
                  </a:tcPr>
                </a:tc>
                <a:tc gridSpan="23">
                  <a:txBody>
                    <a:bodyPr/>
                    <a:lstStyle/>
                    <a:p>
                      <a:pPr algn="l" fontAlgn="b"/>
                      <a:r>
                        <a:rPr lang="ru-RU" sz="1000" b="0" i="0" u="none" strike="noStrike" dirty="0" err="1">
                          <a:solidFill>
                            <a:srgbClr val="000000"/>
                          </a:solidFill>
                          <a:latin typeface="Times New Roman"/>
                        </a:rPr>
                        <a:t>гривні</a:t>
                      </a:r>
                      <a:r>
                        <a:rPr lang="ru-RU" sz="1000" b="0" i="0" u="none" strike="noStrike" dirty="0">
                          <a:solidFill>
                            <a:srgbClr val="000000"/>
                          </a:solidFill>
                          <a:latin typeface="Times New Roman"/>
                        </a:rPr>
                        <a:t> – </a:t>
                      </a:r>
                      <a:r>
                        <a:rPr lang="ru-RU" sz="1000" b="0" i="0" u="none" strike="noStrike" dirty="0" err="1">
                          <a:solidFill>
                            <a:srgbClr val="000000"/>
                          </a:solidFill>
                          <a:latin typeface="Times New Roman"/>
                        </a:rPr>
                        <a:t>з</a:t>
                      </a:r>
                      <a:r>
                        <a:rPr lang="ru-RU" sz="1000" b="0" i="0" u="none" strike="noStrike" dirty="0">
                          <a:solidFill>
                            <a:srgbClr val="000000"/>
                          </a:solidFill>
                          <a:latin typeface="Times New Roman"/>
                        </a:rPr>
                        <a:t> </a:t>
                      </a:r>
                      <a:r>
                        <a:rPr lang="ru-RU" sz="1000" b="0" i="0" u="none" strike="noStrike" dirty="0" err="1">
                          <a:solidFill>
                            <a:srgbClr val="000000"/>
                          </a:solidFill>
                          <a:latin typeface="Times New Roman"/>
                        </a:rPr>
                        <a:t>двома</a:t>
                      </a:r>
                      <a:r>
                        <a:rPr lang="ru-RU" sz="1000" b="0" i="0" u="none" strike="noStrike" dirty="0">
                          <a:solidFill>
                            <a:srgbClr val="000000"/>
                          </a:solidFill>
                          <a:latin typeface="Times New Roman"/>
                        </a:rPr>
                        <a:t> </a:t>
                      </a:r>
                      <a:r>
                        <a:rPr lang="ru-RU" sz="1000" b="0" i="0" u="none" strike="noStrike" dirty="0" err="1">
                          <a:solidFill>
                            <a:srgbClr val="000000"/>
                          </a:solidFill>
                          <a:latin typeface="Times New Roman"/>
                        </a:rPr>
                        <a:t>десятковими</a:t>
                      </a:r>
                      <a:r>
                        <a:rPr lang="ru-RU" sz="1000" b="0" i="0" u="none" strike="noStrike" dirty="0">
                          <a:solidFill>
                            <a:srgbClr val="000000"/>
                          </a:solidFill>
                          <a:latin typeface="Times New Roman"/>
                        </a:rPr>
                        <a:t> знаками</a:t>
                      </a:r>
                    </a:p>
                  </a:txBody>
                  <a:tcPr marL="3852" marR="3852" marT="3852" marB="0" anchor="b">
                    <a:lnL>
                      <a:noFill/>
                    </a:lnL>
                    <a:lnR>
                      <a:noFill/>
                    </a:lnR>
                    <a:lnT>
                      <a:noFill/>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a:noFill/>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148546">
                <a:tc>
                  <a:txBody>
                    <a:bodyPr/>
                    <a:lstStyle/>
                    <a:p>
                      <a:pPr algn="l" fontAlgn="t"/>
                      <a:r>
                        <a:rPr lang="uk-UA" sz="400" b="1" i="0" u="none" strike="noStrike">
                          <a:solidFill>
                            <a:srgbClr val="000000"/>
                          </a:solidFill>
                          <a:latin typeface="Times New Roman"/>
                        </a:rPr>
                        <a:t> </a:t>
                      </a:r>
                    </a:p>
                  </a:txBody>
                  <a:tcPr marL="3852" marR="3852" marT="3852" marB="0">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10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uk-UA" sz="400" b="1" i="0" u="none" strike="noStrike">
                        <a:solidFill>
                          <a:srgbClr val="000000"/>
                        </a:solidFill>
                        <a:latin typeface="Times New Roman"/>
                      </a:endParaRPr>
                    </a:p>
                  </a:txBody>
                  <a:tcPr marL="3852" marR="3852" marT="3852"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1000" b="0" i="0" u="none" strike="noStrike" dirty="0">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uk-UA" sz="400" b="0" i="0" u="none" strike="noStrike">
                        <a:solidFill>
                          <a:srgbClr val="000000"/>
                        </a:solidFill>
                        <a:latin typeface="Times New Roman"/>
                      </a:endParaRPr>
                    </a:p>
                  </a:txBody>
                  <a:tcPr marL="3852" marR="3852" marT="385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uk-UA" sz="400" b="0" i="0" u="none" strike="noStrike">
                          <a:solidFill>
                            <a:srgbClr val="000000"/>
                          </a:solidFill>
                          <a:latin typeface="Times New Roman"/>
                        </a:rPr>
                        <a:t> </a:t>
                      </a:r>
                    </a:p>
                  </a:txBody>
                  <a:tcPr marL="3852" marR="3852" marT="385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707782">
                <a:tc rowSpan="3" gridSpan="5">
                  <a:txBody>
                    <a:bodyPr/>
                    <a:lstStyle/>
                    <a:p>
                      <a:pPr algn="ctr" fontAlgn="t"/>
                      <a:r>
                        <a:rPr lang="uk-UA" sz="400" b="1" i="0" u="none" strike="noStrike">
                          <a:solidFill>
                            <a:srgbClr val="000000"/>
                          </a:solidFill>
                          <a:latin typeface="Times New Roman"/>
                        </a:rPr>
                        <a:t>№</a:t>
                      </a:r>
                      <a:br>
                        <a:rPr lang="uk-UA" sz="400" b="1" i="0" u="none" strike="noStrike">
                          <a:solidFill>
                            <a:srgbClr val="000000"/>
                          </a:solidFill>
                          <a:latin typeface="Times New Roman"/>
                        </a:rPr>
                      </a:br>
                      <a:r>
                        <a:rPr lang="uk-UA" sz="400" b="1" i="0" u="none" strike="noStrike">
                          <a:solidFill>
                            <a:srgbClr val="000000"/>
                          </a:solidFill>
                          <a:latin typeface="Times New Roman"/>
                        </a:rPr>
                        <a:t>з/п</a:t>
                      </a:r>
                    </a:p>
                  </a:txBody>
                  <a:tcPr marL="3852" marR="3852" marT="385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gridSpan="11">
                  <a:txBody>
                    <a:bodyPr/>
                    <a:lstStyle/>
                    <a:p>
                      <a:pPr algn="ctr" fontAlgn="t"/>
                      <a:r>
                        <a:rPr lang="ru-RU" sz="1100" b="1" i="0" u="none" strike="noStrike" dirty="0" err="1">
                          <a:solidFill>
                            <a:srgbClr val="000000"/>
                          </a:solidFill>
                          <a:latin typeface="Times New Roman"/>
                        </a:rPr>
                        <a:t>Кадастровий</a:t>
                      </a:r>
                      <a:r>
                        <a:rPr lang="ru-RU" sz="1100" b="1" i="0" u="none" strike="noStrike" dirty="0">
                          <a:solidFill>
                            <a:srgbClr val="000000"/>
                          </a:solidFill>
                          <a:latin typeface="Times New Roman"/>
                        </a:rPr>
                        <a:t> </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номер </a:t>
                      </a:r>
                      <a:br>
                        <a:rPr lang="ru-RU" sz="1100" b="1" i="0" u="none" strike="noStrike" dirty="0">
                          <a:solidFill>
                            <a:srgbClr val="000000"/>
                          </a:solidFill>
                          <a:latin typeface="Times New Roman"/>
                        </a:rPr>
                      </a:b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a:t>
                      </a:r>
                      <a:br>
                        <a:rPr lang="ru-RU" sz="1100" b="1" i="0" u="none" strike="noStrike" dirty="0">
                          <a:solidFill>
                            <a:srgbClr val="000000"/>
                          </a:solidFill>
                          <a:latin typeface="Times New Roman"/>
                        </a:rPr>
                      </a:br>
                      <a:r>
                        <a:rPr lang="ru-RU" sz="1100" b="1" i="0" u="none" strike="noStrike" dirty="0" err="1">
                          <a:solidFill>
                            <a:srgbClr val="000000"/>
                          </a:solidFill>
                          <a:latin typeface="Times New Roman"/>
                        </a:rPr>
                        <a:t>ділянки</a:t>
                      </a:r>
                      <a:r>
                        <a:rPr lang="ru-RU" sz="1100" b="1" i="0" u="none" strike="noStrike" dirty="0">
                          <a:solidFill>
                            <a:srgbClr val="000000"/>
                          </a:solidFill>
                          <a:latin typeface="Times New Roman"/>
                        </a:rPr>
                        <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(у </a:t>
                      </a:r>
                      <a:r>
                        <a:rPr lang="ru-RU" sz="1100" b="1" i="0" u="none" strike="noStrike" dirty="0" err="1">
                          <a:solidFill>
                            <a:srgbClr val="000000"/>
                          </a:solidFill>
                          <a:latin typeface="Times New Roman"/>
                        </a:rPr>
                        <a:t>разі</a:t>
                      </a:r>
                      <a:r>
                        <a:rPr lang="ru-RU" sz="1100" b="1" i="0" u="none" strike="noStrike" dirty="0">
                          <a:solidFill>
                            <a:srgbClr val="000000"/>
                          </a:solidFill>
                          <a:latin typeface="Times New Roman"/>
                        </a:rPr>
                        <a:t> </a:t>
                      </a:r>
                      <a:br>
                        <a:rPr lang="ru-RU" sz="1100" b="1" i="0" u="none" strike="noStrike" dirty="0">
                          <a:solidFill>
                            <a:srgbClr val="000000"/>
                          </a:solidFill>
                          <a:latin typeface="Times New Roman"/>
                        </a:rPr>
                      </a:br>
                      <a:r>
                        <a:rPr lang="ru-RU" sz="1100" b="1" i="0" u="none" strike="noStrike" dirty="0" err="1">
                          <a:solidFill>
                            <a:srgbClr val="000000"/>
                          </a:solidFill>
                          <a:latin typeface="Times New Roman"/>
                        </a:rPr>
                        <a:t>наявності</a:t>
                      </a:r>
                      <a:r>
                        <a:rPr lang="ru-RU" sz="1000" b="1" i="0" u="none" strike="noStrike" dirty="0">
                          <a:solidFill>
                            <a:srgbClr val="000000"/>
                          </a:solidFill>
                          <a:latin typeface="Times New Roman"/>
                        </a:rPr>
                        <a:t>)</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gridSpan="17">
                  <a:txBody>
                    <a:bodyPr/>
                    <a:lstStyle/>
                    <a:p>
                      <a:pPr algn="ctr" fontAlgn="t"/>
                      <a:r>
                        <a:rPr lang="uk-UA" sz="1100" b="1" i="0" u="none" strike="noStrike" dirty="0">
                          <a:solidFill>
                            <a:srgbClr val="000000"/>
                          </a:solidFill>
                          <a:latin typeface="Times New Roman"/>
                        </a:rPr>
                        <a:t>Площа земельної ділянки </a:t>
                      </a:r>
                      <a:r>
                        <a:rPr lang="uk-UA" sz="1100" b="1" i="1" u="none" strike="noStrike" dirty="0">
                          <a:solidFill>
                            <a:srgbClr val="000000"/>
                          </a:solidFill>
                          <a:latin typeface="Times New Roman"/>
                        </a:rPr>
                        <a:t>(</a:t>
                      </a:r>
                      <a:r>
                        <a:rPr lang="en-US" sz="1100" b="1" i="1" u="none" strike="noStrike" dirty="0">
                          <a:solidFill>
                            <a:srgbClr val="000000"/>
                          </a:solidFill>
                          <a:latin typeface="Times New Roman"/>
                        </a:rPr>
                        <a:t>S)</a:t>
                      </a:r>
                      <a:endParaRPr lang="en-US" sz="1100" b="1" i="0" u="none" strike="noStrike" dirty="0">
                        <a:solidFill>
                          <a:srgbClr val="000000"/>
                        </a:solidFill>
                        <a:latin typeface="Times New Roman"/>
                      </a:endParaRP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t"/>
                      <a:r>
                        <a:rPr lang="ru-RU" sz="1100" b="1" i="0" u="none" strike="noStrike" dirty="0">
                          <a:solidFill>
                            <a:srgbClr val="000000"/>
                          </a:solidFill>
                          <a:latin typeface="Times New Roman"/>
                        </a:rPr>
                        <a:t>Нормативна </a:t>
                      </a:r>
                      <a:r>
                        <a:rPr lang="ru-RU" sz="1100" b="1" i="0" u="none" strike="noStrike" dirty="0" err="1">
                          <a:solidFill>
                            <a:srgbClr val="000000"/>
                          </a:solidFill>
                          <a:latin typeface="Times New Roman"/>
                        </a:rPr>
                        <a:t>грошова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оцінка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ділянки</a:t>
                      </a:r>
                      <a:r>
                        <a:rPr lang="ru-RU" sz="1100" b="1" i="0" u="none" strike="noStrike" baseline="30000" dirty="0">
                          <a:solidFill>
                            <a:srgbClr val="000000"/>
                          </a:solidFill>
                          <a:latin typeface="Times New Roman"/>
                        </a:rPr>
                        <a:t>2</a:t>
                      </a:r>
                      <a:r>
                        <a:rPr lang="ru-RU" sz="1100" b="1" i="0" u="none" strike="noStrike" dirty="0">
                          <a:solidFill>
                            <a:srgbClr val="000000"/>
                          </a:solidFill>
                          <a:latin typeface="Times New Roman"/>
                        </a:rPr>
                        <a:t>:</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3" gridSpan="7">
                  <a:txBody>
                    <a:bodyPr/>
                    <a:lstStyle/>
                    <a:p>
                      <a:pPr algn="ctr" fontAlgn="t"/>
                      <a:r>
                        <a:rPr lang="uk-UA" sz="1100" b="1" i="0" u="none" strike="noStrike" dirty="0">
                          <a:solidFill>
                            <a:srgbClr val="000000"/>
                          </a:solidFill>
                          <a:latin typeface="Times New Roman"/>
                        </a:rPr>
                        <a:t>Коефіцієнт</a:t>
                      </a:r>
                      <a:r>
                        <a:rPr lang="uk-UA" sz="1100" b="1" i="0" u="none" strike="noStrike" baseline="30000" dirty="0">
                          <a:solidFill>
                            <a:srgbClr val="000000"/>
                          </a:solidFill>
                          <a:latin typeface="Times New Roman"/>
                        </a:rPr>
                        <a:t>3</a:t>
                      </a:r>
                      <a:r>
                        <a:rPr lang="uk-UA" sz="1100" b="1" i="1" u="none" strike="noStrike" dirty="0">
                          <a:solidFill>
                            <a:srgbClr val="000000"/>
                          </a:solidFill>
                          <a:latin typeface="Times New Roman"/>
                        </a:rPr>
                        <a:t> (К)</a:t>
                      </a:r>
                      <a:endParaRPr lang="uk-UA" sz="1100" b="1" i="0" u="none" strike="noStrike" dirty="0">
                        <a:solidFill>
                          <a:srgbClr val="000000"/>
                        </a:solidFill>
                        <a:latin typeface="Times New Roman"/>
                      </a:endParaRP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gridSpan="5">
                  <a:txBody>
                    <a:bodyPr/>
                    <a:lstStyle/>
                    <a:p>
                      <a:pPr algn="ctr" fontAlgn="t"/>
                      <a:r>
                        <a:rPr lang="uk-UA" sz="1100" b="1" i="0" u="none" strike="noStrike" dirty="0">
                          <a:solidFill>
                            <a:srgbClr val="000000"/>
                          </a:solidFill>
                          <a:latin typeface="Times New Roman"/>
                        </a:rPr>
                        <a:t>Кількість календарних місяців</a:t>
                      </a:r>
                      <a:r>
                        <a:rPr lang="uk-UA" sz="1100" b="1" i="0" u="none" strike="noStrike" baseline="30000" dirty="0">
                          <a:solidFill>
                            <a:srgbClr val="000000"/>
                          </a:solidFill>
                          <a:latin typeface="Times New Roman"/>
                        </a:rPr>
                        <a:t>4</a:t>
                      </a:r>
                      <a:r>
                        <a:rPr lang="uk-UA" sz="1100" b="1" i="0" u="none" strike="noStrike" dirty="0">
                          <a:solidFill>
                            <a:srgbClr val="000000"/>
                          </a:solidFill>
                          <a:latin typeface="Times New Roman"/>
                        </a:rPr>
                        <a:t/>
                      </a:r>
                      <a:br>
                        <a:rPr lang="uk-UA" sz="1100" b="1" i="0" u="none" strike="noStrike" dirty="0">
                          <a:solidFill>
                            <a:srgbClr val="000000"/>
                          </a:solidFill>
                          <a:latin typeface="Times New Roman"/>
                        </a:rPr>
                      </a:br>
                      <a:r>
                        <a:rPr lang="uk-UA" sz="1100" b="1" i="1" u="none" strike="noStrike" dirty="0">
                          <a:solidFill>
                            <a:srgbClr val="000000"/>
                          </a:solidFill>
                          <a:latin typeface="Times New Roman"/>
                        </a:rPr>
                        <a:t>(М)</a:t>
                      </a:r>
                      <a:endParaRPr lang="uk-UA" sz="1100" b="1" i="0" u="none" strike="noStrike" dirty="0">
                        <a:solidFill>
                          <a:srgbClr val="000000"/>
                        </a:solidFill>
                        <a:latin typeface="Times New Roman"/>
                      </a:endParaRP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gridSpan="30">
                  <a:txBody>
                    <a:bodyPr/>
                    <a:lstStyle/>
                    <a:p>
                      <a:pPr algn="ctr" fontAlgn="ctr"/>
                      <a:r>
                        <a:rPr lang="ru-RU" sz="1100" b="1" i="0" u="none" strike="noStrike" dirty="0" err="1">
                          <a:solidFill>
                            <a:srgbClr val="000000"/>
                          </a:solidFill>
                          <a:latin typeface="Times New Roman"/>
                        </a:rPr>
                        <a:t>Мінімальне</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податкове</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зобов’язання</a:t>
                      </a:r>
                      <a:r>
                        <a:rPr lang="ru-RU" sz="1100" b="1" i="0" u="none" strike="noStrike" dirty="0">
                          <a:solidFill>
                            <a:srgbClr val="000000"/>
                          </a:solidFill>
                          <a:latin typeface="Times New Roman"/>
                        </a:rPr>
                        <a:t> (МПЗ) не </a:t>
                      </a:r>
                      <a:r>
                        <a:rPr lang="ru-RU" sz="1100" b="1" i="0" u="none" strike="noStrike" dirty="0" err="1">
                          <a:solidFill>
                            <a:srgbClr val="000000"/>
                          </a:solidFill>
                          <a:latin typeface="Times New Roman"/>
                        </a:rPr>
                        <a:t>менше</a:t>
                      </a:r>
                      <a:r>
                        <a:rPr lang="ru-RU" sz="1100" b="1" i="0" u="none" strike="noStrike" dirty="0">
                          <a:solidFill>
                            <a:srgbClr val="000000"/>
                          </a:solidFill>
                          <a:latin typeface="Times New Roman"/>
                        </a:rPr>
                        <a:t> 700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з</a:t>
                      </a:r>
                      <a:r>
                        <a:rPr lang="ru-RU" sz="1100" b="1" i="0" u="none" strike="noStrike" dirty="0">
                          <a:solidFill>
                            <a:srgbClr val="000000"/>
                          </a:solidFill>
                          <a:latin typeface="Times New Roman"/>
                        </a:rPr>
                        <a:t> 1 га </a:t>
                      </a:r>
                      <a:r>
                        <a:rPr lang="ru-RU" sz="1100" b="1" i="0" u="none" strike="noStrike" dirty="0" err="1">
                          <a:solidFill>
                            <a:srgbClr val="000000"/>
                          </a:solidFill>
                          <a:latin typeface="Times New Roman"/>
                        </a:rPr>
                        <a:t>або</a:t>
                      </a:r>
                      <a:r>
                        <a:rPr lang="ru-RU" sz="1100" b="1" i="0" u="none" strike="noStrike" dirty="0">
                          <a:solidFill>
                            <a:srgbClr val="000000"/>
                          </a:solidFill>
                          <a:latin typeface="Times New Roman"/>
                        </a:rPr>
                        <a:t> 1400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з</a:t>
                      </a:r>
                      <a:r>
                        <a:rPr lang="ru-RU" sz="1100" b="1" i="0" u="none" strike="noStrike" dirty="0">
                          <a:solidFill>
                            <a:srgbClr val="000000"/>
                          </a:solidFill>
                          <a:latin typeface="Times New Roman"/>
                        </a:rPr>
                        <a:t> 1 га, </a:t>
                      </a:r>
                      <a:r>
                        <a:rPr lang="ru-RU" sz="1100" b="1" i="0" u="none" strike="noStrike" dirty="0" err="1">
                          <a:solidFill>
                            <a:srgbClr val="000000"/>
                          </a:solidFill>
                          <a:latin typeface="Times New Roman"/>
                        </a:rPr>
                        <a:t>якщо</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частка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ріллі</a:t>
                      </a:r>
                      <a:r>
                        <a:rPr lang="ru-RU" sz="1100" b="1" i="0" u="none" strike="noStrike" dirty="0">
                          <a:solidFill>
                            <a:srgbClr val="000000"/>
                          </a:solidFill>
                          <a:latin typeface="Times New Roman"/>
                        </a:rPr>
                        <a:t> не </a:t>
                      </a:r>
                      <a:r>
                        <a:rPr lang="ru-RU" sz="1100" b="1" i="0" u="none" strike="noStrike" dirty="0" err="1">
                          <a:solidFill>
                            <a:srgbClr val="000000"/>
                          </a:solidFill>
                          <a:latin typeface="Times New Roman"/>
                        </a:rPr>
                        <a:t>менше</a:t>
                      </a:r>
                      <a:r>
                        <a:rPr lang="ru-RU" sz="1100" b="1" i="0" u="none" strike="noStrike" dirty="0">
                          <a:solidFill>
                            <a:srgbClr val="000000"/>
                          </a:solidFill>
                          <a:latin typeface="Times New Roman"/>
                        </a:rPr>
                        <a:t> 50 %</a:t>
                      </a:r>
                      <a:r>
                        <a:rPr lang="ru-RU" sz="1100" b="1" i="0" u="none" strike="noStrike" baseline="30000" dirty="0">
                          <a:solidFill>
                            <a:srgbClr val="000000"/>
                          </a:solidFill>
                          <a:latin typeface="Times New Roman"/>
                        </a:rPr>
                        <a:t>14</a:t>
                      </a:r>
                      <a:r>
                        <a:rPr lang="ru-RU" sz="1100" b="1" i="0" u="none" strike="noStrike" dirty="0">
                          <a:solidFill>
                            <a:srgbClr val="000000"/>
                          </a:solidFill>
                          <a:latin typeface="Times New Roman"/>
                        </a:rPr>
                        <a:t>:</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3" gridSpan="15">
                  <a:txBody>
                    <a:bodyPr/>
                    <a:lstStyle/>
                    <a:p>
                      <a:pPr algn="ctr" fontAlgn="ctr"/>
                      <a:r>
                        <a:rPr lang="ru-RU" sz="1100" b="1" i="0" u="none" strike="noStrike" dirty="0" err="1">
                          <a:solidFill>
                            <a:srgbClr val="000000"/>
                          </a:solidFill>
                          <a:latin typeface="Times New Roman"/>
                        </a:rPr>
                        <a:t>Загальне</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мінімальне</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податкове</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зобов’язання</a:t>
                      </a:r>
                      <a:r>
                        <a:rPr lang="ru-RU" sz="1100" b="1" i="0" u="none" strike="noStrike" dirty="0">
                          <a:solidFill>
                            <a:srgbClr val="000000"/>
                          </a:solidFill>
                          <a:latin typeface="Times New Roman"/>
                        </a:rPr>
                        <a:t> (ЗМПЗ)  (ЗМПЗ = сума </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  граф 11 та  12 рядка 2),</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gridSpan="9">
                  <a:txBody>
                    <a:bodyPr/>
                    <a:lstStyle/>
                    <a:p>
                      <a:pPr algn="ctr" fontAlgn="ctr"/>
                      <a:r>
                        <a:rPr lang="ru-RU" sz="1100" b="1" i="0" u="none" strike="noStrike" dirty="0">
                          <a:solidFill>
                            <a:srgbClr val="000000"/>
                          </a:solidFill>
                          <a:latin typeface="Times New Roman"/>
                        </a:rPr>
                        <a:t>20 % </a:t>
                      </a:r>
                      <a:r>
                        <a:rPr lang="ru-RU" sz="1100" b="1" i="0" u="none" strike="noStrike" dirty="0" err="1">
                          <a:solidFill>
                            <a:srgbClr val="000000"/>
                          </a:solidFill>
                          <a:latin typeface="Times New Roman"/>
                        </a:rPr>
                        <a:t>витрат</a:t>
                      </a:r>
                      <a:r>
                        <a:rPr lang="ru-RU" sz="1100" b="1" i="0" u="none" strike="noStrike" dirty="0">
                          <a:solidFill>
                            <a:srgbClr val="000000"/>
                          </a:solidFill>
                          <a:latin typeface="Times New Roman"/>
                        </a:rPr>
                        <a:t> на </a:t>
                      </a:r>
                      <a:r>
                        <a:rPr lang="ru-RU" sz="1100" b="1" i="0" u="none" strike="noStrike" dirty="0" err="1">
                          <a:solidFill>
                            <a:srgbClr val="000000"/>
                          </a:solidFill>
                          <a:latin typeface="Times New Roman"/>
                        </a:rPr>
                        <a:t>сплату</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орендної</a:t>
                      </a:r>
                      <a:r>
                        <a:rPr lang="ru-RU" sz="1100" b="1" i="0" u="none" strike="noStrike" dirty="0">
                          <a:solidFill>
                            <a:srgbClr val="000000"/>
                          </a:solidFill>
                          <a:latin typeface="Times New Roman"/>
                        </a:rPr>
                        <a:t> плати </a:t>
                      </a:r>
                      <a:r>
                        <a:rPr lang="ru-RU" sz="1100" b="1" i="0" u="none" strike="noStrike" dirty="0" err="1">
                          <a:solidFill>
                            <a:srgbClr val="000000"/>
                          </a:solidFill>
                          <a:latin typeface="Times New Roman"/>
                        </a:rPr>
                        <a:t>земельних</a:t>
                      </a:r>
                      <a:r>
                        <a:rPr lang="ru-RU" sz="1100" b="1" i="0" u="none" strike="noStrike" dirty="0">
                          <a:solidFill>
                            <a:srgbClr val="000000"/>
                          </a:solidFill>
                          <a:latin typeface="Times New Roman"/>
                        </a:rPr>
                        <a:t> ділянок</a:t>
                      </a:r>
                      <a:r>
                        <a:rPr lang="ru-RU" sz="1100" b="1" i="0" u="none" strike="noStrike" baseline="30000" dirty="0">
                          <a:solidFill>
                            <a:srgbClr val="000000"/>
                          </a:solidFill>
                          <a:latin typeface="Times New Roman"/>
                        </a:rPr>
                        <a:t>5</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a:t>
                      </a:r>
                      <a:br>
                        <a:rPr lang="ru-RU" sz="1100" b="1" i="0" u="none" strike="noStrike" dirty="0">
                          <a:solidFill>
                            <a:srgbClr val="000000"/>
                          </a:solidFill>
                          <a:latin typeface="Times New Roman"/>
                        </a:rPr>
                      </a:br>
                      <a:endParaRPr lang="ru-RU" sz="1100" b="1" i="0" u="none" strike="noStrike" dirty="0">
                        <a:solidFill>
                          <a:srgbClr val="000000"/>
                        </a:solidFill>
                        <a:latin typeface="Times New Roman"/>
                      </a:endParaRP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extLst>
                  <a:ext uri="{0D108BD9-81ED-4DB2-BD59-A6C34878D82A}">
                    <a16:rowId xmlns:a16="http://schemas.microsoft.com/office/drawing/2014/main" xmlns="" val="10003"/>
                  </a:ext>
                </a:extLst>
              </a:tr>
              <a:tr h="358260">
                <a:tc gridSpan="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7">
                  <a:txBody>
                    <a:bodyPr/>
                    <a:lstStyle/>
                    <a:p>
                      <a:pPr algn="ctr" fontAlgn="t"/>
                      <a:r>
                        <a:rPr lang="uk-UA" sz="1100" b="1" i="0" u="none" strike="noStrike" dirty="0">
                          <a:solidFill>
                            <a:srgbClr val="000000"/>
                          </a:solidFill>
                          <a:latin typeface="Times New Roman"/>
                        </a:rPr>
                        <a:t>власна</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0">
                  <a:txBody>
                    <a:bodyPr/>
                    <a:lstStyle/>
                    <a:p>
                      <a:pPr algn="ctr" fontAlgn="t"/>
                      <a:r>
                        <a:rPr lang="uk-UA" sz="1100" b="1" i="0" u="none" strike="noStrike" dirty="0">
                          <a:solidFill>
                            <a:srgbClr val="000000"/>
                          </a:solidFill>
                          <a:latin typeface="Times New Roman"/>
                        </a:rPr>
                        <a:t>орендована</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2" gridSpan="8">
                  <a:txBody>
                    <a:bodyPr/>
                    <a:lstStyle/>
                    <a:p>
                      <a:pPr algn="ctr" fontAlgn="t"/>
                      <a:r>
                        <a:rPr lang="ru-RU" sz="1100" b="1" i="0" u="none" strike="noStrike" dirty="0">
                          <a:solidFill>
                            <a:srgbClr val="000000"/>
                          </a:solidFill>
                          <a:latin typeface="Times New Roman"/>
                        </a:rPr>
                        <a:t>для  </a:t>
                      </a: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ділянки</a:t>
                      </a:r>
                      <a:r>
                        <a:rPr lang="ru-RU" sz="1100" b="1" i="0" u="none" strike="noStrike" dirty="0">
                          <a:solidFill>
                            <a:srgbClr val="000000"/>
                          </a:solidFill>
                          <a:latin typeface="Times New Roman"/>
                        </a:rPr>
                        <a:t>, нормативна </a:t>
                      </a:r>
                      <a:r>
                        <a:rPr lang="ru-RU" sz="1100" b="1" i="0" u="none" strike="noStrike" dirty="0" err="1">
                          <a:solidFill>
                            <a:srgbClr val="000000"/>
                          </a:solidFill>
                          <a:latin typeface="Times New Roman"/>
                        </a:rPr>
                        <a:t>грошова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оцінка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якої</a:t>
                      </a:r>
                      <a:r>
                        <a:rPr lang="ru-RU" sz="1100" b="1" i="0" u="none" strike="noStrike" dirty="0">
                          <a:solidFill>
                            <a:srgbClr val="000000"/>
                          </a:solidFill>
                          <a:latin typeface="Times New Roman"/>
                        </a:rPr>
                        <a:t> проведена (</a:t>
                      </a:r>
                      <a:r>
                        <a:rPr lang="ru-RU" sz="1100" b="1" i="1" u="none" strike="noStrike" dirty="0" err="1">
                          <a:solidFill>
                            <a:srgbClr val="000000"/>
                          </a:solidFill>
                          <a:latin typeface="Times New Roman"/>
                        </a:rPr>
                        <a:t>НГОд</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7">
                  <a:txBody>
                    <a:bodyPr/>
                    <a:lstStyle/>
                    <a:p>
                      <a:pPr algn="ctr" fontAlgn="t"/>
                      <a:r>
                        <a:rPr lang="ru-RU" sz="1100" b="1" i="0" u="none" strike="noStrike" dirty="0">
                          <a:solidFill>
                            <a:srgbClr val="000000"/>
                          </a:solidFill>
                          <a:latin typeface="Times New Roman"/>
                        </a:rPr>
                        <a:t>для  </a:t>
                      </a: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ділянки</a:t>
                      </a:r>
                      <a:r>
                        <a:rPr lang="ru-RU" sz="1100" b="1" i="0" u="none" strike="noStrike" dirty="0">
                          <a:solidFill>
                            <a:srgbClr val="000000"/>
                          </a:solidFill>
                          <a:latin typeface="Times New Roman"/>
                        </a:rPr>
                        <a:t>, нормативна </a:t>
                      </a:r>
                      <a:r>
                        <a:rPr lang="ru-RU" sz="1100" b="1" i="0" u="none" strike="noStrike" dirty="0" err="1">
                          <a:solidFill>
                            <a:srgbClr val="000000"/>
                          </a:solidFill>
                          <a:latin typeface="Times New Roman"/>
                        </a:rPr>
                        <a:t>грошова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оцінка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якої</a:t>
                      </a:r>
                      <a:r>
                        <a:rPr lang="ru-RU" sz="1100" b="1" i="0" u="none" strike="noStrike" dirty="0">
                          <a:solidFill>
                            <a:srgbClr val="000000"/>
                          </a:solidFill>
                          <a:latin typeface="Times New Roman"/>
                        </a:rPr>
                        <a:t> не проведена (</a:t>
                      </a:r>
                      <a:r>
                        <a:rPr lang="ru-RU" sz="1100" b="1" i="1" u="none" strike="noStrike" dirty="0">
                          <a:solidFill>
                            <a:srgbClr val="000000"/>
                          </a:solidFill>
                          <a:latin typeface="Times New Roman"/>
                        </a:rPr>
                        <a:t>НГО</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7"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rowSpan="2" gridSpan="14">
                  <a:txBody>
                    <a:bodyPr/>
                    <a:lstStyle/>
                    <a:p>
                      <a:pPr algn="ctr" fontAlgn="ct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ділянки</a:t>
                      </a:r>
                      <a:r>
                        <a:rPr lang="ru-RU" sz="1100" b="1" i="0" u="none" strike="noStrike" dirty="0">
                          <a:solidFill>
                            <a:srgbClr val="000000"/>
                          </a:solidFill>
                          <a:latin typeface="Times New Roman"/>
                        </a:rPr>
                        <a:t>, нормативна </a:t>
                      </a:r>
                      <a:r>
                        <a:rPr lang="ru-RU" sz="1100" b="1" i="0" u="none" strike="noStrike" dirty="0" err="1">
                          <a:solidFill>
                            <a:srgbClr val="000000"/>
                          </a:solidFill>
                          <a:latin typeface="Times New Roman"/>
                        </a:rPr>
                        <a:t>грошова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оцінка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якої</a:t>
                      </a:r>
                      <a:r>
                        <a:rPr lang="ru-RU" sz="1100" b="1" i="0" u="none" strike="noStrike" dirty="0">
                          <a:solidFill>
                            <a:srgbClr val="000000"/>
                          </a:solidFill>
                          <a:latin typeface="Times New Roman"/>
                        </a:rPr>
                        <a:t> проведена МПЗ = </a:t>
                      </a:r>
                      <a:r>
                        <a:rPr lang="ru-RU" sz="1100" b="1" i="0" u="none" strike="noStrike" dirty="0" err="1">
                          <a:solidFill>
                            <a:srgbClr val="000000"/>
                          </a:solidFill>
                          <a:latin typeface="Times New Roman"/>
                        </a:rPr>
                        <a:t>НГОд</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К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М / 12</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(графа 7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графа 9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графа 10 / 12),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16">
                  <a:txBody>
                    <a:bodyPr/>
                    <a:lstStyle/>
                    <a:p>
                      <a:pPr algn="ctr" fontAlgn="ctr"/>
                      <a:r>
                        <a:rPr lang="ru-RU" sz="1100" b="1" i="0" u="none" strike="noStrike" dirty="0" err="1">
                          <a:solidFill>
                            <a:srgbClr val="000000"/>
                          </a:solidFill>
                          <a:latin typeface="Times New Roman"/>
                        </a:rPr>
                        <a:t>земельної</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ділянки</a:t>
                      </a:r>
                      <a:r>
                        <a:rPr lang="ru-RU" sz="1100" b="1" i="0" u="none" strike="noStrike" dirty="0">
                          <a:solidFill>
                            <a:srgbClr val="000000"/>
                          </a:solidFill>
                          <a:latin typeface="Times New Roman"/>
                        </a:rPr>
                        <a:t>, нормативна </a:t>
                      </a:r>
                      <a:r>
                        <a:rPr lang="ru-RU" sz="1100" b="1" i="0" u="none" strike="noStrike" dirty="0" err="1">
                          <a:solidFill>
                            <a:srgbClr val="000000"/>
                          </a:solidFill>
                          <a:latin typeface="Times New Roman"/>
                        </a:rPr>
                        <a:t>грошова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оцінка</a:t>
                      </a:r>
                      <a:r>
                        <a:rPr lang="ru-RU" sz="1100" b="1" i="0" u="none" strike="noStrike" dirty="0">
                          <a:solidFill>
                            <a:srgbClr val="000000"/>
                          </a:solidFill>
                          <a:latin typeface="Times New Roman"/>
                        </a:rPr>
                        <a:t> </a:t>
                      </a:r>
                      <a:r>
                        <a:rPr lang="ru-RU" sz="1100" b="1" i="0" u="none" strike="noStrike" dirty="0" err="1">
                          <a:solidFill>
                            <a:srgbClr val="000000"/>
                          </a:solidFill>
                          <a:latin typeface="Times New Roman"/>
                        </a:rPr>
                        <a:t>якої</a:t>
                      </a:r>
                      <a:r>
                        <a:rPr lang="ru-RU" sz="1100" b="1" i="0" u="none" strike="noStrike" dirty="0">
                          <a:solidFill>
                            <a:srgbClr val="000000"/>
                          </a:solidFill>
                          <a:latin typeface="Times New Roman"/>
                        </a:rPr>
                        <a:t> не проведена  МПЗ = НГО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S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К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М / 12</a:t>
                      </a:r>
                      <a:br>
                        <a:rPr lang="ru-RU" sz="1100" b="1" i="0" u="none" strike="noStrike" dirty="0">
                          <a:solidFill>
                            <a:srgbClr val="000000"/>
                          </a:solidFill>
                          <a:latin typeface="Times New Roman"/>
                        </a:rPr>
                      </a:br>
                      <a:r>
                        <a:rPr lang="ru-RU" sz="1100" b="1" i="0" u="none" strike="noStrike" dirty="0">
                          <a:solidFill>
                            <a:srgbClr val="000000"/>
                          </a:solidFill>
                          <a:latin typeface="Times New Roman"/>
                        </a:rPr>
                        <a:t>(графа 8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графа 3 </a:t>
                      </a:r>
                      <a:r>
                        <a:rPr lang="ru-RU" sz="1100" b="1" i="0" u="none" strike="noStrike" dirty="0" err="1">
                          <a:solidFill>
                            <a:srgbClr val="000000"/>
                          </a:solidFill>
                          <a:latin typeface="Times New Roman"/>
                        </a:rPr>
                        <a:t>або</a:t>
                      </a:r>
                      <a:r>
                        <a:rPr lang="ru-RU" sz="1100" b="1" i="0" u="none" strike="noStrike" dirty="0">
                          <a:solidFill>
                            <a:srgbClr val="000000"/>
                          </a:solidFill>
                          <a:latin typeface="Times New Roman"/>
                        </a:rPr>
                        <a:t> 5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графа 9 </a:t>
                      </a:r>
                      <a:r>
                        <a:rPr lang="ru-RU" sz="1100" b="1" i="0" u="none" strike="noStrike" dirty="0" err="1">
                          <a:solidFill>
                            <a:srgbClr val="000000"/>
                          </a:solidFill>
                          <a:latin typeface="Times New Roman"/>
                        </a:rPr>
                        <a:t>х</a:t>
                      </a:r>
                      <a:r>
                        <a:rPr lang="ru-RU" sz="1100" b="1" i="0" u="none" strike="noStrike" dirty="0">
                          <a:solidFill>
                            <a:srgbClr val="000000"/>
                          </a:solidFill>
                          <a:latin typeface="Times New Roman"/>
                        </a:rPr>
                        <a:t> графа 10 / 12), (</a:t>
                      </a:r>
                      <a:r>
                        <a:rPr lang="ru-RU" sz="1100" b="1" i="0" u="none" strike="noStrike" dirty="0" err="1">
                          <a:solidFill>
                            <a:srgbClr val="000000"/>
                          </a:solidFill>
                          <a:latin typeface="Times New Roman"/>
                        </a:rPr>
                        <a:t>грн</a:t>
                      </a:r>
                      <a:r>
                        <a:rPr lang="ru-RU" sz="1100" b="1" i="0" u="none" strike="noStrike" dirty="0">
                          <a:solidFill>
                            <a:srgbClr val="000000"/>
                          </a:solidFill>
                          <a:latin typeface="Times New Roman"/>
                        </a:rPr>
                        <a:t>)</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1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9"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extLst>
                  <a:ext uri="{0D108BD9-81ED-4DB2-BD59-A6C34878D82A}">
                    <a16:rowId xmlns:a16="http://schemas.microsoft.com/office/drawing/2014/main" xmlns="" val="10004"/>
                  </a:ext>
                </a:extLst>
              </a:tr>
              <a:tr h="1004876">
                <a:tc gridSpan="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3">
                  <a:txBody>
                    <a:bodyPr/>
                    <a:lstStyle/>
                    <a:p>
                      <a:pPr algn="ctr" fontAlgn="t"/>
                      <a:r>
                        <a:rPr lang="uk-UA" sz="1100" b="1" i="0" u="none" strike="noStrike" dirty="0">
                          <a:solidFill>
                            <a:srgbClr val="000000"/>
                          </a:solidFill>
                          <a:latin typeface="Times New Roman"/>
                        </a:rPr>
                        <a:t>га</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t"/>
                      <a:r>
                        <a:rPr lang="uk-UA" sz="1100" b="1" i="0" u="none" strike="noStrike" dirty="0">
                          <a:solidFill>
                            <a:srgbClr val="000000"/>
                          </a:solidFill>
                          <a:latin typeface="Times New Roman"/>
                        </a:rPr>
                        <a:t>частка ріллі,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t"/>
                      <a:r>
                        <a:rPr lang="uk-UA" sz="1100" b="1" i="0" u="none" strike="noStrike" dirty="0">
                          <a:solidFill>
                            <a:srgbClr val="000000"/>
                          </a:solidFill>
                          <a:latin typeface="Times New Roman"/>
                        </a:rPr>
                        <a:t>га</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t"/>
                      <a:r>
                        <a:rPr lang="uk-UA" sz="1100" b="1" i="0" u="none" strike="noStrike" dirty="0">
                          <a:solidFill>
                            <a:srgbClr val="000000"/>
                          </a:solidFill>
                          <a:latin typeface="Times New Roman"/>
                        </a:rPr>
                        <a:t>частка ріллі,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7"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7"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9"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extLst>
                  <a:ext uri="{0D108BD9-81ED-4DB2-BD59-A6C34878D82A}">
                    <a16:rowId xmlns:a16="http://schemas.microsoft.com/office/drawing/2014/main" xmlns="" val="10005"/>
                  </a:ext>
                </a:extLst>
              </a:tr>
              <a:tr h="227190">
                <a:tc gridSpan="5">
                  <a:txBody>
                    <a:bodyPr/>
                    <a:lstStyle/>
                    <a:p>
                      <a:pPr algn="ctr" fontAlgn="ctr"/>
                      <a:r>
                        <a:rPr lang="uk-UA" sz="1000" b="0" i="1" u="none" strike="noStrike" dirty="0">
                          <a:solidFill>
                            <a:srgbClr val="000000"/>
                          </a:solidFill>
                          <a:latin typeface="Times New Roman"/>
                        </a:rPr>
                        <a:t>1</a:t>
                      </a: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1100" b="0" i="1" u="none" strike="noStrike" dirty="0">
                          <a:solidFill>
                            <a:srgbClr val="000000"/>
                          </a:solidFill>
                          <a:latin typeface="Times New Roman"/>
                        </a:rPr>
                        <a:t>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1100" b="0" i="1" u="none" strike="noStrike" dirty="0">
                          <a:solidFill>
                            <a:srgbClr val="000000"/>
                          </a:solidFill>
                          <a:latin typeface="Times New Roman"/>
                        </a:rPr>
                        <a:t>3</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1100" b="0" i="1" u="none" strike="noStrike" dirty="0">
                          <a:solidFill>
                            <a:srgbClr val="000000"/>
                          </a:solidFill>
                          <a:latin typeface="Times New Roman"/>
                        </a:rPr>
                        <a:t>4</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1100" b="0" i="1" u="none" strike="noStrike" dirty="0">
                          <a:solidFill>
                            <a:srgbClr val="000000"/>
                          </a:solidFill>
                          <a:latin typeface="Times New Roman"/>
                        </a:rPr>
                        <a:t>5</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1100" b="0" i="1" u="none" strike="noStrike" dirty="0">
                          <a:solidFill>
                            <a:srgbClr val="000000"/>
                          </a:solidFill>
                          <a:latin typeface="Times New Roman"/>
                        </a:rPr>
                        <a:t>6</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1100" b="0" i="1" u="none" strike="noStrike" dirty="0">
                          <a:solidFill>
                            <a:srgbClr val="000000"/>
                          </a:solidFill>
                          <a:latin typeface="Times New Roman"/>
                        </a:rPr>
                        <a:t>7</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1100" b="0" i="1" u="none" strike="noStrike" dirty="0">
                          <a:solidFill>
                            <a:srgbClr val="000000"/>
                          </a:solidFill>
                          <a:latin typeface="Times New Roman"/>
                        </a:rPr>
                        <a:t>8</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1100" b="0" i="1" u="none" strike="noStrike" dirty="0">
                          <a:solidFill>
                            <a:srgbClr val="000000"/>
                          </a:solidFill>
                          <a:latin typeface="Times New Roman"/>
                        </a:rPr>
                        <a:t>9</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1100" b="0" i="1" u="none" strike="noStrike" dirty="0">
                          <a:solidFill>
                            <a:srgbClr val="000000"/>
                          </a:solidFill>
                          <a:latin typeface="Times New Roman"/>
                        </a:rPr>
                        <a:t>10</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ctr"/>
                      <a:r>
                        <a:rPr lang="uk-UA" sz="1100" b="0" i="1" u="none" strike="noStrike" dirty="0">
                          <a:solidFill>
                            <a:srgbClr val="000000"/>
                          </a:solidFill>
                          <a:latin typeface="Times New Roman"/>
                        </a:rPr>
                        <a:t>11</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ctr"/>
                      <a:r>
                        <a:rPr lang="uk-UA" sz="1100" b="0" i="1" u="none" strike="noStrike" dirty="0">
                          <a:solidFill>
                            <a:srgbClr val="000000"/>
                          </a:solidFill>
                          <a:latin typeface="Times New Roman"/>
                        </a:rPr>
                        <a:t>12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1100" b="0" i="1" u="none" strike="noStrike" dirty="0">
                          <a:solidFill>
                            <a:srgbClr val="000000"/>
                          </a:solidFill>
                          <a:latin typeface="Times New Roman"/>
                        </a:rPr>
                        <a:t>13</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1100" b="0" i="1" u="none" strike="noStrike" dirty="0">
                          <a:solidFill>
                            <a:srgbClr val="000000"/>
                          </a:solidFill>
                          <a:latin typeface="Times New Roman"/>
                        </a:rPr>
                        <a:t>14</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6"/>
                  </a:ext>
                </a:extLst>
              </a:tr>
              <a:tr h="200976">
                <a:tc gridSpan="5">
                  <a:txBody>
                    <a:bodyPr/>
                    <a:lstStyle/>
                    <a:p>
                      <a:pPr algn="l" fontAlgn="ctr"/>
                      <a:r>
                        <a:rPr lang="uk-UA" sz="1000" b="0" i="0" u="none" strike="noStrike" dirty="0">
                          <a:solidFill>
                            <a:srgbClr val="000000"/>
                          </a:solidFill>
                          <a:latin typeface="Times New Roman"/>
                        </a:rPr>
                        <a:t>1.1</a:t>
                      </a:r>
                      <a:r>
                        <a:rPr lang="uk-UA" sz="1000" b="0" i="0" u="none" strike="noStrike" baseline="30000" dirty="0">
                          <a:solidFill>
                            <a:srgbClr val="000000"/>
                          </a:solidFill>
                          <a:latin typeface="Times New Roman"/>
                        </a:rPr>
                        <a:t>6</a:t>
                      </a:r>
                      <a:endParaRPr lang="uk-UA" sz="1000" b="0" i="0" u="none" strike="noStrike" dirty="0">
                        <a:solidFill>
                          <a:srgbClr val="000000"/>
                        </a:solidFill>
                        <a:latin typeface="Times New Roman"/>
                      </a:endParaRP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400" b="0" i="0" u="none" strike="noStrike">
                          <a:solidFill>
                            <a:srgbClr val="000000"/>
                          </a:solidFill>
                          <a:latin typeface="Times New Roman"/>
                        </a:rPr>
                        <a:t>0520483600:04:001:0118</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17</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100</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400" b="0" i="0" u="none" strike="noStrike">
                          <a:solidFill>
                            <a:srgbClr val="000000"/>
                          </a:solidFill>
                          <a:latin typeface="Times New Roman"/>
                        </a:rPr>
                        <a:t>382411.74</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b"/>
                      <a:r>
                        <a:rPr lang="uk-UA" sz="400" b="0" i="0" u="none" strike="noStrike">
                          <a:solidFill>
                            <a:srgbClr val="000000"/>
                          </a:solidFill>
                          <a:latin typeface="Times New Roman"/>
                        </a:rPr>
                        <a:t>0,05</a:t>
                      </a:r>
                    </a:p>
                  </a:txBody>
                  <a:tcPr marL="3852" marR="3852" marT="38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7</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t"/>
                      <a:r>
                        <a:rPr lang="uk-UA" sz="400" b="1" i="0" u="none" strike="noStrike">
                          <a:solidFill>
                            <a:srgbClr val="000000"/>
                          </a:solidFill>
                          <a:latin typeface="Times New Roman"/>
                        </a:rPr>
                        <a:t>13883,33</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t"/>
                      <a:r>
                        <a:rPr lang="uk-UA" sz="400" b="1" i="0" u="none" strike="noStrike">
                          <a:solidFill>
                            <a:srgbClr val="000000"/>
                          </a:solidFill>
                          <a:latin typeface="Times New Roman"/>
                        </a:rPr>
                        <a:t>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7"/>
                  </a:ext>
                </a:extLst>
              </a:tr>
              <a:tr h="200976">
                <a:tc gridSpan="5">
                  <a:txBody>
                    <a:bodyPr/>
                    <a:lstStyle/>
                    <a:p>
                      <a:pPr algn="l" fontAlgn="ctr"/>
                      <a:r>
                        <a:rPr lang="uk-UA" sz="1000" b="0" i="0" u="none" strike="noStrike" dirty="0">
                          <a:solidFill>
                            <a:srgbClr val="000000"/>
                          </a:solidFill>
                          <a:latin typeface="Times New Roman"/>
                        </a:rPr>
                        <a:t>1.2</a:t>
                      </a:r>
                      <a:r>
                        <a:rPr lang="uk-UA" sz="1000" b="0" i="0" u="none" strike="noStrike" baseline="30000" dirty="0">
                          <a:solidFill>
                            <a:srgbClr val="000000"/>
                          </a:solidFill>
                          <a:latin typeface="Times New Roman"/>
                        </a:rPr>
                        <a:t>6</a:t>
                      </a:r>
                      <a:endParaRPr lang="uk-UA" sz="1000" b="0" i="0" u="none" strike="noStrike" dirty="0">
                        <a:solidFill>
                          <a:srgbClr val="000000"/>
                        </a:solidFill>
                        <a:latin typeface="Times New Roman"/>
                      </a:endParaRP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400" b="0" i="0" u="none" strike="noStrike">
                          <a:solidFill>
                            <a:srgbClr val="000000"/>
                          </a:solidFill>
                          <a:latin typeface="Times New Roman"/>
                        </a:rPr>
                        <a:t>3521980800:02:000:7501</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400" b="0" i="0" u="none" strike="noStrike">
                          <a:solidFill>
                            <a:srgbClr val="000000"/>
                          </a:solidFill>
                          <a:latin typeface="Times New Roman"/>
                        </a:rPr>
                        <a:t>17.1676</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400" b="0" i="0" u="none" strike="noStrike">
                          <a:solidFill>
                            <a:srgbClr val="000000"/>
                          </a:solidFill>
                          <a:latin typeface="Times New Roman"/>
                        </a:rPr>
                        <a:t>0</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400" b="0" i="0" u="none" strike="noStrike">
                          <a:solidFill>
                            <a:srgbClr val="000000"/>
                          </a:solidFill>
                          <a:latin typeface="Times New Roman"/>
                        </a:rPr>
                        <a:t>179193</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400" b="1" i="1"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b"/>
                      <a:r>
                        <a:rPr lang="uk-UA" sz="400" b="0" i="0" u="none" strike="noStrike">
                          <a:solidFill>
                            <a:srgbClr val="000000"/>
                          </a:solidFill>
                          <a:latin typeface="Times New Roman"/>
                        </a:rPr>
                        <a:t>0,05</a:t>
                      </a:r>
                    </a:p>
                  </a:txBody>
                  <a:tcPr marL="3852" marR="3852" marT="38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12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t"/>
                      <a:r>
                        <a:rPr lang="uk-UA" sz="400" b="1" i="0" u="none" strike="noStrike">
                          <a:solidFill>
                            <a:srgbClr val="000000"/>
                          </a:solidFill>
                          <a:latin typeface="Times New Roman"/>
                        </a:rPr>
                        <a:t>12017,32</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t"/>
                      <a:r>
                        <a:rPr lang="uk-UA" sz="400" b="1" i="0" u="none" strike="noStrike">
                          <a:solidFill>
                            <a:srgbClr val="000000"/>
                          </a:solidFill>
                          <a:latin typeface="Times New Roman"/>
                        </a:rPr>
                        <a:t>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8"/>
                  </a:ext>
                </a:extLst>
              </a:tr>
              <a:tr h="200976">
                <a:tc gridSpan="5">
                  <a:txBody>
                    <a:bodyPr/>
                    <a:lstStyle/>
                    <a:p>
                      <a:pPr algn="l" fontAlgn="ctr"/>
                      <a:r>
                        <a:rPr lang="uk-UA" sz="1000" b="0" i="0" u="none" strike="noStrike" dirty="0">
                          <a:solidFill>
                            <a:srgbClr val="000000"/>
                          </a:solidFill>
                          <a:latin typeface="Times New Roman"/>
                        </a:rPr>
                        <a:t>1.3</a:t>
                      </a:r>
                      <a:r>
                        <a:rPr lang="uk-UA" sz="1000" b="0" i="0" u="none" strike="noStrike" baseline="30000" dirty="0">
                          <a:solidFill>
                            <a:srgbClr val="000000"/>
                          </a:solidFill>
                          <a:latin typeface="Times New Roman"/>
                        </a:rPr>
                        <a:t>6</a:t>
                      </a:r>
                      <a:endParaRPr lang="uk-UA" sz="1000" b="0" i="0" u="none" strike="noStrike" dirty="0">
                        <a:solidFill>
                          <a:srgbClr val="000000"/>
                        </a:solidFill>
                        <a:latin typeface="Times New Roman"/>
                      </a:endParaRP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400" b="0" i="0" u="none" strike="noStrike">
                          <a:solidFill>
                            <a:srgbClr val="000000"/>
                          </a:solidFill>
                          <a:latin typeface="Times New Roman"/>
                        </a:rPr>
                        <a:t>3521980800:02:000:9014</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400" b="0" i="0" u="none" strike="noStrike">
                          <a:solidFill>
                            <a:srgbClr val="000000"/>
                          </a:solidFill>
                          <a:latin typeface="Times New Roman"/>
                        </a:rPr>
                        <a:t>43.6392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400" b="0" i="0" u="none" strike="noStrike">
                          <a:solidFill>
                            <a:srgbClr val="000000"/>
                          </a:solidFill>
                          <a:latin typeface="Times New Roman"/>
                        </a:rPr>
                        <a:t>52,11</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40.0999</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47,89</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400" b="0" i="0" u="none" strike="noStrike">
                          <a:solidFill>
                            <a:srgbClr val="000000"/>
                          </a:solidFill>
                          <a:latin typeface="Times New Roman"/>
                        </a:rPr>
                        <a:t>455450</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400" b="0" i="0" u="none" strike="noStrike">
                          <a:solidFill>
                            <a:srgbClr val="000000"/>
                          </a:solidFill>
                          <a:latin typeface="Times New Roman"/>
                        </a:rPr>
                        <a:t>21806,3</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b"/>
                      <a:r>
                        <a:rPr lang="uk-UA" sz="400" b="0" i="0" u="none" strike="noStrike">
                          <a:solidFill>
                            <a:srgbClr val="000000"/>
                          </a:solidFill>
                          <a:latin typeface="Times New Roman"/>
                        </a:rPr>
                        <a:t>0,05</a:t>
                      </a:r>
                    </a:p>
                  </a:txBody>
                  <a:tcPr marL="3852" marR="3852" marT="38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12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t"/>
                      <a:r>
                        <a:rPr lang="uk-UA" sz="400" b="1" i="0" u="none" strike="noStrike">
                          <a:solidFill>
                            <a:srgbClr val="000000"/>
                          </a:solidFill>
                          <a:latin typeface="Times New Roman"/>
                        </a:rPr>
                        <a:t>61094,88</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t"/>
                      <a:r>
                        <a:rPr lang="uk-UA" sz="400" b="1" i="0" u="none" strike="noStrike">
                          <a:solidFill>
                            <a:srgbClr val="000000"/>
                          </a:solidFill>
                          <a:latin typeface="Times New Roman"/>
                        </a:rPr>
                        <a:t>43721,52</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9"/>
                  </a:ext>
                </a:extLst>
              </a:tr>
              <a:tr h="200976">
                <a:tc gridSpan="5">
                  <a:txBody>
                    <a:bodyPr/>
                    <a:lstStyle/>
                    <a:p>
                      <a:pPr algn="l" fontAlgn="ctr"/>
                      <a:r>
                        <a:rPr lang="uk-UA" sz="1000" b="0" i="0" u="none" strike="noStrike" dirty="0">
                          <a:solidFill>
                            <a:srgbClr val="000000"/>
                          </a:solidFill>
                          <a:latin typeface="Times New Roman"/>
                        </a:rPr>
                        <a:t>1.4</a:t>
                      </a:r>
                      <a:r>
                        <a:rPr lang="uk-UA" sz="1000" b="0" i="0" u="none" strike="noStrike" baseline="30000" dirty="0">
                          <a:solidFill>
                            <a:srgbClr val="000000"/>
                          </a:solidFill>
                          <a:latin typeface="Times New Roman"/>
                        </a:rPr>
                        <a:t>6</a:t>
                      </a:r>
                      <a:endParaRPr lang="uk-UA" sz="1000" b="0" i="0" u="none" strike="noStrike" dirty="0">
                        <a:solidFill>
                          <a:srgbClr val="000000"/>
                        </a:solidFill>
                        <a:latin typeface="Times New Roman"/>
                      </a:endParaRP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400" b="1" i="1"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400" b="1" i="1"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b"/>
                      <a:r>
                        <a:rPr lang="uk-UA" sz="400" b="1" i="0" u="none" strike="noStrike">
                          <a:solidFill>
                            <a:srgbClr val="000000"/>
                          </a:solidFill>
                          <a:latin typeface="Times New Roman"/>
                        </a:rPr>
                        <a:t> </a:t>
                      </a:r>
                    </a:p>
                  </a:txBody>
                  <a:tcPr marL="3852" marR="3852" marT="38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t"/>
                      <a:r>
                        <a:rPr lang="uk-UA" sz="400" b="1" i="0" u="none" strike="noStrike">
                          <a:solidFill>
                            <a:srgbClr val="000000"/>
                          </a:solidFill>
                          <a:latin typeface="Times New Roman"/>
                        </a:rPr>
                        <a:t>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t"/>
                      <a:r>
                        <a:rPr lang="uk-UA" sz="400" b="1" i="0" u="none" strike="noStrike">
                          <a:solidFill>
                            <a:srgbClr val="000000"/>
                          </a:solidFill>
                          <a:latin typeface="Times New Roman"/>
                        </a:rPr>
                        <a:t> </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0"/>
                  </a:ext>
                </a:extLst>
              </a:tr>
              <a:tr h="200976">
                <a:tc gridSpan="5">
                  <a:txBody>
                    <a:bodyPr/>
                    <a:lstStyle/>
                    <a:p>
                      <a:pPr algn="ctr" fontAlgn="ctr"/>
                      <a:r>
                        <a:rPr lang="uk-UA" sz="1000" b="0" i="0" u="none" strike="noStrike" dirty="0">
                          <a:solidFill>
                            <a:srgbClr val="000000"/>
                          </a:solidFill>
                          <a:latin typeface="Times New Roman"/>
                        </a:rPr>
                        <a:t>2</a:t>
                      </a:r>
                    </a:p>
                  </a:txBody>
                  <a:tcPr marL="3852" marR="3852" marT="385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1">
                  <a:txBody>
                    <a:bodyPr/>
                    <a:lstStyle/>
                    <a:p>
                      <a:pPr algn="ctr" fontAlgn="ctr"/>
                      <a:r>
                        <a:rPr lang="uk-UA" sz="400" b="0" i="0" u="none" strike="noStrike" dirty="0">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gridSpan="4">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400" b="1"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ctr"/>
                      <a:r>
                        <a:rPr lang="uk-UA" sz="400" b="1"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7">
                  <a:txBody>
                    <a:bodyPr/>
                    <a:lstStyle/>
                    <a:p>
                      <a:pPr algn="ctr" fontAlgn="b"/>
                      <a:r>
                        <a:rPr lang="uk-UA" sz="400" b="1" i="0" u="none" strike="noStrike">
                          <a:solidFill>
                            <a:srgbClr val="000000"/>
                          </a:solidFill>
                          <a:latin typeface="Times New Roman"/>
                        </a:rPr>
                        <a:t> </a:t>
                      </a:r>
                    </a:p>
                  </a:txBody>
                  <a:tcPr marL="3852" marR="3852" marT="38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400" b="0" i="0" u="none" strike="noStrike">
                          <a:solidFill>
                            <a:srgbClr val="000000"/>
                          </a:solidFill>
                          <a:latin typeface="Times New Roman"/>
                        </a:rPr>
                        <a:t>х</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4">
                  <a:txBody>
                    <a:bodyPr/>
                    <a:lstStyle/>
                    <a:p>
                      <a:pPr algn="ctr" fontAlgn="t"/>
                      <a:r>
                        <a:rPr lang="uk-UA" sz="500" b="1" i="0" u="none" strike="noStrike">
                          <a:solidFill>
                            <a:srgbClr val="000000"/>
                          </a:solidFill>
                          <a:latin typeface="Times New Roman"/>
                        </a:rPr>
                        <a:t>86995,53</a:t>
                      </a:r>
                    </a:p>
                  </a:txBody>
                  <a:tcPr marL="3852" marR="3852" marT="38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ctr"/>
                      <a:r>
                        <a:rPr lang="uk-UA" sz="400" b="1" i="0" u="none" strike="noStrike">
                          <a:solidFill>
                            <a:srgbClr val="000000"/>
                          </a:solidFill>
                          <a:latin typeface="Times New Roman"/>
                        </a:rPr>
                        <a:t>43721,52</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5">
                  <a:txBody>
                    <a:bodyPr/>
                    <a:lstStyle/>
                    <a:p>
                      <a:pPr algn="ctr" fontAlgn="ctr"/>
                      <a:r>
                        <a:rPr lang="uk-UA" sz="500" b="1" i="0" u="none" strike="noStrike">
                          <a:solidFill>
                            <a:srgbClr val="000000"/>
                          </a:solidFill>
                          <a:latin typeface="Times New Roman"/>
                        </a:rPr>
                        <a:t>130717,05</a:t>
                      </a:r>
                    </a:p>
                  </a:txBody>
                  <a:tcPr marL="3852" marR="3852" marT="38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400" b="0" i="0" u="none" strike="noStrike" dirty="0">
                          <a:solidFill>
                            <a:srgbClr val="000000"/>
                          </a:solidFill>
                          <a:latin typeface="Times New Roman"/>
                        </a:rPr>
                        <a:t> </a:t>
                      </a:r>
                    </a:p>
                  </a:txBody>
                  <a:tcPr marL="3852" marR="3852" marT="385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1"/>
                  </a:ext>
                </a:extLst>
              </a:tr>
            </a:tbl>
          </a:graphicData>
        </a:graphic>
      </p:graphicFrame>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Autofit/>
          </a:bodyPr>
          <a:lstStyle/>
          <a:p>
            <a:pPr algn="just">
              <a:spcAft>
                <a:spcPts val="0"/>
              </a:spcAft>
            </a:pPr>
            <a:r>
              <a:rPr lang="uk-UA" sz="1800" dirty="0">
                <a:latin typeface="Times New Roman" pitchFamily="18" charset="0"/>
                <a:cs typeface="Times New Roman" pitchFamily="18" charset="0"/>
              </a:rPr>
              <a:t>Відповідно до п. 74 підрозділу 10 розділу ХХ «Перехідні положення» Кодексу з 1 січня 2024 року по 31 грудня року, у якому буде припинено або скасовано воєнний стан, сума МПЗ визначена відповідно до п. п. 38</a:t>
            </a:r>
            <a:r>
              <a:rPr lang="uk-UA" sz="1800" baseline="30000" dirty="0">
                <a:latin typeface="Times New Roman" pitchFamily="18" charset="0"/>
                <a:cs typeface="Times New Roman" pitchFamily="18" charset="0"/>
              </a:rPr>
              <a:t>1</a:t>
            </a:r>
            <a:r>
              <a:rPr lang="uk-UA" sz="1800" dirty="0">
                <a:latin typeface="Times New Roman" pitchFamily="18" charset="0"/>
                <a:cs typeface="Times New Roman" pitchFamily="18" charset="0"/>
              </a:rPr>
              <a:t>.1.1 і  38</a:t>
            </a:r>
            <a:r>
              <a:rPr lang="uk-UA" sz="1800" baseline="30000" dirty="0">
                <a:latin typeface="Times New Roman" pitchFamily="18" charset="0"/>
                <a:cs typeface="Times New Roman" pitchFamily="18" charset="0"/>
              </a:rPr>
              <a:t>1</a:t>
            </a:r>
            <a:r>
              <a:rPr lang="uk-UA" sz="1800" dirty="0">
                <a:latin typeface="Times New Roman" pitchFamily="18" charset="0"/>
                <a:cs typeface="Times New Roman" pitchFamily="18" charset="0"/>
              </a:rPr>
              <a:t>.1.2 пункту 38</a:t>
            </a:r>
            <a:r>
              <a:rPr lang="uk-UA" sz="1800" baseline="30000" dirty="0">
                <a:latin typeface="Times New Roman" pitchFamily="18" charset="0"/>
                <a:cs typeface="Times New Roman" pitchFamily="18" charset="0"/>
              </a:rPr>
              <a:t>1</a:t>
            </a:r>
            <a:r>
              <a:rPr lang="uk-UA" sz="1800" dirty="0">
                <a:latin typeface="Times New Roman" pitchFamily="18" charset="0"/>
                <a:cs typeface="Times New Roman" pitchFamily="18" charset="0"/>
              </a:rPr>
              <a:t>.1 статті 38</a:t>
            </a:r>
            <a:r>
              <a:rPr lang="uk-UA" sz="1800" baseline="30000" dirty="0">
                <a:latin typeface="Times New Roman" pitchFamily="18" charset="0"/>
                <a:cs typeface="Times New Roman" pitchFamily="18" charset="0"/>
              </a:rPr>
              <a:t>1</a:t>
            </a:r>
            <a:r>
              <a:rPr lang="uk-UA" sz="1800" dirty="0">
                <a:latin typeface="Times New Roman" pitchFamily="18" charset="0"/>
                <a:cs typeface="Times New Roman" pitchFamily="18" charset="0"/>
              </a:rPr>
              <a:t> Кодексу, не може  становити </a:t>
            </a:r>
            <a:r>
              <a:rPr lang="uk-UA" sz="1800" b="1" u="sng" dirty="0">
                <a:latin typeface="Times New Roman" pitchFamily="18" charset="0"/>
                <a:cs typeface="Times New Roman" pitchFamily="18" charset="0"/>
              </a:rPr>
              <a:t>менше 700 гривень з 1 гектара</a:t>
            </a:r>
            <a:r>
              <a:rPr lang="uk-UA" sz="1800" dirty="0">
                <a:latin typeface="Times New Roman" pitchFamily="18" charset="0"/>
                <a:cs typeface="Times New Roman" pitchFamily="18" charset="0"/>
              </a:rPr>
              <a:t>, а для  земельних ділянок, у площі яких частка ріллі становить  </a:t>
            </a:r>
            <a:r>
              <a:rPr lang="uk-UA" sz="1800" b="1" dirty="0">
                <a:latin typeface="Times New Roman" pitchFamily="18" charset="0"/>
                <a:cs typeface="Times New Roman" pitchFamily="18" charset="0"/>
              </a:rPr>
              <a:t>не менше 50 </a:t>
            </a:r>
            <a:r>
              <a:rPr lang="uk-UA" sz="1800" b="1" u="sng" dirty="0">
                <a:latin typeface="Times New Roman" pitchFamily="18" charset="0"/>
                <a:cs typeface="Times New Roman" pitchFamily="18" charset="0"/>
              </a:rPr>
              <a:t>відсотків</a:t>
            </a:r>
            <a:r>
              <a:rPr lang="uk-UA" sz="1800" dirty="0">
                <a:latin typeface="Times New Roman" pitchFamily="18" charset="0"/>
                <a:cs typeface="Times New Roman" pitchFamily="18" charset="0"/>
              </a:rPr>
              <a:t>, - </a:t>
            </a:r>
            <a:r>
              <a:rPr lang="uk-UA" sz="1800" b="1" u="sng" dirty="0">
                <a:latin typeface="Times New Roman" pitchFamily="18" charset="0"/>
                <a:cs typeface="Times New Roman" pitchFamily="18" charset="0"/>
              </a:rPr>
              <a:t>1 400 гривень з 1 гектара</a:t>
            </a:r>
            <a:r>
              <a:rPr lang="uk-UA" sz="1800" dirty="0">
                <a:latin typeface="Times New Roman" pitchFamily="18" charset="0"/>
                <a:cs typeface="Times New Roman" pitchFamily="18" charset="0"/>
              </a:rPr>
              <a:t>. Дія цього пункту не поширюється на земельні ділянки земельні частки (паї) що розташовані на територіях  можливих бойових дій, які включені до Переліку територій, на яких                                     ведуться (велися) бойові дії або тимчасово окупованих російською федерацією. </a:t>
            </a:r>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1403648" y="1556792"/>
            <a:ext cx="3240360" cy="79208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uk-UA" sz="1600" b="1" i="1" dirty="0"/>
          </a:p>
        </p:txBody>
      </p:sp>
      <p:graphicFrame>
        <p:nvGraphicFramePr>
          <p:cNvPr id="12" name="Таблица 11"/>
          <p:cNvGraphicFramePr>
            <a:graphicFrameLocks noGrp="1"/>
          </p:cNvGraphicFramePr>
          <p:nvPr/>
        </p:nvGraphicFramePr>
        <p:xfrm>
          <a:off x="251519" y="980728"/>
          <a:ext cx="8724794" cy="4016672"/>
        </p:xfrm>
        <a:graphic>
          <a:graphicData uri="http://schemas.openxmlformats.org/drawingml/2006/table">
            <a:tbl>
              <a:tblPr>
                <a:tableStyleId>{5C22544A-7EE6-4342-B048-85BDC9FD1C3A}</a:tableStyleId>
              </a:tblPr>
              <a:tblGrid>
                <a:gridCol w="35740">
                  <a:extLst>
                    <a:ext uri="{9D8B030D-6E8A-4147-A177-3AD203B41FA5}">
                      <a16:colId xmlns:a16="http://schemas.microsoft.com/office/drawing/2014/main" xmlns="" val="20000"/>
                    </a:ext>
                  </a:extLst>
                </a:gridCol>
                <a:gridCol w="96107">
                  <a:extLst>
                    <a:ext uri="{9D8B030D-6E8A-4147-A177-3AD203B41FA5}">
                      <a16:colId xmlns:a16="http://schemas.microsoft.com/office/drawing/2014/main" xmlns="" val="20001"/>
                    </a:ext>
                  </a:extLst>
                </a:gridCol>
                <a:gridCol w="35740">
                  <a:extLst>
                    <a:ext uri="{9D8B030D-6E8A-4147-A177-3AD203B41FA5}">
                      <a16:colId xmlns:a16="http://schemas.microsoft.com/office/drawing/2014/main" xmlns="" val="20002"/>
                    </a:ext>
                  </a:extLst>
                </a:gridCol>
                <a:gridCol w="35740">
                  <a:extLst>
                    <a:ext uri="{9D8B030D-6E8A-4147-A177-3AD203B41FA5}">
                      <a16:colId xmlns:a16="http://schemas.microsoft.com/office/drawing/2014/main" xmlns="" val="20003"/>
                    </a:ext>
                  </a:extLst>
                </a:gridCol>
                <a:gridCol w="35740">
                  <a:extLst>
                    <a:ext uri="{9D8B030D-6E8A-4147-A177-3AD203B41FA5}">
                      <a16:colId xmlns:a16="http://schemas.microsoft.com/office/drawing/2014/main" xmlns="" val="20004"/>
                    </a:ext>
                  </a:extLst>
                </a:gridCol>
                <a:gridCol w="96107">
                  <a:extLst>
                    <a:ext uri="{9D8B030D-6E8A-4147-A177-3AD203B41FA5}">
                      <a16:colId xmlns:a16="http://schemas.microsoft.com/office/drawing/2014/main" xmlns="" val="20005"/>
                    </a:ext>
                  </a:extLst>
                </a:gridCol>
                <a:gridCol w="35740">
                  <a:extLst>
                    <a:ext uri="{9D8B030D-6E8A-4147-A177-3AD203B41FA5}">
                      <a16:colId xmlns:a16="http://schemas.microsoft.com/office/drawing/2014/main" xmlns="" val="20006"/>
                    </a:ext>
                  </a:extLst>
                </a:gridCol>
                <a:gridCol w="54538">
                  <a:extLst>
                    <a:ext uri="{9D8B030D-6E8A-4147-A177-3AD203B41FA5}">
                      <a16:colId xmlns:a16="http://schemas.microsoft.com/office/drawing/2014/main" xmlns="" val="20007"/>
                    </a:ext>
                  </a:extLst>
                </a:gridCol>
                <a:gridCol w="54538">
                  <a:extLst>
                    <a:ext uri="{9D8B030D-6E8A-4147-A177-3AD203B41FA5}">
                      <a16:colId xmlns:a16="http://schemas.microsoft.com/office/drawing/2014/main" xmlns="" val="20008"/>
                    </a:ext>
                  </a:extLst>
                </a:gridCol>
                <a:gridCol w="54538">
                  <a:extLst>
                    <a:ext uri="{9D8B030D-6E8A-4147-A177-3AD203B41FA5}">
                      <a16:colId xmlns:a16="http://schemas.microsoft.com/office/drawing/2014/main" xmlns="" val="20009"/>
                    </a:ext>
                  </a:extLst>
                </a:gridCol>
                <a:gridCol w="54538">
                  <a:extLst>
                    <a:ext uri="{9D8B030D-6E8A-4147-A177-3AD203B41FA5}">
                      <a16:colId xmlns:a16="http://schemas.microsoft.com/office/drawing/2014/main" xmlns="" val="20010"/>
                    </a:ext>
                  </a:extLst>
                </a:gridCol>
                <a:gridCol w="43496">
                  <a:extLst>
                    <a:ext uri="{9D8B030D-6E8A-4147-A177-3AD203B41FA5}">
                      <a16:colId xmlns:a16="http://schemas.microsoft.com/office/drawing/2014/main" xmlns="" val="20011"/>
                    </a:ext>
                  </a:extLst>
                </a:gridCol>
                <a:gridCol w="30570">
                  <a:extLst>
                    <a:ext uri="{9D8B030D-6E8A-4147-A177-3AD203B41FA5}">
                      <a16:colId xmlns:a16="http://schemas.microsoft.com/office/drawing/2014/main" xmlns="" val="20012"/>
                    </a:ext>
                  </a:extLst>
                </a:gridCol>
                <a:gridCol w="54538">
                  <a:extLst>
                    <a:ext uri="{9D8B030D-6E8A-4147-A177-3AD203B41FA5}">
                      <a16:colId xmlns:a16="http://schemas.microsoft.com/office/drawing/2014/main" xmlns="" val="20013"/>
                    </a:ext>
                  </a:extLst>
                </a:gridCol>
                <a:gridCol w="54538">
                  <a:extLst>
                    <a:ext uri="{9D8B030D-6E8A-4147-A177-3AD203B41FA5}">
                      <a16:colId xmlns:a16="http://schemas.microsoft.com/office/drawing/2014/main" xmlns="" val="20014"/>
                    </a:ext>
                  </a:extLst>
                </a:gridCol>
                <a:gridCol w="54538">
                  <a:extLst>
                    <a:ext uri="{9D8B030D-6E8A-4147-A177-3AD203B41FA5}">
                      <a16:colId xmlns:a16="http://schemas.microsoft.com/office/drawing/2014/main" xmlns="" val="20015"/>
                    </a:ext>
                  </a:extLst>
                </a:gridCol>
                <a:gridCol w="54538">
                  <a:extLst>
                    <a:ext uri="{9D8B030D-6E8A-4147-A177-3AD203B41FA5}">
                      <a16:colId xmlns:a16="http://schemas.microsoft.com/office/drawing/2014/main" xmlns="" val="20016"/>
                    </a:ext>
                  </a:extLst>
                </a:gridCol>
                <a:gridCol w="96957">
                  <a:extLst>
                    <a:ext uri="{9D8B030D-6E8A-4147-A177-3AD203B41FA5}">
                      <a16:colId xmlns:a16="http://schemas.microsoft.com/office/drawing/2014/main" xmlns="" val="20017"/>
                    </a:ext>
                  </a:extLst>
                </a:gridCol>
                <a:gridCol w="30570">
                  <a:extLst>
                    <a:ext uri="{9D8B030D-6E8A-4147-A177-3AD203B41FA5}">
                      <a16:colId xmlns:a16="http://schemas.microsoft.com/office/drawing/2014/main" xmlns="" val="20018"/>
                    </a:ext>
                  </a:extLst>
                </a:gridCol>
                <a:gridCol w="186957">
                  <a:extLst>
                    <a:ext uri="{9D8B030D-6E8A-4147-A177-3AD203B41FA5}">
                      <a16:colId xmlns:a16="http://schemas.microsoft.com/office/drawing/2014/main" xmlns="" val="20019"/>
                    </a:ext>
                  </a:extLst>
                </a:gridCol>
                <a:gridCol w="96957">
                  <a:extLst>
                    <a:ext uri="{9D8B030D-6E8A-4147-A177-3AD203B41FA5}">
                      <a16:colId xmlns:a16="http://schemas.microsoft.com/office/drawing/2014/main" xmlns="" val="20020"/>
                    </a:ext>
                  </a:extLst>
                </a:gridCol>
                <a:gridCol w="169674">
                  <a:extLst>
                    <a:ext uri="{9D8B030D-6E8A-4147-A177-3AD203B41FA5}">
                      <a16:colId xmlns:a16="http://schemas.microsoft.com/office/drawing/2014/main" xmlns="" val="20021"/>
                    </a:ext>
                  </a:extLst>
                </a:gridCol>
                <a:gridCol w="96957">
                  <a:extLst>
                    <a:ext uri="{9D8B030D-6E8A-4147-A177-3AD203B41FA5}">
                      <a16:colId xmlns:a16="http://schemas.microsoft.com/office/drawing/2014/main" xmlns="" val="20022"/>
                    </a:ext>
                  </a:extLst>
                </a:gridCol>
                <a:gridCol w="96957">
                  <a:extLst>
                    <a:ext uri="{9D8B030D-6E8A-4147-A177-3AD203B41FA5}">
                      <a16:colId xmlns:a16="http://schemas.microsoft.com/office/drawing/2014/main" xmlns="" val="20023"/>
                    </a:ext>
                  </a:extLst>
                </a:gridCol>
                <a:gridCol w="60597">
                  <a:extLst>
                    <a:ext uri="{9D8B030D-6E8A-4147-A177-3AD203B41FA5}">
                      <a16:colId xmlns:a16="http://schemas.microsoft.com/office/drawing/2014/main" xmlns="" val="20024"/>
                    </a:ext>
                  </a:extLst>
                </a:gridCol>
                <a:gridCol w="96957">
                  <a:extLst>
                    <a:ext uri="{9D8B030D-6E8A-4147-A177-3AD203B41FA5}">
                      <a16:colId xmlns:a16="http://schemas.microsoft.com/office/drawing/2014/main" xmlns="" val="20025"/>
                    </a:ext>
                  </a:extLst>
                </a:gridCol>
                <a:gridCol w="54538">
                  <a:extLst>
                    <a:ext uri="{9D8B030D-6E8A-4147-A177-3AD203B41FA5}">
                      <a16:colId xmlns:a16="http://schemas.microsoft.com/office/drawing/2014/main" xmlns="" val="20026"/>
                    </a:ext>
                  </a:extLst>
                </a:gridCol>
                <a:gridCol w="54538">
                  <a:extLst>
                    <a:ext uri="{9D8B030D-6E8A-4147-A177-3AD203B41FA5}">
                      <a16:colId xmlns:a16="http://schemas.microsoft.com/office/drawing/2014/main" xmlns="" val="20027"/>
                    </a:ext>
                  </a:extLst>
                </a:gridCol>
                <a:gridCol w="54538">
                  <a:extLst>
                    <a:ext uri="{9D8B030D-6E8A-4147-A177-3AD203B41FA5}">
                      <a16:colId xmlns:a16="http://schemas.microsoft.com/office/drawing/2014/main" xmlns="" val="20028"/>
                    </a:ext>
                  </a:extLst>
                </a:gridCol>
                <a:gridCol w="54538">
                  <a:extLst>
                    <a:ext uri="{9D8B030D-6E8A-4147-A177-3AD203B41FA5}">
                      <a16:colId xmlns:a16="http://schemas.microsoft.com/office/drawing/2014/main" xmlns="" val="20029"/>
                    </a:ext>
                  </a:extLst>
                </a:gridCol>
                <a:gridCol w="127255">
                  <a:extLst>
                    <a:ext uri="{9D8B030D-6E8A-4147-A177-3AD203B41FA5}">
                      <a16:colId xmlns:a16="http://schemas.microsoft.com/office/drawing/2014/main" xmlns="" val="20030"/>
                    </a:ext>
                  </a:extLst>
                </a:gridCol>
                <a:gridCol w="96957">
                  <a:extLst>
                    <a:ext uri="{9D8B030D-6E8A-4147-A177-3AD203B41FA5}">
                      <a16:colId xmlns:a16="http://schemas.microsoft.com/office/drawing/2014/main" xmlns="" val="20031"/>
                    </a:ext>
                  </a:extLst>
                </a:gridCol>
                <a:gridCol w="96957">
                  <a:extLst>
                    <a:ext uri="{9D8B030D-6E8A-4147-A177-3AD203B41FA5}">
                      <a16:colId xmlns:a16="http://schemas.microsoft.com/office/drawing/2014/main" xmlns="" val="20032"/>
                    </a:ext>
                  </a:extLst>
                </a:gridCol>
                <a:gridCol w="36358">
                  <a:extLst>
                    <a:ext uri="{9D8B030D-6E8A-4147-A177-3AD203B41FA5}">
                      <a16:colId xmlns:a16="http://schemas.microsoft.com/office/drawing/2014/main" xmlns="" val="20033"/>
                    </a:ext>
                  </a:extLst>
                </a:gridCol>
                <a:gridCol w="36358">
                  <a:extLst>
                    <a:ext uri="{9D8B030D-6E8A-4147-A177-3AD203B41FA5}">
                      <a16:colId xmlns:a16="http://schemas.microsoft.com/office/drawing/2014/main" xmlns="" val="20034"/>
                    </a:ext>
                  </a:extLst>
                </a:gridCol>
                <a:gridCol w="90897">
                  <a:extLst>
                    <a:ext uri="{9D8B030D-6E8A-4147-A177-3AD203B41FA5}">
                      <a16:colId xmlns:a16="http://schemas.microsoft.com/office/drawing/2014/main" xmlns="" val="20035"/>
                    </a:ext>
                  </a:extLst>
                </a:gridCol>
                <a:gridCol w="42419">
                  <a:extLst>
                    <a:ext uri="{9D8B030D-6E8A-4147-A177-3AD203B41FA5}">
                      <a16:colId xmlns:a16="http://schemas.microsoft.com/office/drawing/2014/main" xmlns="" val="20036"/>
                    </a:ext>
                  </a:extLst>
                </a:gridCol>
                <a:gridCol w="42419">
                  <a:extLst>
                    <a:ext uri="{9D8B030D-6E8A-4147-A177-3AD203B41FA5}">
                      <a16:colId xmlns:a16="http://schemas.microsoft.com/office/drawing/2014/main" xmlns="" val="20037"/>
                    </a:ext>
                  </a:extLst>
                </a:gridCol>
                <a:gridCol w="90897">
                  <a:extLst>
                    <a:ext uri="{9D8B030D-6E8A-4147-A177-3AD203B41FA5}">
                      <a16:colId xmlns:a16="http://schemas.microsoft.com/office/drawing/2014/main" xmlns="" val="20038"/>
                    </a:ext>
                  </a:extLst>
                </a:gridCol>
                <a:gridCol w="90897">
                  <a:extLst>
                    <a:ext uri="{9D8B030D-6E8A-4147-A177-3AD203B41FA5}">
                      <a16:colId xmlns:a16="http://schemas.microsoft.com/office/drawing/2014/main" xmlns="" val="20039"/>
                    </a:ext>
                  </a:extLst>
                </a:gridCol>
                <a:gridCol w="96957">
                  <a:extLst>
                    <a:ext uri="{9D8B030D-6E8A-4147-A177-3AD203B41FA5}">
                      <a16:colId xmlns:a16="http://schemas.microsoft.com/office/drawing/2014/main" xmlns="" val="20040"/>
                    </a:ext>
                  </a:extLst>
                </a:gridCol>
                <a:gridCol w="96957">
                  <a:extLst>
                    <a:ext uri="{9D8B030D-6E8A-4147-A177-3AD203B41FA5}">
                      <a16:colId xmlns:a16="http://schemas.microsoft.com/office/drawing/2014/main" xmlns="" val="20041"/>
                    </a:ext>
                  </a:extLst>
                </a:gridCol>
                <a:gridCol w="96957">
                  <a:extLst>
                    <a:ext uri="{9D8B030D-6E8A-4147-A177-3AD203B41FA5}">
                      <a16:colId xmlns:a16="http://schemas.microsoft.com/office/drawing/2014/main" xmlns="" val="20042"/>
                    </a:ext>
                  </a:extLst>
                </a:gridCol>
                <a:gridCol w="96957">
                  <a:extLst>
                    <a:ext uri="{9D8B030D-6E8A-4147-A177-3AD203B41FA5}">
                      <a16:colId xmlns:a16="http://schemas.microsoft.com/office/drawing/2014/main" xmlns="" val="20043"/>
                    </a:ext>
                  </a:extLst>
                </a:gridCol>
                <a:gridCol w="96957">
                  <a:extLst>
                    <a:ext uri="{9D8B030D-6E8A-4147-A177-3AD203B41FA5}">
                      <a16:colId xmlns:a16="http://schemas.microsoft.com/office/drawing/2014/main" xmlns="" val="20044"/>
                    </a:ext>
                  </a:extLst>
                </a:gridCol>
                <a:gridCol w="96957">
                  <a:extLst>
                    <a:ext uri="{9D8B030D-6E8A-4147-A177-3AD203B41FA5}">
                      <a16:colId xmlns:a16="http://schemas.microsoft.com/office/drawing/2014/main" xmlns="" val="20045"/>
                    </a:ext>
                  </a:extLst>
                </a:gridCol>
                <a:gridCol w="96957">
                  <a:extLst>
                    <a:ext uri="{9D8B030D-6E8A-4147-A177-3AD203B41FA5}">
                      <a16:colId xmlns:a16="http://schemas.microsoft.com/office/drawing/2014/main" xmlns="" val="20046"/>
                    </a:ext>
                  </a:extLst>
                </a:gridCol>
                <a:gridCol w="96957">
                  <a:extLst>
                    <a:ext uri="{9D8B030D-6E8A-4147-A177-3AD203B41FA5}">
                      <a16:colId xmlns:a16="http://schemas.microsoft.com/office/drawing/2014/main" xmlns="" val="20047"/>
                    </a:ext>
                  </a:extLst>
                </a:gridCol>
                <a:gridCol w="96957">
                  <a:extLst>
                    <a:ext uri="{9D8B030D-6E8A-4147-A177-3AD203B41FA5}">
                      <a16:colId xmlns:a16="http://schemas.microsoft.com/office/drawing/2014/main" xmlns="" val="20048"/>
                    </a:ext>
                  </a:extLst>
                </a:gridCol>
                <a:gridCol w="54538">
                  <a:extLst>
                    <a:ext uri="{9D8B030D-6E8A-4147-A177-3AD203B41FA5}">
                      <a16:colId xmlns:a16="http://schemas.microsoft.com/office/drawing/2014/main" xmlns="" val="20049"/>
                    </a:ext>
                  </a:extLst>
                </a:gridCol>
                <a:gridCol w="70775">
                  <a:extLst>
                    <a:ext uri="{9D8B030D-6E8A-4147-A177-3AD203B41FA5}">
                      <a16:colId xmlns:a16="http://schemas.microsoft.com/office/drawing/2014/main" xmlns="" val="20050"/>
                    </a:ext>
                  </a:extLst>
                </a:gridCol>
                <a:gridCol w="30570">
                  <a:extLst>
                    <a:ext uri="{9D8B030D-6E8A-4147-A177-3AD203B41FA5}">
                      <a16:colId xmlns:a16="http://schemas.microsoft.com/office/drawing/2014/main" xmlns="" val="20051"/>
                    </a:ext>
                  </a:extLst>
                </a:gridCol>
                <a:gridCol w="35740">
                  <a:extLst>
                    <a:ext uri="{9D8B030D-6E8A-4147-A177-3AD203B41FA5}">
                      <a16:colId xmlns:a16="http://schemas.microsoft.com/office/drawing/2014/main" xmlns="" val="20052"/>
                    </a:ext>
                  </a:extLst>
                </a:gridCol>
                <a:gridCol w="49993">
                  <a:extLst>
                    <a:ext uri="{9D8B030D-6E8A-4147-A177-3AD203B41FA5}">
                      <a16:colId xmlns:a16="http://schemas.microsoft.com/office/drawing/2014/main" xmlns="" val="20053"/>
                    </a:ext>
                  </a:extLst>
                </a:gridCol>
                <a:gridCol w="49993">
                  <a:extLst>
                    <a:ext uri="{9D8B030D-6E8A-4147-A177-3AD203B41FA5}">
                      <a16:colId xmlns:a16="http://schemas.microsoft.com/office/drawing/2014/main" xmlns="" val="20054"/>
                    </a:ext>
                  </a:extLst>
                </a:gridCol>
                <a:gridCol w="49993">
                  <a:extLst>
                    <a:ext uri="{9D8B030D-6E8A-4147-A177-3AD203B41FA5}">
                      <a16:colId xmlns:a16="http://schemas.microsoft.com/office/drawing/2014/main" xmlns="" val="20055"/>
                    </a:ext>
                  </a:extLst>
                </a:gridCol>
                <a:gridCol w="49993">
                  <a:extLst>
                    <a:ext uri="{9D8B030D-6E8A-4147-A177-3AD203B41FA5}">
                      <a16:colId xmlns:a16="http://schemas.microsoft.com/office/drawing/2014/main" xmlns="" val="20056"/>
                    </a:ext>
                  </a:extLst>
                </a:gridCol>
                <a:gridCol w="49993">
                  <a:extLst>
                    <a:ext uri="{9D8B030D-6E8A-4147-A177-3AD203B41FA5}">
                      <a16:colId xmlns:a16="http://schemas.microsoft.com/office/drawing/2014/main" xmlns="" val="20057"/>
                    </a:ext>
                  </a:extLst>
                </a:gridCol>
                <a:gridCol w="49993">
                  <a:extLst>
                    <a:ext uri="{9D8B030D-6E8A-4147-A177-3AD203B41FA5}">
                      <a16:colId xmlns:a16="http://schemas.microsoft.com/office/drawing/2014/main" xmlns="" val="20058"/>
                    </a:ext>
                  </a:extLst>
                </a:gridCol>
                <a:gridCol w="244382">
                  <a:extLst>
                    <a:ext uri="{9D8B030D-6E8A-4147-A177-3AD203B41FA5}">
                      <a16:colId xmlns:a16="http://schemas.microsoft.com/office/drawing/2014/main" xmlns="" val="20059"/>
                    </a:ext>
                  </a:extLst>
                </a:gridCol>
                <a:gridCol w="158553">
                  <a:extLst>
                    <a:ext uri="{9D8B030D-6E8A-4147-A177-3AD203B41FA5}">
                      <a16:colId xmlns:a16="http://schemas.microsoft.com/office/drawing/2014/main" xmlns="" val="20060"/>
                    </a:ext>
                  </a:extLst>
                </a:gridCol>
                <a:gridCol w="30570">
                  <a:extLst>
                    <a:ext uri="{9D8B030D-6E8A-4147-A177-3AD203B41FA5}">
                      <a16:colId xmlns:a16="http://schemas.microsoft.com/office/drawing/2014/main" xmlns="" val="20061"/>
                    </a:ext>
                  </a:extLst>
                </a:gridCol>
                <a:gridCol w="35740">
                  <a:extLst>
                    <a:ext uri="{9D8B030D-6E8A-4147-A177-3AD203B41FA5}">
                      <a16:colId xmlns:a16="http://schemas.microsoft.com/office/drawing/2014/main" xmlns="" val="20062"/>
                    </a:ext>
                  </a:extLst>
                </a:gridCol>
                <a:gridCol w="39884">
                  <a:extLst>
                    <a:ext uri="{9D8B030D-6E8A-4147-A177-3AD203B41FA5}">
                      <a16:colId xmlns:a16="http://schemas.microsoft.com/office/drawing/2014/main" xmlns="" val="20063"/>
                    </a:ext>
                  </a:extLst>
                </a:gridCol>
                <a:gridCol w="35740">
                  <a:extLst>
                    <a:ext uri="{9D8B030D-6E8A-4147-A177-3AD203B41FA5}">
                      <a16:colId xmlns:a16="http://schemas.microsoft.com/office/drawing/2014/main" xmlns="" val="20064"/>
                    </a:ext>
                  </a:extLst>
                </a:gridCol>
                <a:gridCol w="96666">
                  <a:extLst>
                    <a:ext uri="{9D8B030D-6E8A-4147-A177-3AD203B41FA5}">
                      <a16:colId xmlns:a16="http://schemas.microsoft.com/office/drawing/2014/main" xmlns="" val="20065"/>
                    </a:ext>
                  </a:extLst>
                </a:gridCol>
                <a:gridCol w="286890">
                  <a:extLst>
                    <a:ext uri="{9D8B030D-6E8A-4147-A177-3AD203B41FA5}">
                      <a16:colId xmlns:a16="http://schemas.microsoft.com/office/drawing/2014/main" xmlns="" val="20066"/>
                    </a:ext>
                  </a:extLst>
                </a:gridCol>
                <a:gridCol w="96005">
                  <a:extLst>
                    <a:ext uri="{9D8B030D-6E8A-4147-A177-3AD203B41FA5}">
                      <a16:colId xmlns:a16="http://schemas.microsoft.com/office/drawing/2014/main" xmlns="" val="20067"/>
                    </a:ext>
                  </a:extLst>
                </a:gridCol>
                <a:gridCol w="127255">
                  <a:extLst>
                    <a:ext uri="{9D8B030D-6E8A-4147-A177-3AD203B41FA5}">
                      <a16:colId xmlns:a16="http://schemas.microsoft.com/office/drawing/2014/main" xmlns="" val="20068"/>
                    </a:ext>
                  </a:extLst>
                </a:gridCol>
                <a:gridCol w="194261">
                  <a:extLst>
                    <a:ext uri="{9D8B030D-6E8A-4147-A177-3AD203B41FA5}">
                      <a16:colId xmlns:a16="http://schemas.microsoft.com/office/drawing/2014/main" xmlns="" val="20069"/>
                    </a:ext>
                  </a:extLst>
                </a:gridCol>
                <a:gridCol w="168673">
                  <a:extLst>
                    <a:ext uri="{9D8B030D-6E8A-4147-A177-3AD203B41FA5}">
                      <a16:colId xmlns:a16="http://schemas.microsoft.com/office/drawing/2014/main" xmlns="" val="20070"/>
                    </a:ext>
                  </a:extLst>
                </a:gridCol>
                <a:gridCol w="54538">
                  <a:extLst>
                    <a:ext uri="{9D8B030D-6E8A-4147-A177-3AD203B41FA5}">
                      <a16:colId xmlns:a16="http://schemas.microsoft.com/office/drawing/2014/main" xmlns="" val="20071"/>
                    </a:ext>
                  </a:extLst>
                </a:gridCol>
                <a:gridCol w="54538">
                  <a:extLst>
                    <a:ext uri="{9D8B030D-6E8A-4147-A177-3AD203B41FA5}">
                      <a16:colId xmlns:a16="http://schemas.microsoft.com/office/drawing/2014/main" xmlns="" val="20072"/>
                    </a:ext>
                  </a:extLst>
                </a:gridCol>
                <a:gridCol w="49993">
                  <a:extLst>
                    <a:ext uri="{9D8B030D-6E8A-4147-A177-3AD203B41FA5}">
                      <a16:colId xmlns:a16="http://schemas.microsoft.com/office/drawing/2014/main" xmlns="" val="20073"/>
                    </a:ext>
                  </a:extLst>
                </a:gridCol>
                <a:gridCol w="49993">
                  <a:extLst>
                    <a:ext uri="{9D8B030D-6E8A-4147-A177-3AD203B41FA5}">
                      <a16:colId xmlns:a16="http://schemas.microsoft.com/office/drawing/2014/main" xmlns="" val="20074"/>
                    </a:ext>
                  </a:extLst>
                </a:gridCol>
                <a:gridCol w="49993">
                  <a:extLst>
                    <a:ext uri="{9D8B030D-6E8A-4147-A177-3AD203B41FA5}">
                      <a16:colId xmlns:a16="http://schemas.microsoft.com/office/drawing/2014/main" xmlns="" val="20075"/>
                    </a:ext>
                  </a:extLst>
                </a:gridCol>
                <a:gridCol w="86352">
                  <a:extLst>
                    <a:ext uri="{9D8B030D-6E8A-4147-A177-3AD203B41FA5}">
                      <a16:colId xmlns:a16="http://schemas.microsoft.com/office/drawing/2014/main" xmlns="" val="20076"/>
                    </a:ext>
                  </a:extLst>
                </a:gridCol>
                <a:gridCol w="86352">
                  <a:extLst>
                    <a:ext uri="{9D8B030D-6E8A-4147-A177-3AD203B41FA5}">
                      <a16:colId xmlns:a16="http://schemas.microsoft.com/office/drawing/2014/main" xmlns="" val="20077"/>
                    </a:ext>
                  </a:extLst>
                </a:gridCol>
                <a:gridCol w="49993">
                  <a:extLst>
                    <a:ext uri="{9D8B030D-6E8A-4147-A177-3AD203B41FA5}">
                      <a16:colId xmlns:a16="http://schemas.microsoft.com/office/drawing/2014/main" xmlns="" val="20078"/>
                    </a:ext>
                  </a:extLst>
                </a:gridCol>
                <a:gridCol w="49993">
                  <a:extLst>
                    <a:ext uri="{9D8B030D-6E8A-4147-A177-3AD203B41FA5}">
                      <a16:colId xmlns:a16="http://schemas.microsoft.com/office/drawing/2014/main" xmlns="" val="20079"/>
                    </a:ext>
                  </a:extLst>
                </a:gridCol>
                <a:gridCol w="49993">
                  <a:extLst>
                    <a:ext uri="{9D8B030D-6E8A-4147-A177-3AD203B41FA5}">
                      <a16:colId xmlns:a16="http://schemas.microsoft.com/office/drawing/2014/main" xmlns="" val="20080"/>
                    </a:ext>
                  </a:extLst>
                </a:gridCol>
                <a:gridCol w="42419">
                  <a:extLst>
                    <a:ext uri="{9D8B030D-6E8A-4147-A177-3AD203B41FA5}">
                      <a16:colId xmlns:a16="http://schemas.microsoft.com/office/drawing/2014/main" xmlns="" val="20081"/>
                    </a:ext>
                  </a:extLst>
                </a:gridCol>
                <a:gridCol w="36358">
                  <a:extLst>
                    <a:ext uri="{9D8B030D-6E8A-4147-A177-3AD203B41FA5}">
                      <a16:colId xmlns:a16="http://schemas.microsoft.com/office/drawing/2014/main" xmlns="" val="20082"/>
                    </a:ext>
                  </a:extLst>
                </a:gridCol>
                <a:gridCol w="96107">
                  <a:extLst>
                    <a:ext uri="{9D8B030D-6E8A-4147-A177-3AD203B41FA5}">
                      <a16:colId xmlns:a16="http://schemas.microsoft.com/office/drawing/2014/main" xmlns="" val="20083"/>
                    </a:ext>
                  </a:extLst>
                </a:gridCol>
                <a:gridCol w="45746">
                  <a:extLst>
                    <a:ext uri="{9D8B030D-6E8A-4147-A177-3AD203B41FA5}">
                      <a16:colId xmlns:a16="http://schemas.microsoft.com/office/drawing/2014/main" xmlns="" val="20084"/>
                    </a:ext>
                  </a:extLst>
                </a:gridCol>
                <a:gridCol w="96957">
                  <a:extLst>
                    <a:ext uri="{9D8B030D-6E8A-4147-A177-3AD203B41FA5}">
                      <a16:colId xmlns:a16="http://schemas.microsoft.com/office/drawing/2014/main" xmlns="" val="20085"/>
                    </a:ext>
                  </a:extLst>
                </a:gridCol>
                <a:gridCol w="48478">
                  <a:extLst>
                    <a:ext uri="{9D8B030D-6E8A-4147-A177-3AD203B41FA5}">
                      <a16:colId xmlns:a16="http://schemas.microsoft.com/office/drawing/2014/main" xmlns="" val="20086"/>
                    </a:ext>
                  </a:extLst>
                </a:gridCol>
                <a:gridCol w="36358">
                  <a:extLst>
                    <a:ext uri="{9D8B030D-6E8A-4147-A177-3AD203B41FA5}">
                      <a16:colId xmlns:a16="http://schemas.microsoft.com/office/drawing/2014/main" xmlns="" val="20087"/>
                    </a:ext>
                  </a:extLst>
                </a:gridCol>
                <a:gridCol w="36358">
                  <a:extLst>
                    <a:ext uri="{9D8B030D-6E8A-4147-A177-3AD203B41FA5}">
                      <a16:colId xmlns:a16="http://schemas.microsoft.com/office/drawing/2014/main" xmlns="" val="20088"/>
                    </a:ext>
                  </a:extLst>
                </a:gridCol>
                <a:gridCol w="36358">
                  <a:extLst>
                    <a:ext uri="{9D8B030D-6E8A-4147-A177-3AD203B41FA5}">
                      <a16:colId xmlns:a16="http://schemas.microsoft.com/office/drawing/2014/main" xmlns="" val="20089"/>
                    </a:ext>
                  </a:extLst>
                </a:gridCol>
                <a:gridCol w="36358">
                  <a:extLst>
                    <a:ext uri="{9D8B030D-6E8A-4147-A177-3AD203B41FA5}">
                      <a16:colId xmlns:a16="http://schemas.microsoft.com/office/drawing/2014/main" xmlns="" val="20090"/>
                    </a:ext>
                  </a:extLst>
                </a:gridCol>
                <a:gridCol w="96107">
                  <a:extLst>
                    <a:ext uri="{9D8B030D-6E8A-4147-A177-3AD203B41FA5}">
                      <a16:colId xmlns:a16="http://schemas.microsoft.com/office/drawing/2014/main" xmlns="" val="20091"/>
                    </a:ext>
                  </a:extLst>
                </a:gridCol>
                <a:gridCol w="81808">
                  <a:extLst>
                    <a:ext uri="{9D8B030D-6E8A-4147-A177-3AD203B41FA5}">
                      <a16:colId xmlns:a16="http://schemas.microsoft.com/office/drawing/2014/main" xmlns="" val="20092"/>
                    </a:ext>
                  </a:extLst>
                </a:gridCol>
                <a:gridCol w="38609">
                  <a:extLst>
                    <a:ext uri="{9D8B030D-6E8A-4147-A177-3AD203B41FA5}">
                      <a16:colId xmlns:a16="http://schemas.microsoft.com/office/drawing/2014/main" xmlns="" val="20093"/>
                    </a:ext>
                  </a:extLst>
                </a:gridCol>
                <a:gridCol w="43200">
                  <a:extLst>
                    <a:ext uri="{9D8B030D-6E8A-4147-A177-3AD203B41FA5}">
                      <a16:colId xmlns:a16="http://schemas.microsoft.com/office/drawing/2014/main" xmlns="" val="20094"/>
                    </a:ext>
                  </a:extLst>
                </a:gridCol>
                <a:gridCol w="36358">
                  <a:extLst>
                    <a:ext uri="{9D8B030D-6E8A-4147-A177-3AD203B41FA5}">
                      <a16:colId xmlns:a16="http://schemas.microsoft.com/office/drawing/2014/main" xmlns="" val="20095"/>
                    </a:ext>
                  </a:extLst>
                </a:gridCol>
                <a:gridCol w="36358">
                  <a:extLst>
                    <a:ext uri="{9D8B030D-6E8A-4147-A177-3AD203B41FA5}">
                      <a16:colId xmlns:a16="http://schemas.microsoft.com/office/drawing/2014/main" xmlns="" val="20096"/>
                    </a:ext>
                  </a:extLst>
                </a:gridCol>
                <a:gridCol w="36358">
                  <a:extLst>
                    <a:ext uri="{9D8B030D-6E8A-4147-A177-3AD203B41FA5}">
                      <a16:colId xmlns:a16="http://schemas.microsoft.com/office/drawing/2014/main" xmlns="" val="20097"/>
                    </a:ext>
                  </a:extLst>
                </a:gridCol>
                <a:gridCol w="36358">
                  <a:extLst>
                    <a:ext uri="{9D8B030D-6E8A-4147-A177-3AD203B41FA5}">
                      <a16:colId xmlns:a16="http://schemas.microsoft.com/office/drawing/2014/main" xmlns="" val="20098"/>
                    </a:ext>
                  </a:extLst>
                </a:gridCol>
                <a:gridCol w="36358">
                  <a:extLst>
                    <a:ext uri="{9D8B030D-6E8A-4147-A177-3AD203B41FA5}">
                      <a16:colId xmlns:a16="http://schemas.microsoft.com/office/drawing/2014/main" xmlns="" val="20099"/>
                    </a:ext>
                  </a:extLst>
                </a:gridCol>
                <a:gridCol w="36358">
                  <a:extLst>
                    <a:ext uri="{9D8B030D-6E8A-4147-A177-3AD203B41FA5}">
                      <a16:colId xmlns:a16="http://schemas.microsoft.com/office/drawing/2014/main" xmlns="" val="20100"/>
                    </a:ext>
                  </a:extLst>
                </a:gridCol>
                <a:gridCol w="42419">
                  <a:extLst>
                    <a:ext uri="{9D8B030D-6E8A-4147-A177-3AD203B41FA5}">
                      <a16:colId xmlns:a16="http://schemas.microsoft.com/office/drawing/2014/main" xmlns="" val="20101"/>
                    </a:ext>
                  </a:extLst>
                </a:gridCol>
                <a:gridCol w="30570">
                  <a:extLst>
                    <a:ext uri="{9D8B030D-6E8A-4147-A177-3AD203B41FA5}">
                      <a16:colId xmlns:a16="http://schemas.microsoft.com/office/drawing/2014/main" xmlns="" val="20102"/>
                    </a:ext>
                  </a:extLst>
                </a:gridCol>
                <a:gridCol w="34400">
                  <a:extLst>
                    <a:ext uri="{9D8B030D-6E8A-4147-A177-3AD203B41FA5}">
                      <a16:colId xmlns:a16="http://schemas.microsoft.com/office/drawing/2014/main" xmlns="" val="20103"/>
                    </a:ext>
                  </a:extLst>
                </a:gridCol>
                <a:gridCol w="42419">
                  <a:extLst>
                    <a:ext uri="{9D8B030D-6E8A-4147-A177-3AD203B41FA5}">
                      <a16:colId xmlns:a16="http://schemas.microsoft.com/office/drawing/2014/main" xmlns="" val="20104"/>
                    </a:ext>
                  </a:extLst>
                </a:gridCol>
                <a:gridCol w="42419">
                  <a:extLst>
                    <a:ext uri="{9D8B030D-6E8A-4147-A177-3AD203B41FA5}">
                      <a16:colId xmlns:a16="http://schemas.microsoft.com/office/drawing/2014/main" xmlns="" val="20105"/>
                    </a:ext>
                  </a:extLst>
                </a:gridCol>
                <a:gridCol w="42419">
                  <a:extLst>
                    <a:ext uri="{9D8B030D-6E8A-4147-A177-3AD203B41FA5}">
                      <a16:colId xmlns:a16="http://schemas.microsoft.com/office/drawing/2014/main" xmlns="" val="20106"/>
                    </a:ext>
                  </a:extLst>
                </a:gridCol>
                <a:gridCol w="42419">
                  <a:extLst>
                    <a:ext uri="{9D8B030D-6E8A-4147-A177-3AD203B41FA5}">
                      <a16:colId xmlns:a16="http://schemas.microsoft.com/office/drawing/2014/main" xmlns="" val="20107"/>
                    </a:ext>
                  </a:extLst>
                </a:gridCol>
                <a:gridCol w="42419">
                  <a:extLst>
                    <a:ext uri="{9D8B030D-6E8A-4147-A177-3AD203B41FA5}">
                      <a16:colId xmlns:a16="http://schemas.microsoft.com/office/drawing/2014/main" xmlns="" val="20108"/>
                    </a:ext>
                  </a:extLst>
                </a:gridCol>
                <a:gridCol w="42419">
                  <a:extLst>
                    <a:ext uri="{9D8B030D-6E8A-4147-A177-3AD203B41FA5}">
                      <a16:colId xmlns:a16="http://schemas.microsoft.com/office/drawing/2014/main" xmlns="" val="20109"/>
                    </a:ext>
                  </a:extLst>
                </a:gridCol>
                <a:gridCol w="42419">
                  <a:extLst>
                    <a:ext uri="{9D8B030D-6E8A-4147-A177-3AD203B41FA5}">
                      <a16:colId xmlns:a16="http://schemas.microsoft.com/office/drawing/2014/main" xmlns="" val="20110"/>
                    </a:ext>
                  </a:extLst>
                </a:gridCol>
                <a:gridCol w="42419">
                  <a:extLst>
                    <a:ext uri="{9D8B030D-6E8A-4147-A177-3AD203B41FA5}">
                      <a16:colId xmlns:a16="http://schemas.microsoft.com/office/drawing/2014/main" xmlns="" val="20111"/>
                    </a:ext>
                  </a:extLst>
                </a:gridCol>
                <a:gridCol w="35740">
                  <a:extLst>
                    <a:ext uri="{9D8B030D-6E8A-4147-A177-3AD203B41FA5}">
                      <a16:colId xmlns:a16="http://schemas.microsoft.com/office/drawing/2014/main" xmlns="" val="20112"/>
                    </a:ext>
                  </a:extLst>
                </a:gridCol>
                <a:gridCol w="42419">
                  <a:extLst>
                    <a:ext uri="{9D8B030D-6E8A-4147-A177-3AD203B41FA5}">
                      <a16:colId xmlns:a16="http://schemas.microsoft.com/office/drawing/2014/main" xmlns="" val="20113"/>
                    </a:ext>
                  </a:extLst>
                </a:gridCol>
                <a:gridCol w="49993">
                  <a:extLst>
                    <a:ext uri="{9D8B030D-6E8A-4147-A177-3AD203B41FA5}">
                      <a16:colId xmlns:a16="http://schemas.microsoft.com/office/drawing/2014/main" xmlns="" val="20114"/>
                    </a:ext>
                  </a:extLst>
                </a:gridCol>
                <a:gridCol w="42419">
                  <a:extLst>
                    <a:ext uri="{9D8B030D-6E8A-4147-A177-3AD203B41FA5}">
                      <a16:colId xmlns:a16="http://schemas.microsoft.com/office/drawing/2014/main" xmlns="" val="20115"/>
                    </a:ext>
                  </a:extLst>
                </a:gridCol>
                <a:gridCol w="72718">
                  <a:extLst>
                    <a:ext uri="{9D8B030D-6E8A-4147-A177-3AD203B41FA5}">
                      <a16:colId xmlns:a16="http://schemas.microsoft.com/office/drawing/2014/main" xmlns="" val="20116"/>
                    </a:ext>
                  </a:extLst>
                </a:gridCol>
                <a:gridCol w="72718">
                  <a:extLst>
                    <a:ext uri="{9D8B030D-6E8A-4147-A177-3AD203B41FA5}">
                      <a16:colId xmlns:a16="http://schemas.microsoft.com/office/drawing/2014/main" xmlns="" val="20117"/>
                    </a:ext>
                  </a:extLst>
                </a:gridCol>
                <a:gridCol w="54538">
                  <a:extLst>
                    <a:ext uri="{9D8B030D-6E8A-4147-A177-3AD203B41FA5}">
                      <a16:colId xmlns:a16="http://schemas.microsoft.com/office/drawing/2014/main" xmlns="" val="20118"/>
                    </a:ext>
                  </a:extLst>
                </a:gridCol>
                <a:gridCol w="54538">
                  <a:extLst>
                    <a:ext uri="{9D8B030D-6E8A-4147-A177-3AD203B41FA5}">
                      <a16:colId xmlns:a16="http://schemas.microsoft.com/office/drawing/2014/main" xmlns="" val="20119"/>
                    </a:ext>
                  </a:extLst>
                </a:gridCol>
                <a:gridCol w="54538">
                  <a:extLst>
                    <a:ext uri="{9D8B030D-6E8A-4147-A177-3AD203B41FA5}">
                      <a16:colId xmlns:a16="http://schemas.microsoft.com/office/drawing/2014/main" xmlns="" val="20120"/>
                    </a:ext>
                  </a:extLst>
                </a:gridCol>
                <a:gridCol w="68173">
                  <a:extLst>
                    <a:ext uri="{9D8B030D-6E8A-4147-A177-3AD203B41FA5}">
                      <a16:colId xmlns:a16="http://schemas.microsoft.com/office/drawing/2014/main" xmlns="" val="20121"/>
                    </a:ext>
                  </a:extLst>
                </a:gridCol>
                <a:gridCol w="68173">
                  <a:extLst>
                    <a:ext uri="{9D8B030D-6E8A-4147-A177-3AD203B41FA5}">
                      <a16:colId xmlns:a16="http://schemas.microsoft.com/office/drawing/2014/main" xmlns="" val="20122"/>
                    </a:ext>
                  </a:extLst>
                </a:gridCol>
                <a:gridCol w="68173">
                  <a:extLst>
                    <a:ext uri="{9D8B030D-6E8A-4147-A177-3AD203B41FA5}">
                      <a16:colId xmlns:a16="http://schemas.microsoft.com/office/drawing/2014/main" xmlns="" val="20123"/>
                    </a:ext>
                  </a:extLst>
                </a:gridCol>
                <a:gridCol w="68173">
                  <a:extLst>
                    <a:ext uri="{9D8B030D-6E8A-4147-A177-3AD203B41FA5}">
                      <a16:colId xmlns:a16="http://schemas.microsoft.com/office/drawing/2014/main" xmlns="" val="20124"/>
                    </a:ext>
                  </a:extLst>
                </a:gridCol>
                <a:gridCol w="68173">
                  <a:extLst>
                    <a:ext uri="{9D8B030D-6E8A-4147-A177-3AD203B41FA5}">
                      <a16:colId xmlns:a16="http://schemas.microsoft.com/office/drawing/2014/main" xmlns="" val="20125"/>
                    </a:ext>
                  </a:extLst>
                </a:gridCol>
                <a:gridCol w="224214">
                  <a:extLst>
                    <a:ext uri="{9D8B030D-6E8A-4147-A177-3AD203B41FA5}">
                      <a16:colId xmlns:a16="http://schemas.microsoft.com/office/drawing/2014/main" xmlns="" val="20126"/>
                    </a:ext>
                  </a:extLst>
                </a:gridCol>
              </a:tblGrid>
              <a:tr h="132545">
                <a:tc row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8">
                  <a:txBody>
                    <a:bodyPr/>
                    <a:lstStyle/>
                    <a:p>
                      <a:pPr algn="ctr" fontAlgn="b"/>
                      <a:r>
                        <a:rPr lang="uk-UA" sz="1000" b="1" u="none" strike="noStrike" dirty="0">
                          <a:effectLst/>
                        </a:rPr>
                        <a:t>Розрахунок</a:t>
                      </a:r>
                      <a:endParaRPr lang="uk-UA" sz="1000" b="1"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rowSpan="2" hMerge="1">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tc>
                <a:tc rowSpan="2" hMerge="1">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gridSpan="6">
                  <a:txBody>
                    <a:bodyPr/>
                    <a:lstStyle/>
                    <a:p>
                      <a:pPr algn="l" fontAlgn="b"/>
                      <a:endParaRPr lang="uk-UA" sz="1000" b="1"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gridSpan="2">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pPr algn="l" fontAlgn="b"/>
                      <a:endParaRPr lang="uk-UA" sz="700" b="0" i="0" u="none" strike="noStrike">
                        <a:solidFill>
                          <a:srgbClr val="000000"/>
                        </a:solidFill>
                        <a:effectLst/>
                        <a:latin typeface="Times New Roman" panose="02020603050405020304" pitchFamily="18" charset="0"/>
                      </a:endParaRPr>
                    </a:p>
                  </a:txBody>
                  <a:tcPr marL="5170" marR="5170" marT="5170" marB="0" anchor="b"/>
                </a:tc>
                <a:tc rowSpan="3" gridSpan="6">
                  <a:txBody>
                    <a:bodyPr/>
                    <a:lstStyle/>
                    <a:p>
                      <a:pPr algn="ctr" fontAlgn="ctr"/>
                      <a:r>
                        <a:rPr lang="uk-UA" sz="700" u="none" strike="noStrike">
                          <a:effectLst/>
                        </a:rPr>
                        <a:t>№</a:t>
                      </a:r>
                      <a:endParaRPr lang="uk-UA" sz="7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gridSpan="26">
                  <a:txBody>
                    <a:bodyPr/>
                    <a:lstStyle/>
                    <a:p>
                      <a:pPr algn="ctr" fontAlgn="b"/>
                      <a:r>
                        <a:rPr lang="uk-UA" sz="700" u="none" strike="noStrike" dirty="0">
                          <a:effectLst/>
                        </a:rPr>
                        <a:t>Порядковий номер декларації </a:t>
                      </a:r>
                      <a:endParaRPr lang="uk-UA" sz="7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0"/>
                  </a:ext>
                </a:extLst>
              </a:tr>
              <a:tr h="54180">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8" vMerge="1">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pPr algn="l" fontAlgn="b"/>
                      <a:endParaRPr lang="uk-UA" sz="1000" b="1"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gridSpan="2" v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rowSpan="2" gridSpan="26">
                  <a:txBody>
                    <a:bodyPr/>
                    <a:lstStyle/>
                    <a:p>
                      <a:pPr algn="ctr" fontAlgn="b"/>
                      <a:endParaRPr lang="uk-UA" sz="7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extLst>
                  <a:ext uri="{0D108BD9-81ED-4DB2-BD59-A6C34878D82A}">
                    <a16:rowId xmlns:a16="http://schemas.microsoft.com/office/drawing/2014/main" xmlns="" val="10001"/>
                  </a:ext>
                </a:extLst>
              </a:tr>
              <a:tr h="150605">
                <a:tc rowSpan="2" gridSpan="92">
                  <a:txBody>
                    <a:bodyPr/>
                    <a:lstStyle/>
                    <a:p>
                      <a:pPr algn="ctr" fontAlgn="b"/>
                      <a:r>
                        <a:rPr lang="ru-RU" sz="800" b="1" u="none" strike="noStrike" dirty="0" err="1">
                          <a:effectLst/>
                        </a:rPr>
                        <a:t>загального</a:t>
                      </a:r>
                      <a:r>
                        <a:rPr lang="ru-RU" sz="800" b="1" u="none" strike="noStrike" dirty="0">
                          <a:effectLst/>
                        </a:rPr>
                        <a:t> </a:t>
                      </a:r>
                      <a:r>
                        <a:rPr lang="ru-RU" sz="800" b="1" u="none" strike="noStrike" dirty="0" err="1">
                          <a:effectLst/>
                        </a:rPr>
                        <a:t>мінімального</a:t>
                      </a:r>
                      <a:r>
                        <a:rPr lang="ru-RU" sz="800" b="1" u="none" strike="noStrike" dirty="0">
                          <a:effectLst/>
                        </a:rPr>
                        <a:t> </a:t>
                      </a:r>
                      <a:r>
                        <a:rPr lang="ru-RU" sz="800" b="1" u="none" strike="noStrike" dirty="0" err="1">
                          <a:effectLst/>
                        </a:rPr>
                        <a:t>податкового</a:t>
                      </a:r>
                      <a:r>
                        <a:rPr lang="ru-RU" sz="800" b="1" u="none" strike="noStrike" dirty="0">
                          <a:effectLst/>
                        </a:rPr>
                        <a:t> </a:t>
                      </a:r>
                      <a:r>
                        <a:rPr lang="ru-RU" sz="800" b="1" u="none" strike="noStrike" dirty="0" err="1">
                          <a:effectLst/>
                        </a:rPr>
                        <a:t>зобов’язання</a:t>
                      </a:r>
                      <a:r>
                        <a:rPr lang="ru-RU" sz="800" b="1" u="none" strike="noStrike" dirty="0">
                          <a:effectLst/>
                        </a:rPr>
                        <a:t> за </a:t>
                      </a:r>
                      <a:r>
                        <a:rPr lang="ru-RU" sz="800" b="1" u="none" strike="noStrike" dirty="0" err="1">
                          <a:effectLst/>
                        </a:rPr>
                        <a:t>податковий</a:t>
                      </a:r>
                      <a:r>
                        <a:rPr lang="ru-RU" sz="800" b="1" u="none" strike="noStrike" dirty="0">
                          <a:effectLst/>
                        </a:rPr>
                        <a:t> (</a:t>
                      </a:r>
                      <a:r>
                        <a:rPr lang="ru-RU" sz="800" b="1" u="none" strike="noStrike" dirty="0" err="1">
                          <a:effectLst/>
                        </a:rPr>
                        <a:t>звітний</a:t>
                      </a:r>
                      <a:r>
                        <a:rPr lang="ru-RU" sz="800" b="1" u="none" strike="noStrike" dirty="0">
                          <a:effectLst/>
                        </a:rPr>
                        <a:t>) рік</a:t>
                      </a:r>
                      <a:r>
                        <a:rPr lang="ru-RU" sz="800" b="1" u="none" strike="noStrike" baseline="30000" dirty="0">
                          <a:effectLst/>
                        </a:rPr>
                        <a:t>1</a:t>
                      </a:r>
                      <a:endParaRPr lang="ru-RU" sz="800" b="1"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8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6" vMerge="1">
                  <a:txBody>
                    <a:bodyPr/>
                    <a:lstStyle/>
                    <a:p>
                      <a:pPr algn="l" fontAlgn="b"/>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b"/>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extLst>
                  <a:ext uri="{0D108BD9-81ED-4DB2-BD59-A6C34878D82A}">
                    <a16:rowId xmlns:a16="http://schemas.microsoft.com/office/drawing/2014/main" xmlns="" val="10002"/>
                  </a:ext>
                </a:extLst>
              </a:tr>
              <a:tr h="186724">
                <a:tc gridSpan="92"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xmlns="" val="10003"/>
                  </a:ext>
                </a:extLst>
              </a:tr>
              <a:tr h="222844">
                <a:tc gridSpan="84">
                  <a:txBody>
                    <a:bodyPr/>
                    <a:lstStyle/>
                    <a:p>
                      <a:pPr algn="l" fontAlgn="t"/>
                      <a:r>
                        <a:rPr lang="uk-UA" sz="1000" u="none" strike="noStrike" dirty="0">
                          <a:effectLst/>
                        </a:rPr>
                        <a:t>Розділ І</a:t>
                      </a:r>
                      <a:endParaRPr lang="uk-UA" sz="1000" b="1" i="0" u="none" strike="noStrike" dirty="0">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l" fontAlgn="t"/>
                      <a:r>
                        <a:rPr lang="uk-UA" sz="1000" u="none" strike="noStrike">
                          <a:effectLst/>
                        </a:rPr>
                        <a:t> </a:t>
                      </a:r>
                      <a:endParaRPr lang="uk-UA" sz="1000" b="1" i="0" u="none" strike="noStrike">
                        <a:solidFill>
                          <a:srgbClr val="000000"/>
                        </a:solidFill>
                        <a:effectLst/>
                        <a:latin typeface="Times New Roman" panose="02020603050405020304" pitchFamily="18" charset="0"/>
                      </a:endParaRPr>
                    </a:p>
                  </a:txBody>
                  <a:tcPr marL="5170" marR="5170" marT="5170" marB="0"/>
                </a:tc>
                <a:tc>
                  <a:txBody>
                    <a:bodyPr/>
                    <a:lstStyle/>
                    <a:p>
                      <a:pPr algn="l" fontAlgn="t"/>
                      <a:r>
                        <a:rPr lang="uk-UA" sz="1000" u="none" strike="noStrike">
                          <a:effectLst/>
                        </a:rPr>
                        <a:t> </a:t>
                      </a:r>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1000" u="none" strike="noStrike">
                          <a:effectLst/>
                        </a:rPr>
                        <a:t> </a:t>
                      </a:r>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8">
                  <a:txBody>
                    <a:bodyPr/>
                    <a:lstStyle/>
                    <a:p>
                      <a:pPr algn="l" fontAlgn="b"/>
                      <a:r>
                        <a:rPr lang="uk-UA" sz="600" u="none" strike="noStrike" dirty="0">
                          <a:effectLst/>
                        </a:rPr>
                        <a:t>Одиниці виміру:</a:t>
                      </a:r>
                      <a:endParaRPr lang="uk-UA" sz="6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2">
                  <a:txBody>
                    <a:bodyPr/>
                    <a:lstStyle/>
                    <a:p>
                      <a:pPr algn="l" fontAlgn="b"/>
                      <a:r>
                        <a:rPr lang="uk-UA" sz="600" u="none" strike="noStrike">
                          <a:effectLst/>
                        </a:rPr>
                        <a:t> </a:t>
                      </a:r>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r>
                        <a:rPr lang="uk-UA" sz="600" u="none" strike="noStrike" dirty="0">
                          <a:effectLst/>
                        </a:rPr>
                        <a:t> </a:t>
                      </a:r>
                      <a:endParaRPr lang="uk-UA" sz="6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600" u="none" strike="noStrike" dirty="0">
                          <a:effectLst/>
                        </a:rPr>
                        <a:t> </a:t>
                      </a:r>
                      <a:endParaRPr lang="uk-UA" sz="6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5">
                  <a:txBody>
                    <a:bodyPr/>
                    <a:lstStyle/>
                    <a:p>
                      <a:pPr algn="l" fontAlgn="b"/>
                      <a:r>
                        <a:rPr lang="ru-RU" sz="600" u="none" strike="noStrike" dirty="0" err="1">
                          <a:effectLst/>
                        </a:rPr>
                        <a:t>гектари</a:t>
                      </a:r>
                      <a:r>
                        <a:rPr lang="ru-RU" sz="600" u="none" strike="noStrike" dirty="0">
                          <a:effectLst/>
                        </a:rPr>
                        <a:t> – з </a:t>
                      </a:r>
                      <a:r>
                        <a:rPr lang="ru-RU" sz="600" u="none" strike="noStrike" dirty="0" err="1">
                          <a:effectLst/>
                        </a:rPr>
                        <a:t>чотирма</a:t>
                      </a:r>
                      <a:r>
                        <a:rPr lang="ru-RU" sz="600" u="none" strike="noStrike" dirty="0">
                          <a:effectLst/>
                        </a:rPr>
                        <a:t> </a:t>
                      </a:r>
                      <a:r>
                        <a:rPr lang="ru-RU" sz="600" u="none" strike="noStrike" dirty="0" err="1">
                          <a:effectLst/>
                        </a:rPr>
                        <a:t>десятковими</a:t>
                      </a:r>
                      <a:r>
                        <a:rPr lang="ru-RU" sz="600" u="none" strike="noStrike" dirty="0">
                          <a:effectLst/>
                        </a:rPr>
                        <a:t> знаками;</a:t>
                      </a:r>
                      <a:endParaRPr lang="ru-RU" sz="6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r>
                        <a:rPr lang="uk-UA" sz="1000" u="none" strike="noStrike">
                          <a:effectLst/>
                        </a:rPr>
                        <a:t> </a:t>
                      </a:r>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1000" u="none" strike="noStrike">
                          <a:effectLst/>
                        </a:rPr>
                        <a:t> </a:t>
                      </a:r>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1000" u="none" strike="noStrike">
                          <a:effectLst/>
                        </a:rPr>
                        <a:t> </a:t>
                      </a:r>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1000" u="none" strike="noStrike" dirty="0">
                          <a:effectLst/>
                        </a:rPr>
                        <a:t> </a:t>
                      </a:r>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xmlns="" val="10004"/>
                  </a:ext>
                </a:extLst>
              </a:tr>
              <a:tr h="331202">
                <a:tc>
                  <a:txBody>
                    <a:bodyPr/>
                    <a:lstStyle/>
                    <a:p>
                      <a:pPr algn="l" fontAlgn="t"/>
                      <a:r>
                        <a:rPr lang="uk-UA" sz="1000" u="none" strike="noStrike">
                          <a:effectLst/>
                        </a:rPr>
                        <a:t> </a:t>
                      </a:r>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tc>
                <a:tc>
                  <a:txBody>
                    <a:bodyPr/>
                    <a:lstStyle/>
                    <a:p>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endParaRPr lang="uk-UA" sz="10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gridSpan="2">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endParaRPr lang="uk-UA" dirty="0"/>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5">
                  <a:txBody>
                    <a:bodyPr/>
                    <a:lstStyle/>
                    <a:p>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pPr algn="l" fontAlgn="b"/>
                      <a:endParaRPr lang="uk-UA" sz="800" b="0" i="0" u="none" strike="noStrike">
                        <a:solidFill>
                          <a:srgbClr val="000000"/>
                        </a:solidFill>
                        <a:effectLst/>
                        <a:latin typeface="Times New Roman" panose="02020603050405020304" pitchFamily="18" charset="0"/>
                      </a:endParaRPr>
                    </a:p>
                  </a:txBody>
                  <a:tcPr marL="5170" marR="5170" marT="5170" marB="0" anchor="b"/>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6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4">
                  <a:txBody>
                    <a:bodyPr/>
                    <a:lstStyle/>
                    <a:p>
                      <a:pPr algn="l" fontAlgn="b"/>
                      <a:r>
                        <a:rPr lang="ru-RU" sz="600" u="none" strike="noStrike" dirty="0" err="1">
                          <a:effectLst/>
                        </a:rPr>
                        <a:t>гривні</a:t>
                      </a:r>
                      <a:r>
                        <a:rPr lang="ru-RU" sz="600" u="none" strike="noStrike" dirty="0">
                          <a:effectLst/>
                        </a:rPr>
                        <a:t> – з </a:t>
                      </a:r>
                      <a:r>
                        <a:rPr lang="ru-RU" sz="600" u="none" strike="noStrike" dirty="0" err="1">
                          <a:effectLst/>
                        </a:rPr>
                        <a:t>двома</a:t>
                      </a:r>
                      <a:r>
                        <a:rPr lang="ru-RU" sz="600" u="none" strike="noStrike" dirty="0">
                          <a:effectLst/>
                        </a:rPr>
                        <a:t> </a:t>
                      </a:r>
                      <a:r>
                        <a:rPr lang="ru-RU" sz="600" u="none" strike="noStrike" dirty="0" err="1">
                          <a:effectLst/>
                        </a:rPr>
                        <a:t>десятковими</a:t>
                      </a:r>
                      <a:r>
                        <a:rPr lang="ru-RU" sz="600" u="none" strike="noStrike" dirty="0">
                          <a:effectLst/>
                        </a:rPr>
                        <a:t> знаками</a:t>
                      </a:r>
                      <a:endParaRPr lang="ru-RU" sz="6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endParaRPr lang="uk-UA" sz="1000" b="0" i="0" u="none" strike="noStrike">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uk-UA" sz="1000" u="none" strike="noStrike" dirty="0">
                          <a:effectLst/>
                        </a:rPr>
                        <a:t> </a:t>
                      </a:r>
                      <a:endParaRPr lang="uk-UA" sz="1000" b="0" i="0" u="none" strike="noStrike" dirty="0">
                        <a:solidFill>
                          <a:srgbClr val="000000"/>
                        </a:solidFill>
                        <a:effectLst/>
                        <a:latin typeface="Times New Roman" panose="02020603050405020304" pitchFamily="18" charset="0"/>
                      </a:endParaRPr>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xmlns="" val="10005"/>
                  </a:ext>
                </a:extLst>
              </a:tr>
              <a:tr h="439561">
                <a:tc rowSpan="3" gridSpan="6">
                  <a:txBody>
                    <a:bodyPr/>
                    <a:lstStyle/>
                    <a:p>
                      <a:pPr algn="ctr" fontAlgn="t"/>
                      <a:r>
                        <a:rPr lang="uk-UA" sz="800" b="1" u="none" strike="noStrike" dirty="0">
                          <a:effectLst/>
                        </a:rPr>
                        <a:t>№</a:t>
                      </a:r>
                      <a:br>
                        <a:rPr lang="uk-UA" sz="800" b="1" u="none" strike="noStrike" dirty="0">
                          <a:effectLst/>
                        </a:rPr>
                      </a:br>
                      <a:r>
                        <a:rPr lang="uk-UA" sz="800" b="1" u="none" strike="noStrike" dirty="0">
                          <a:effectLst/>
                        </a:rPr>
                        <a:t>з/п</a:t>
                      </a:r>
                      <a:endParaRPr lang="uk-UA" sz="800" b="1" i="0" u="none" strike="noStrike" dirty="0">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pPr algn="ctr" fontAlgn="t"/>
                      <a:r>
                        <a:rPr lang="ru-RU" sz="1000" u="none" strike="noStrike">
                          <a:effectLst/>
                        </a:rPr>
                        <a:t>Кадастровий </a:t>
                      </a:r>
                      <a:br>
                        <a:rPr lang="ru-RU" sz="1000" u="none" strike="noStrike">
                          <a:effectLst/>
                        </a:rPr>
                      </a:br>
                      <a:r>
                        <a:rPr lang="ru-RU" sz="1000" u="none" strike="noStrike">
                          <a:effectLst/>
                        </a:rPr>
                        <a:t>номер </a:t>
                      </a:r>
                      <a:br>
                        <a:rPr lang="ru-RU" sz="1000" u="none" strike="noStrike">
                          <a:effectLst/>
                        </a:rPr>
                      </a:br>
                      <a:r>
                        <a:rPr lang="ru-RU" sz="1000" u="none" strike="noStrike">
                          <a:effectLst/>
                        </a:rPr>
                        <a:t>земельної </a:t>
                      </a:r>
                      <a:br>
                        <a:rPr lang="ru-RU" sz="1000" u="none" strike="noStrike">
                          <a:effectLst/>
                        </a:rPr>
                      </a:br>
                      <a:r>
                        <a:rPr lang="ru-RU" sz="1000" u="none" strike="noStrike">
                          <a:effectLst/>
                        </a:rPr>
                        <a:t>ділянки</a:t>
                      </a:r>
                      <a:br>
                        <a:rPr lang="ru-RU" sz="1000" u="none" strike="noStrike">
                          <a:effectLst/>
                        </a:rPr>
                      </a:br>
                      <a:r>
                        <a:rPr lang="ru-RU" sz="1000" u="none" strike="noStrike">
                          <a:effectLst/>
                        </a:rPr>
                        <a:t>(у разі </a:t>
                      </a:r>
                      <a:br>
                        <a:rPr lang="ru-RU" sz="1000" u="none" strike="noStrike">
                          <a:effectLst/>
                        </a:rPr>
                      </a:br>
                      <a:r>
                        <a:rPr lang="ru-RU" sz="1000" u="none" strike="noStrike">
                          <a:effectLst/>
                        </a:rPr>
                        <a:t>наявності)</a:t>
                      </a:r>
                      <a:endParaRPr lang="ru-RU" sz="1000" b="1" i="0" u="none" strike="noStrike">
                        <a:solidFill>
                          <a:srgbClr val="000000"/>
                        </a:solidFill>
                        <a:effectLst/>
                        <a:latin typeface="Times New Roman" panose="02020603050405020304" pitchFamily="18" charset="0"/>
                      </a:endParaRPr>
                    </a:p>
                  </a:txBody>
                  <a:tcPr marL="5170" marR="5170" marT="5170" marB="0"/>
                </a:tc>
                <a:tc rowSpan="3" gridSpan="13">
                  <a:txBody>
                    <a:bodyPr/>
                    <a:lstStyle/>
                    <a:p>
                      <a:r>
                        <a:rPr lang="ru-RU" sz="800" b="1" u="none" strike="noStrike" dirty="0" err="1">
                          <a:effectLst/>
                        </a:rPr>
                        <a:t>Кадастровий</a:t>
                      </a:r>
                      <a:r>
                        <a:rPr lang="ru-RU" sz="800" b="1" u="none" strike="noStrike" dirty="0">
                          <a:effectLst/>
                        </a:rPr>
                        <a:t> </a:t>
                      </a:r>
                      <a:br>
                        <a:rPr lang="ru-RU" sz="800" b="1" u="none" strike="noStrike" dirty="0">
                          <a:effectLst/>
                        </a:rPr>
                      </a:br>
                      <a:r>
                        <a:rPr lang="ru-RU" sz="800" b="1" u="none" strike="noStrike" dirty="0">
                          <a:effectLst/>
                        </a:rPr>
                        <a:t>номер </a:t>
                      </a:r>
                      <a:br>
                        <a:rPr lang="ru-RU" sz="800" b="1" u="none" strike="noStrike" dirty="0">
                          <a:effectLst/>
                        </a:rPr>
                      </a:br>
                      <a:r>
                        <a:rPr lang="ru-RU" sz="800" b="1" u="none" strike="noStrike" dirty="0" err="1">
                          <a:effectLst/>
                        </a:rPr>
                        <a:t>земельної</a:t>
                      </a:r>
                      <a:r>
                        <a:rPr lang="ru-RU" sz="800" b="1" u="none" strike="noStrike" dirty="0">
                          <a:effectLst/>
                        </a:rPr>
                        <a:t> </a:t>
                      </a:r>
                      <a:br>
                        <a:rPr lang="ru-RU" sz="800" b="1" u="none" strike="noStrike" dirty="0">
                          <a:effectLst/>
                        </a:rPr>
                      </a:br>
                      <a:r>
                        <a:rPr lang="ru-RU" sz="800" b="1" u="none" strike="noStrike" dirty="0" err="1">
                          <a:effectLst/>
                        </a:rPr>
                        <a:t>ділянки</a:t>
                      </a:r>
                      <a:r>
                        <a:rPr lang="ru-RU" sz="800" b="1" u="none" strike="noStrike" dirty="0">
                          <a:effectLst/>
                        </a:rPr>
                        <a:t/>
                      </a:r>
                      <a:br>
                        <a:rPr lang="ru-RU" sz="800" b="1" u="none" strike="noStrike" dirty="0">
                          <a:effectLst/>
                        </a:rPr>
                      </a:br>
                      <a:r>
                        <a:rPr lang="ru-RU" sz="800" b="1" u="none" strike="noStrike" dirty="0">
                          <a:effectLst/>
                        </a:rPr>
                        <a:t>(у </a:t>
                      </a:r>
                      <a:r>
                        <a:rPr lang="ru-RU" sz="800" b="1" u="none" strike="noStrike" dirty="0" err="1">
                          <a:effectLst/>
                        </a:rPr>
                        <a:t>разі</a:t>
                      </a:r>
                      <a:r>
                        <a:rPr lang="ru-RU" sz="800" b="1" u="none" strike="noStrike" dirty="0">
                          <a:effectLst/>
                        </a:rPr>
                        <a:t> </a:t>
                      </a:r>
                      <a:br>
                        <a:rPr lang="ru-RU" sz="800" b="1" u="none" strike="noStrike" dirty="0">
                          <a:effectLst/>
                        </a:rPr>
                      </a:br>
                      <a:r>
                        <a:rPr lang="ru-RU" sz="800" b="1" u="none" strike="noStrike" dirty="0" err="1">
                          <a:effectLst/>
                        </a:rPr>
                        <a:t>наявності</a:t>
                      </a:r>
                      <a:r>
                        <a:rPr lang="ru-RU" sz="800" b="1" u="none" strike="noStrike" dirty="0">
                          <a:effectLst/>
                        </a:rPr>
                        <a:t>)</a:t>
                      </a:r>
                      <a:endParaRPr lang="uk-UA" sz="800"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pPr algn="ctr" fontAlgn="t"/>
                      <a:r>
                        <a:rPr lang="uk-UA" sz="800" u="none" strike="noStrike" dirty="0">
                          <a:effectLst/>
                        </a:rPr>
                        <a:t>Площа земельної ділянки (</a:t>
                      </a:r>
                      <a:r>
                        <a:rPr lang="en-US" sz="800" u="none" strike="noStrike" dirty="0">
                          <a:effectLst/>
                        </a:rPr>
                        <a:t>S)</a:t>
                      </a:r>
                      <a:endParaRPr lang="en-US" sz="800" b="1" i="0" u="none" strike="noStrike" dirty="0">
                        <a:solidFill>
                          <a:srgbClr val="000000"/>
                        </a:solidFill>
                        <a:effectLst/>
                        <a:latin typeface="Times New Roman" panose="02020603050405020304" pitchFamily="18" charset="0"/>
                      </a:endParaRPr>
                    </a:p>
                  </a:txBody>
                  <a:tcPr marL="5170" marR="5170" marT="5170" marB="0"/>
                </a:tc>
                <a:tc gridSpan="17">
                  <a:txBody>
                    <a:bodyPr/>
                    <a:lstStyle/>
                    <a:p>
                      <a:r>
                        <a:rPr lang="uk-UA" sz="800" b="1" u="none" strike="noStrike">
                          <a:effectLst/>
                        </a:rPr>
                        <a:t>Площа земельної ділянки (</a:t>
                      </a:r>
                      <a:r>
                        <a:rPr lang="en-US" sz="800" b="1" u="none" strike="noStrike">
                          <a:effectLst/>
                        </a:rPr>
                        <a:t>S)</a:t>
                      </a:r>
                      <a:endParaRPr lang="uk-UA" b="1"/>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6">
                  <a:txBody>
                    <a:bodyPr/>
                    <a:lstStyle/>
                    <a:p>
                      <a:pPr algn="ctr" fontAlgn="t"/>
                      <a:r>
                        <a:rPr lang="ru-RU" sz="800" b="1" u="none" strike="noStrike">
                          <a:effectLst/>
                        </a:rPr>
                        <a:t>Нормативна грошова оцінка земельної ділянки</a:t>
                      </a:r>
                      <a:r>
                        <a:rPr lang="ru-RU" sz="800" b="1" u="none" strike="noStrike" baseline="30000">
                          <a:effectLst/>
                        </a:rPr>
                        <a:t>2</a:t>
                      </a:r>
                      <a:r>
                        <a:rPr lang="ru-RU" sz="800" b="1" u="none" strike="noStrike">
                          <a:effectLst/>
                        </a:rPr>
                        <a:t>:</a:t>
                      </a:r>
                      <a:endParaRPr lang="ru-RU" sz="8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a:effectLst/>
                        </a:rPr>
                        <a:t>Коефіцієнт</a:t>
                      </a:r>
                      <a:r>
                        <a:rPr lang="uk-UA" sz="800" u="none" strike="noStrike" baseline="30000">
                          <a:effectLst/>
                        </a:rPr>
                        <a:t>3</a:t>
                      </a:r>
                      <a:r>
                        <a:rPr lang="uk-UA" sz="800" u="none" strike="noStrike">
                          <a:effectLst/>
                        </a:rPr>
                        <a:t> (К)</a:t>
                      </a:r>
                      <a:endParaRPr lang="uk-UA" sz="800" b="1" i="0" u="none" strike="noStrike">
                        <a:solidFill>
                          <a:srgbClr val="000000"/>
                        </a:solidFill>
                        <a:effectLst/>
                        <a:latin typeface="Times New Roman" panose="02020603050405020304" pitchFamily="18" charset="0"/>
                      </a:endParaRPr>
                    </a:p>
                  </a:txBody>
                  <a:tcPr marL="5170" marR="5170" marT="5170" marB="0"/>
                </a:tc>
                <a:tc rowSpan="3" gridSpan="8">
                  <a:txBody>
                    <a:bodyPr/>
                    <a:lstStyle/>
                    <a:p>
                      <a:r>
                        <a:rPr lang="uk-UA" sz="800" b="1" u="none" strike="noStrike">
                          <a:effectLst/>
                        </a:rPr>
                        <a:t>Коефіцієнт</a:t>
                      </a:r>
                      <a:r>
                        <a:rPr lang="uk-UA" sz="800" b="1" u="none" strike="noStrike" baseline="30000">
                          <a:effectLst/>
                        </a:rPr>
                        <a:t>3</a:t>
                      </a:r>
                      <a:r>
                        <a:rPr lang="uk-UA" sz="800" b="1" u="none" strike="noStrike">
                          <a:effectLst/>
                        </a:rPr>
                        <a:t> (К)</a:t>
                      </a:r>
                      <a:endParaRPr lang="uk-UA" b="1"/>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pPr algn="ctr" fontAlgn="t"/>
                      <a:r>
                        <a:rPr lang="uk-UA" sz="800" u="none" strike="noStrike" dirty="0">
                          <a:effectLst/>
                        </a:rPr>
                        <a:t>Кількість календарних місяців</a:t>
                      </a:r>
                      <a:r>
                        <a:rPr lang="uk-UA" sz="800" u="none" strike="noStrike" baseline="30000" dirty="0">
                          <a:effectLst/>
                        </a:rPr>
                        <a:t>4</a:t>
                      </a:r>
                      <a:r>
                        <a:rPr lang="uk-UA" sz="800" u="none" strike="noStrike" dirty="0">
                          <a:effectLst/>
                        </a:rPr>
                        <a:t/>
                      </a:r>
                      <a:br>
                        <a:rPr lang="uk-UA" sz="800" u="none" strike="noStrike" dirty="0">
                          <a:effectLst/>
                        </a:rPr>
                      </a:br>
                      <a:r>
                        <a:rPr lang="uk-UA" sz="800" u="none" strike="noStrike" dirty="0">
                          <a:effectLst/>
                        </a:rPr>
                        <a:t>(М)</a:t>
                      </a:r>
                      <a:endParaRPr lang="uk-UA" sz="800" b="1" i="0" u="none" strike="noStrike" dirty="0">
                        <a:solidFill>
                          <a:srgbClr val="000000"/>
                        </a:solidFill>
                        <a:effectLst/>
                        <a:latin typeface="Times New Roman" panose="02020603050405020304" pitchFamily="18" charset="0"/>
                      </a:endParaRPr>
                    </a:p>
                  </a:txBody>
                  <a:tcPr marL="5170" marR="5170" marT="5170" marB="0"/>
                </a:tc>
                <a:tc rowSpan="3" gridSpan="6">
                  <a:txBody>
                    <a:bodyPr/>
                    <a:lstStyle/>
                    <a:p>
                      <a:r>
                        <a:rPr lang="uk-UA" sz="800" b="1" u="none" strike="noStrike" dirty="0">
                          <a:effectLst/>
                        </a:rPr>
                        <a:t>Кількість календарних місяців</a:t>
                      </a:r>
                      <a:r>
                        <a:rPr lang="uk-UA" sz="800" b="1" u="none" strike="noStrike" baseline="30000" dirty="0">
                          <a:effectLst/>
                        </a:rPr>
                        <a:t>4</a:t>
                      </a:r>
                      <a:r>
                        <a:rPr lang="uk-UA" sz="800" b="1" u="none" strike="noStrike" dirty="0">
                          <a:effectLst/>
                        </a:rPr>
                        <a:t/>
                      </a:r>
                      <a:br>
                        <a:rPr lang="uk-UA" sz="800" b="1" u="none" strike="noStrike" dirty="0">
                          <a:effectLst/>
                        </a:rPr>
                      </a:br>
                      <a:r>
                        <a:rPr lang="uk-UA" sz="800" b="1" u="none" strike="noStrike" dirty="0">
                          <a:effectLst/>
                        </a:rPr>
                        <a:t>(М)</a:t>
                      </a:r>
                      <a:endParaRPr lang="uk-UA"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r>
                        <a:rPr lang="ru-RU" sz="800" u="none" strike="noStrike" dirty="0" err="1">
                          <a:effectLst/>
                        </a:rPr>
                        <a:t>Мінімальне</a:t>
                      </a:r>
                      <a:r>
                        <a:rPr lang="ru-RU" sz="800" u="none" strike="noStrike" dirty="0">
                          <a:effectLst/>
                        </a:rPr>
                        <a:t> </a:t>
                      </a:r>
                      <a:r>
                        <a:rPr lang="ru-RU" sz="800" u="none" strike="noStrike" dirty="0" err="1">
                          <a:effectLst/>
                        </a:rPr>
                        <a:t>податкове</a:t>
                      </a:r>
                      <a:r>
                        <a:rPr lang="ru-RU" sz="800" u="none" strike="noStrike" dirty="0">
                          <a:effectLst/>
                        </a:rPr>
                        <a:t> </a:t>
                      </a:r>
                      <a:r>
                        <a:rPr lang="ru-RU" sz="800" u="none" strike="noStrike" dirty="0" err="1">
                          <a:effectLst/>
                        </a:rPr>
                        <a:t>зобов’язання</a:t>
                      </a:r>
                      <a:r>
                        <a:rPr lang="ru-RU" sz="800" u="none" strike="noStrike" dirty="0">
                          <a:effectLst/>
                        </a:rPr>
                        <a:t> (МПЗ) не </a:t>
                      </a:r>
                      <a:r>
                        <a:rPr lang="ru-RU" sz="800" u="none" strike="noStrike" dirty="0" err="1">
                          <a:effectLst/>
                        </a:rPr>
                        <a:t>менше</a:t>
                      </a:r>
                      <a:r>
                        <a:rPr lang="ru-RU" sz="800" u="none" strike="noStrike" dirty="0">
                          <a:effectLst/>
                        </a:rPr>
                        <a:t> 700 </a:t>
                      </a:r>
                      <a:r>
                        <a:rPr lang="ru-RU" sz="800" u="none" strike="noStrike" dirty="0" err="1">
                          <a:effectLst/>
                        </a:rPr>
                        <a:t>грн</a:t>
                      </a:r>
                      <a:r>
                        <a:rPr lang="ru-RU" sz="800" u="none" strike="noStrike" dirty="0">
                          <a:effectLst/>
                        </a:rPr>
                        <a:t> з 1 га </a:t>
                      </a:r>
                      <a:r>
                        <a:rPr lang="ru-RU" sz="800" u="none" strike="noStrike" dirty="0" err="1">
                          <a:effectLst/>
                        </a:rPr>
                        <a:t>або</a:t>
                      </a:r>
                      <a:r>
                        <a:rPr lang="ru-RU" sz="800" u="none" strike="noStrike" dirty="0">
                          <a:effectLst/>
                        </a:rPr>
                        <a:t> 1400 </a:t>
                      </a:r>
                      <a:r>
                        <a:rPr lang="ru-RU" sz="800" u="none" strike="noStrike" dirty="0" err="1">
                          <a:effectLst/>
                        </a:rPr>
                        <a:t>грн</a:t>
                      </a:r>
                      <a:r>
                        <a:rPr lang="ru-RU" sz="800" u="none" strike="noStrike" dirty="0">
                          <a:effectLst/>
                        </a:rPr>
                        <a:t> з 1 га, </a:t>
                      </a:r>
                      <a:r>
                        <a:rPr lang="ru-RU" sz="800" u="none" strike="noStrike" dirty="0" err="1">
                          <a:effectLst/>
                        </a:rPr>
                        <a:t>якщо</a:t>
                      </a:r>
                      <a:r>
                        <a:rPr lang="ru-RU" sz="800" u="none" strike="noStrike" dirty="0">
                          <a:effectLst/>
                        </a:rPr>
                        <a:t> </a:t>
                      </a:r>
                      <a:r>
                        <a:rPr lang="ru-RU" sz="800" u="none" strike="noStrike" dirty="0" err="1">
                          <a:effectLst/>
                        </a:rPr>
                        <a:t>частка</a:t>
                      </a:r>
                      <a:r>
                        <a:rPr lang="ru-RU" sz="800" u="none" strike="noStrike" dirty="0">
                          <a:effectLst/>
                        </a:rPr>
                        <a:t> </a:t>
                      </a:r>
                      <a:r>
                        <a:rPr lang="ru-RU" sz="800" u="none" strike="noStrike" dirty="0" err="1">
                          <a:effectLst/>
                        </a:rPr>
                        <a:t>ріллі</a:t>
                      </a:r>
                      <a:r>
                        <a:rPr lang="ru-RU" sz="800" u="none" strike="noStrike" dirty="0">
                          <a:effectLst/>
                        </a:rPr>
                        <a:t> не </a:t>
                      </a:r>
                      <a:r>
                        <a:rPr lang="ru-RU" sz="800" u="none" strike="noStrike" dirty="0" err="1">
                          <a:effectLst/>
                        </a:rPr>
                        <a:t>менше</a:t>
                      </a:r>
                      <a:r>
                        <a:rPr lang="ru-RU" sz="800" u="none" strike="noStrike" dirty="0">
                          <a:effectLst/>
                        </a:rPr>
                        <a:t> 50 %</a:t>
                      </a:r>
                      <a:r>
                        <a:rPr lang="ru-RU" sz="800" u="none" strike="noStrike" baseline="30000" dirty="0">
                          <a:effectLst/>
                        </a:rPr>
                        <a:t>14</a:t>
                      </a:r>
                      <a:r>
                        <a:rPr lang="ru-RU" sz="800" u="none" strike="noStrike" dirty="0">
                          <a:effectLst/>
                        </a:rPr>
                        <a:t>:</a:t>
                      </a:r>
                      <a:endParaRPr lang="uk-UA" dirty="0"/>
                    </a:p>
                  </a:txBody>
                  <a:tcPr marL="5170" marR="5170" marT="5170" marB="0" anchor="ct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marL="5170" marR="5170" marT="5170" marB="0"/>
                </a:tc>
                <a:tc gridSpan="37">
                  <a:txBody>
                    <a:bodyPr/>
                    <a:lstStyle/>
                    <a:p>
                      <a:r>
                        <a:rPr lang="ru-RU" sz="800" b="1" u="none" strike="noStrike" dirty="0" err="1">
                          <a:effectLst/>
                        </a:rPr>
                        <a:t>Мінімальне</a:t>
                      </a:r>
                      <a:r>
                        <a:rPr lang="ru-RU" sz="800" b="1" u="none" strike="noStrike" dirty="0">
                          <a:effectLst/>
                        </a:rPr>
                        <a:t> </a:t>
                      </a:r>
                      <a:r>
                        <a:rPr lang="ru-RU" sz="800" b="1" u="none" strike="noStrike" dirty="0" err="1">
                          <a:effectLst/>
                        </a:rPr>
                        <a:t>податкове</a:t>
                      </a:r>
                      <a:r>
                        <a:rPr lang="ru-RU" sz="800" b="1" u="none" strike="noStrike" dirty="0">
                          <a:effectLst/>
                        </a:rPr>
                        <a:t> </a:t>
                      </a:r>
                      <a:r>
                        <a:rPr lang="ru-RU" sz="800" b="1" u="none" strike="noStrike" dirty="0" err="1">
                          <a:effectLst/>
                        </a:rPr>
                        <a:t>зобов’язання</a:t>
                      </a:r>
                      <a:r>
                        <a:rPr lang="ru-RU" sz="800" b="1" u="none" strike="noStrike" dirty="0">
                          <a:effectLst/>
                        </a:rPr>
                        <a:t> (МПЗ) не </a:t>
                      </a:r>
                      <a:r>
                        <a:rPr lang="ru-RU" sz="800" b="1" u="none" strike="noStrike" dirty="0" err="1">
                          <a:effectLst/>
                        </a:rPr>
                        <a:t>менше</a:t>
                      </a:r>
                      <a:r>
                        <a:rPr lang="ru-RU" sz="800" b="1" u="none" strike="noStrike" dirty="0">
                          <a:effectLst/>
                        </a:rPr>
                        <a:t> 700 </a:t>
                      </a:r>
                      <a:r>
                        <a:rPr lang="ru-RU" sz="800" b="1" u="none" strike="noStrike" dirty="0" err="1">
                          <a:effectLst/>
                        </a:rPr>
                        <a:t>грн</a:t>
                      </a:r>
                      <a:r>
                        <a:rPr lang="ru-RU" sz="800" b="1" u="none" strike="noStrike" dirty="0">
                          <a:effectLst/>
                        </a:rPr>
                        <a:t> з 1 га </a:t>
                      </a:r>
                      <a:r>
                        <a:rPr lang="ru-RU" sz="800" b="1" u="none" strike="noStrike" dirty="0" err="1">
                          <a:effectLst/>
                        </a:rPr>
                        <a:t>або</a:t>
                      </a:r>
                      <a:r>
                        <a:rPr lang="ru-RU" sz="800" b="1" u="none" strike="noStrike" dirty="0">
                          <a:effectLst/>
                        </a:rPr>
                        <a:t> 1400 </a:t>
                      </a:r>
                      <a:r>
                        <a:rPr lang="ru-RU" sz="800" b="1" u="none" strike="noStrike" dirty="0" err="1">
                          <a:effectLst/>
                        </a:rPr>
                        <a:t>грн</a:t>
                      </a:r>
                      <a:r>
                        <a:rPr lang="ru-RU" sz="800" b="1" u="none" strike="noStrike" dirty="0">
                          <a:effectLst/>
                        </a:rPr>
                        <a:t> з 1 га, </a:t>
                      </a:r>
                      <a:r>
                        <a:rPr lang="ru-RU" sz="800" b="1" u="none" strike="noStrike" dirty="0" err="1">
                          <a:effectLst/>
                        </a:rPr>
                        <a:t>якщо</a:t>
                      </a:r>
                      <a:r>
                        <a:rPr lang="ru-RU" sz="800" b="1" u="none" strike="noStrike" dirty="0">
                          <a:effectLst/>
                        </a:rPr>
                        <a:t> </a:t>
                      </a:r>
                      <a:r>
                        <a:rPr lang="ru-RU" sz="800" b="1" u="none" strike="noStrike" dirty="0" err="1">
                          <a:effectLst/>
                        </a:rPr>
                        <a:t>частка</a:t>
                      </a:r>
                      <a:r>
                        <a:rPr lang="ru-RU" sz="800" b="1" u="none" strike="noStrike" dirty="0">
                          <a:effectLst/>
                        </a:rPr>
                        <a:t> </a:t>
                      </a:r>
                      <a:r>
                        <a:rPr lang="ru-RU" sz="800" b="1" u="none" strike="noStrike" dirty="0" err="1">
                          <a:effectLst/>
                        </a:rPr>
                        <a:t>ріллі</a:t>
                      </a:r>
                      <a:r>
                        <a:rPr lang="ru-RU" sz="800" b="1" u="none" strike="noStrike" dirty="0">
                          <a:effectLst/>
                        </a:rPr>
                        <a:t> не </a:t>
                      </a:r>
                      <a:r>
                        <a:rPr lang="ru-RU" sz="800" b="1" u="none" strike="noStrike" dirty="0" err="1">
                          <a:effectLst/>
                        </a:rPr>
                        <a:t>менше</a:t>
                      </a:r>
                      <a:r>
                        <a:rPr lang="ru-RU" sz="800" b="1" u="none" strike="noStrike" dirty="0">
                          <a:effectLst/>
                        </a:rPr>
                        <a:t> 50 %</a:t>
                      </a:r>
                      <a:r>
                        <a:rPr lang="ru-RU" sz="800" b="1" u="none" strike="noStrike" baseline="30000" dirty="0">
                          <a:effectLst/>
                        </a:rPr>
                        <a:t>14</a:t>
                      </a:r>
                      <a:r>
                        <a:rPr lang="ru-RU" sz="800" b="1" u="none" strike="noStrike" dirty="0">
                          <a:effectLst/>
                        </a:rPr>
                        <a:t>:</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ru-RU" sz="800" u="none" strike="noStrike" dirty="0" err="1">
                          <a:effectLst/>
                        </a:rPr>
                        <a:t>Мінімальне</a:t>
                      </a:r>
                      <a:r>
                        <a:rPr lang="ru-RU" sz="800" u="none" strike="noStrike" dirty="0">
                          <a:effectLst/>
                        </a:rPr>
                        <a:t> </a:t>
                      </a:r>
                      <a:r>
                        <a:rPr lang="ru-RU" sz="800" u="none" strike="noStrike" dirty="0" err="1">
                          <a:effectLst/>
                        </a:rPr>
                        <a:t>податкове</a:t>
                      </a:r>
                      <a:r>
                        <a:rPr lang="ru-RU" sz="800" u="none" strike="noStrike" dirty="0">
                          <a:effectLst/>
                        </a:rPr>
                        <a:t> </a:t>
                      </a:r>
                      <a:r>
                        <a:rPr lang="ru-RU" sz="800" u="none" strike="noStrike" dirty="0" err="1">
                          <a:effectLst/>
                        </a:rPr>
                        <a:t>зобов’язання</a:t>
                      </a:r>
                      <a:r>
                        <a:rPr lang="ru-RU" sz="800" u="none" strike="noStrike" dirty="0">
                          <a:effectLst/>
                        </a:rPr>
                        <a:t> (МПЗ) не </a:t>
                      </a:r>
                      <a:r>
                        <a:rPr lang="ru-RU" sz="800" u="none" strike="noStrike" dirty="0" err="1">
                          <a:effectLst/>
                        </a:rPr>
                        <a:t>менше</a:t>
                      </a:r>
                      <a:r>
                        <a:rPr lang="ru-RU" sz="800" u="none" strike="noStrike" dirty="0">
                          <a:effectLst/>
                        </a:rPr>
                        <a:t> 700 </a:t>
                      </a:r>
                      <a:r>
                        <a:rPr lang="ru-RU" sz="800" u="none" strike="noStrike" dirty="0" err="1">
                          <a:effectLst/>
                        </a:rPr>
                        <a:t>грн</a:t>
                      </a:r>
                      <a:r>
                        <a:rPr lang="ru-RU" sz="800" u="none" strike="noStrike" dirty="0">
                          <a:effectLst/>
                        </a:rPr>
                        <a:t> з 1 га </a:t>
                      </a:r>
                      <a:r>
                        <a:rPr lang="ru-RU" sz="800" u="none" strike="noStrike" dirty="0" err="1">
                          <a:effectLst/>
                        </a:rPr>
                        <a:t>або</a:t>
                      </a:r>
                      <a:r>
                        <a:rPr lang="ru-RU" sz="800" u="none" strike="noStrike" dirty="0">
                          <a:effectLst/>
                        </a:rPr>
                        <a:t> 1400 </a:t>
                      </a:r>
                      <a:r>
                        <a:rPr lang="ru-RU" sz="800" u="none" strike="noStrike" dirty="0" err="1">
                          <a:effectLst/>
                        </a:rPr>
                        <a:t>грн</a:t>
                      </a:r>
                      <a:r>
                        <a:rPr lang="ru-RU" sz="800" u="none" strike="noStrike" dirty="0">
                          <a:effectLst/>
                        </a:rPr>
                        <a:t> з 1 га, </a:t>
                      </a:r>
                      <a:r>
                        <a:rPr lang="ru-RU" sz="800" u="none" strike="noStrike" dirty="0" err="1">
                          <a:effectLst/>
                        </a:rPr>
                        <a:t>якщо</a:t>
                      </a:r>
                      <a:r>
                        <a:rPr lang="ru-RU" sz="800" u="none" strike="noStrike" dirty="0">
                          <a:effectLst/>
                        </a:rPr>
                        <a:t> </a:t>
                      </a:r>
                      <a:r>
                        <a:rPr lang="ru-RU" sz="800" u="none" strike="noStrike" dirty="0" err="1">
                          <a:effectLst/>
                        </a:rPr>
                        <a:t>частка</a:t>
                      </a:r>
                      <a:r>
                        <a:rPr lang="ru-RU" sz="800" u="none" strike="noStrike" dirty="0">
                          <a:effectLst/>
                        </a:rPr>
                        <a:t> </a:t>
                      </a:r>
                      <a:r>
                        <a:rPr lang="ru-RU" sz="800" u="none" strike="noStrike" dirty="0" err="1">
                          <a:effectLst/>
                        </a:rPr>
                        <a:t>ріллі</a:t>
                      </a:r>
                      <a:r>
                        <a:rPr lang="ru-RU" sz="800" u="none" strike="noStrike" dirty="0">
                          <a:effectLst/>
                        </a:rPr>
                        <a:t> не </a:t>
                      </a:r>
                      <a:r>
                        <a:rPr lang="ru-RU" sz="800" u="none" strike="noStrike" dirty="0" err="1">
                          <a:effectLst/>
                        </a:rPr>
                        <a:t>менше</a:t>
                      </a:r>
                      <a:r>
                        <a:rPr lang="ru-RU" sz="800" u="none" strike="noStrike" dirty="0">
                          <a:effectLst/>
                        </a:rPr>
                        <a:t> 50 %</a:t>
                      </a:r>
                      <a:r>
                        <a:rPr lang="ru-RU" sz="800" u="none" strike="noStrike" baseline="30000" dirty="0">
                          <a:effectLst/>
                        </a:rPr>
                        <a:t>14</a:t>
                      </a:r>
                      <a:r>
                        <a:rPr lang="ru-RU" sz="800" u="none" strike="noStrike" dirty="0">
                          <a:effectLst/>
                        </a:rPr>
                        <a:t>:</a:t>
                      </a:r>
                      <a:endParaRPr lang="ru-RU" sz="800" b="1" i="0" u="none" strike="noStrike" dirty="0">
                        <a:solidFill>
                          <a:srgbClr val="000000"/>
                        </a:solidFill>
                        <a:effectLst/>
                        <a:latin typeface="Times New Roman" panose="02020603050405020304" pitchFamily="18" charset="0"/>
                      </a:endParaRPr>
                    </a:p>
                  </a:txBody>
                  <a:tcPr marL="5170" marR="5170" marT="517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ru-RU" sz="800" u="none" strike="noStrike" dirty="0" err="1">
                          <a:effectLst/>
                        </a:rPr>
                        <a:t>Загальне</a:t>
                      </a:r>
                      <a:r>
                        <a:rPr lang="ru-RU" sz="800" u="none" strike="noStrike" dirty="0">
                          <a:effectLst/>
                        </a:rPr>
                        <a:t> </a:t>
                      </a:r>
                      <a:r>
                        <a:rPr lang="ru-RU" sz="800" u="none" strike="noStrike" dirty="0" err="1">
                          <a:effectLst/>
                        </a:rPr>
                        <a:t>мінімальне</a:t>
                      </a:r>
                      <a:r>
                        <a:rPr lang="ru-RU" sz="800" u="none" strike="noStrike" dirty="0">
                          <a:effectLst/>
                        </a:rPr>
                        <a:t> </a:t>
                      </a:r>
                      <a:r>
                        <a:rPr lang="ru-RU" sz="800" u="none" strike="noStrike" dirty="0" err="1">
                          <a:effectLst/>
                        </a:rPr>
                        <a:t>податкове</a:t>
                      </a:r>
                      <a:r>
                        <a:rPr lang="ru-RU" sz="800" u="none" strike="noStrike" dirty="0">
                          <a:effectLst/>
                        </a:rPr>
                        <a:t> </a:t>
                      </a:r>
                      <a:r>
                        <a:rPr lang="ru-RU" sz="800" u="none" strike="noStrike" dirty="0" err="1">
                          <a:effectLst/>
                        </a:rPr>
                        <a:t>зобов’язання</a:t>
                      </a:r>
                      <a:r>
                        <a:rPr lang="ru-RU" sz="800" u="none" strike="noStrike" dirty="0">
                          <a:effectLst/>
                        </a:rPr>
                        <a:t> (ЗМПЗ)  (ЗМПЗ = сума </a:t>
                      </a:r>
                      <a:br>
                        <a:rPr lang="ru-RU" sz="800" u="none" strike="noStrike" dirty="0">
                          <a:effectLst/>
                        </a:rPr>
                      </a:br>
                      <a:r>
                        <a:rPr lang="ru-RU" sz="800" u="none" strike="noStrike" dirty="0">
                          <a:effectLst/>
                        </a:rPr>
                        <a:t>  граф 11 та  12 рядка 2),</a:t>
                      </a:r>
                      <a:br>
                        <a:rPr lang="ru-RU" sz="800" u="none" strike="noStrike" dirty="0">
                          <a:effectLst/>
                        </a:rPr>
                      </a:br>
                      <a:r>
                        <a:rPr lang="ru-RU" sz="800" u="none" strike="noStrike" dirty="0">
                          <a:effectLst/>
                        </a:rPr>
                        <a:t>(</a:t>
                      </a:r>
                      <a:r>
                        <a:rPr lang="ru-RU" sz="800" u="none" strike="noStrike" dirty="0" err="1">
                          <a:effectLst/>
                        </a:rPr>
                        <a:t>грн</a:t>
                      </a:r>
                      <a:r>
                        <a:rPr lang="ru-RU" sz="800" u="none" strike="noStrike" dirty="0">
                          <a:effectLst/>
                        </a:rPr>
                        <a:t>)</a:t>
                      </a:r>
                      <a:endParaRPr lang="ru-RU" sz="800" b="1" i="0" u="none" strike="noStrike" dirty="0">
                        <a:solidFill>
                          <a:srgbClr val="000000"/>
                        </a:solidFill>
                        <a:effectLst/>
                        <a:latin typeface="Times New Roman" panose="02020603050405020304" pitchFamily="18" charset="0"/>
                      </a:endParaRPr>
                    </a:p>
                  </a:txBody>
                  <a:tcPr marL="5170" marR="5170" marT="5170" marB="0" anchor="ctr"/>
                </a:tc>
                <a:tc rowSpan="3" gridSpan="15">
                  <a:txBody>
                    <a:bodyPr/>
                    <a:lstStyle/>
                    <a:p>
                      <a:r>
                        <a:rPr lang="ru-RU" sz="800" b="1" u="none" strike="noStrike" dirty="0" err="1">
                          <a:effectLst/>
                        </a:rPr>
                        <a:t>Загальне</a:t>
                      </a:r>
                      <a:r>
                        <a:rPr lang="ru-RU" sz="800" b="1" u="none" strike="noStrike" dirty="0">
                          <a:effectLst/>
                        </a:rPr>
                        <a:t> </a:t>
                      </a:r>
                      <a:r>
                        <a:rPr lang="ru-RU" sz="800" b="1" u="none" strike="noStrike" dirty="0" err="1">
                          <a:effectLst/>
                        </a:rPr>
                        <a:t>мінімальне</a:t>
                      </a:r>
                      <a:r>
                        <a:rPr lang="ru-RU" sz="800" b="1" u="none" strike="noStrike" dirty="0">
                          <a:effectLst/>
                        </a:rPr>
                        <a:t> </a:t>
                      </a:r>
                      <a:r>
                        <a:rPr lang="ru-RU" sz="800" b="1" u="none" strike="noStrike" dirty="0" err="1">
                          <a:effectLst/>
                        </a:rPr>
                        <a:t>податкове</a:t>
                      </a:r>
                      <a:r>
                        <a:rPr lang="ru-RU" sz="800" b="1" u="none" strike="noStrike" dirty="0">
                          <a:effectLst/>
                        </a:rPr>
                        <a:t> </a:t>
                      </a:r>
                      <a:r>
                        <a:rPr lang="ru-RU" sz="800" b="1" u="none" strike="noStrike" dirty="0" err="1">
                          <a:effectLst/>
                        </a:rPr>
                        <a:t>зобов’язання</a:t>
                      </a:r>
                      <a:r>
                        <a:rPr lang="ru-RU" sz="800" b="1" u="none" strike="noStrike" dirty="0">
                          <a:effectLst/>
                        </a:rPr>
                        <a:t> (ЗМПЗ)  (ЗМПЗ = сума </a:t>
                      </a:r>
                      <a:br>
                        <a:rPr lang="ru-RU" sz="800" b="1" u="none" strike="noStrike" dirty="0">
                          <a:effectLst/>
                        </a:rPr>
                      </a:br>
                      <a:r>
                        <a:rPr lang="ru-RU" sz="800" b="1" u="none" strike="noStrike" dirty="0">
                          <a:effectLst/>
                        </a:rPr>
                        <a:t>  граф 11 та  12 рядка 2),</a:t>
                      </a:r>
                      <a:br>
                        <a:rPr lang="ru-RU" sz="800" b="1" u="none" strike="noStrike" dirty="0">
                          <a:effectLst/>
                        </a:rPr>
                      </a:br>
                      <a:r>
                        <a:rPr lang="ru-RU" sz="800" b="1" u="none" strike="noStrike" dirty="0">
                          <a:effectLst/>
                        </a:rPr>
                        <a:t>(</a:t>
                      </a:r>
                      <a:r>
                        <a:rPr lang="ru-RU" sz="800" b="1" u="none" strike="noStrike" dirty="0" err="1">
                          <a:effectLst/>
                        </a:rPr>
                        <a:t>грн</a:t>
                      </a:r>
                      <a:r>
                        <a:rPr lang="ru-RU" sz="800" b="1" u="none" strike="noStrike" dirty="0">
                          <a:effectLst/>
                        </a:rPr>
                        <a:t>)</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gridSpan="9">
                  <a:txBody>
                    <a:bodyPr/>
                    <a:lstStyle/>
                    <a:p>
                      <a:pPr algn="ctr" fontAlgn="ctr"/>
                      <a:r>
                        <a:rPr lang="ru-RU" sz="800" b="1" u="none" strike="noStrike" dirty="0">
                          <a:effectLst/>
                        </a:rPr>
                        <a:t>20 % </a:t>
                      </a:r>
                      <a:r>
                        <a:rPr lang="ru-RU" sz="800" b="1" u="none" strike="noStrike" dirty="0" err="1">
                          <a:effectLst/>
                        </a:rPr>
                        <a:t>витрат</a:t>
                      </a:r>
                      <a:r>
                        <a:rPr lang="ru-RU" sz="800" b="1" u="none" strike="noStrike" dirty="0">
                          <a:effectLst/>
                        </a:rPr>
                        <a:t> на </a:t>
                      </a:r>
                      <a:r>
                        <a:rPr lang="ru-RU" sz="800" b="1" u="none" strike="noStrike" dirty="0" err="1">
                          <a:effectLst/>
                        </a:rPr>
                        <a:t>сплату</a:t>
                      </a:r>
                      <a:r>
                        <a:rPr lang="ru-RU" sz="800" b="1" u="none" strike="noStrike" dirty="0">
                          <a:effectLst/>
                        </a:rPr>
                        <a:t> </a:t>
                      </a:r>
                      <a:r>
                        <a:rPr lang="ru-RU" sz="800" b="1" u="none" strike="noStrike" dirty="0" err="1">
                          <a:effectLst/>
                        </a:rPr>
                        <a:t>орендної</a:t>
                      </a:r>
                      <a:r>
                        <a:rPr lang="ru-RU" sz="800" b="1" u="none" strike="noStrike" dirty="0">
                          <a:effectLst/>
                        </a:rPr>
                        <a:t> плати </a:t>
                      </a:r>
                      <a:r>
                        <a:rPr lang="ru-RU" sz="800" b="1" u="none" strike="noStrike" dirty="0" err="1">
                          <a:effectLst/>
                        </a:rPr>
                        <a:t>земельних</a:t>
                      </a:r>
                      <a:r>
                        <a:rPr lang="ru-RU" sz="800" b="1" u="none" strike="noStrike" dirty="0">
                          <a:effectLst/>
                        </a:rPr>
                        <a:t> ділянок</a:t>
                      </a:r>
                      <a:r>
                        <a:rPr lang="ru-RU" sz="800" b="1" u="none" strike="noStrike" baseline="30000" dirty="0">
                          <a:effectLst/>
                        </a:rPr>
                        <a:t>5</a:t>
                      </a:r>
                      <a:r>
                        <a:rPr lang="ru-RU" sz="800" b="1" u="none" strike="noStrike" dirty="0">
                          <a:effectLst/>
                        </a:rPr>
                        <a:t>, (</a:t>
                      </a:r>
                      <a:r>
                        <a:rPr lang="ru-RU" sz="800" b="1" u="none" strike="noStrike" dirty="0" err="1">
                          <a:effectLst/>
                        </a:rPr>
                        <a:t>грн</a:t>
                      </a:r>
                      <a:r>
                        <a:rPr lang="ru-RU" sz="800" b="1" u="none" strike="noStrike" dirty="0">
                          <a:effectLst/>
                        </a:rPr>
                        <a:t>)</a:t>
                      </a:r>
                      <a:br>
                        <a:rPr lang="ru-RU" sz="800" b="1" u="none" strike="noStrike" dirty="0">
                          <a:effectLst/>
                        </a:rPr>
                      </a:br>
                      <a:endParaRPr lang="ru-RU" sz="800" b="1"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tc rowSpan="3" hMerge="1">
                  <a:txBody>
                    <a:bodyPr/>
                    <a:lstStyle/>
                    <a:p>
                      <a:endParaRPr lang="uk-UA"/>
                    </a:p>
                  </a:txBody>
                  <a:tcPr/>
                </a:tc>
                <a:extLst>
                  <a:ext uri="{0D108BD9-81ED-4DB2-BD59-A6C34878D82A}">
                    <a16:rowId xmlns:a16="http://schemas.microsoft.com/office/drawing/2014/main" xmlns="" val="10006"/>
                  </a:ext>
                </a:extLst>
              </a:tr>
              <a:tr h="265732">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3"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pPr algn="ctr" fontAlgn="t"/>
                      <a:r>
                        <a:rPr lang="uk-UA" sz="800" u="none" strike="noStrike">
                          <a:effectLst/>
                        </a:rPr>
                        <a:t>власна</a:t>
                      </a:r>
                      <a:endParaRPr lang="en-US" sz="800" b="1" i="0" u="none" strike="noStrike" dirty="0">
                        <a:solidFill>
                          <a:srgbClr val="000000"/>
                        </a:solidFill>
                        <a:effectLst/>
                        <a:latin typeface="Times New Roman" panose="02020603050405020304" pitchFamily="18" charset="0"/>
                      </a:endParaRPr>
                    </a:p>
                  </a:txBody>
                  <a:tcPr marL="5170" marR="5170" marT="5170" marB="0"/>
                </a:tc>
                <a:tc gridSpan="7">
                  <a:txBody>
                    <a:bodyPr/>
                    <a:lstStyle/>
                    <a:p>
                      <a:r>
                        <a:rPr lang="uk-UA" sz="800" b="1" u="none" strike="noStrike" dirty="0">
                          <a:effectLst/>
                        </a:rPr>
                        <a:t>власна</a:t>
                      </a:r>
                      <a:endParaRPr lang="uk-UA"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10">
                  <a:txBody>
                    <a:bodyPr/>
                    <a:lstStyle/>
                    <a:p>
                      <a:r>
                        <a:rPr lang="uk-UA" sz="800" b="1" u="none" strike="noStrike" dirty="0">
                          <a:effectLst/>
                        </a:rPr>
                        <a:t>орендована</a:t>
                      </a:r>
                      <a:endParaRPr lang="uk-UA"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2" gridSpan="8">
                  <a:txBody>
                    <a:bodyPr/>
                    <a:lstStyle/>
                    <a:p>
                      <a:pPr algn="ctr" fontAlgn="t"/>
                      <a:r>
                        <a:rPr lang="ru-RU" sz="800" b="1" u="none" strike="noStrike" dirty="0">
                          <a:effectLst/>
                        </a:rPr>
                        <a:t>для  </a:t>
                      </a:r>
                      <a:r>
                        <a:rPr lang="ru-RU" sz="800" b="1" u="none" strike="noStrike" dirty="0" err="1">
                          <a:effectLst/>
                        </a:rPr>
                        <a:t>земельної</a:t>
                      </a:r>
                      <a:r>
                        <a:rPr lang="ru-RU" sz="800" b="1" u="none" strike="noStrike" dirty="0">
                          <a:effectLst/>
                        </a:rPr>
                        <a:t> </a:t>
                      </a:r>
                      <a:r>
                        <a:rPr lang="ru-RU" sz="800" b="1" u="none" strike="noStrike" dirty="0" err="1">
                          <a:effectLst/>
                        </a:rPr>
                        <a:t>ділянки</a:t>
                      </a:r>
                      <a:r>
                        <a:rPr lang="ru-RU" sz="800" b="1" u="none" strike="noStrike" dirty="0">
                          <a:effectLst/>
                        </a:rPr>
                        <a:t>, нормативна </a:t>
                      </a:r>
                      <a:r>
                        <a:rPr lang="ru-RU" sz="800" b="1" u="none" strike="noStrike" dirty="0" err="1">
                          <a:effectLst/>
                        </a:rPr>
                        <a:t>грошова</a:t>
                      </a:r>
                      <a:r>
                        <a:rPr lang="ru-RU" sz="800" b="1" u="none" strike="noStrike" dirty="0">
                          <a:effectLst/>
                        </a:rPr>
                        <a:t> </a:t>
                      </a:r>
                      <a:r>
                        <a:rPr lang="ru-RU" sz="800" b="1" u="none" strike="noStrike" dirty="0" err="1">
                          <a:effectLst/>
                        </a:rPr>
                        <a:t>оцінка</a:t>
                      </a:r>
                      <a:r>
                        <a:rPr lang="ru-RU" sz="800" b="1" u="none" strike="noStrike" dirty="0">
                          <a:effectLst/>
                        </a:rPr>
                        <a:t> </a:t>
                      </a:r>
                      <a:r>
                        <a:rPr lang="ru-RU" sz="800" b="1" u="none" strike="noStrike" dirty="0" err="1">
                          <a:effectLst/>
                        </a:rPr>
                        <a:t>якої</a:t>
                      </a:r>
                      <a:r>
                        <a:rPr lang="ru-RU" sz="800" b="1" u="none" strike="noStrike" dirty="0">
                          <a:effectLst/>
                        </a:rPr>
                        <a:t> проведена (</a:t>
                      </a:r>
                      <a:r>
                        <a:rPr lang="ru-RU" sz="800" b="1" u="none" strike="noStrike" dirty="0" err="1">
                          <a:effectLst/>
                        </a:rPr>
                        <a:t>НГОд</a:t>
                      </a:r>
                      <a:r>
                        <a:rPr lang="ru-RU" sz="800" b="1" u="none" strike="noStrike" dirty="0">
                          <a:effectLst/>
                        </a:rPr>
                        <a:t>), (</a:t>
                      </a:r>
                      <a:r>
                        <a:rPr lang="ru-RU" sz="800" b="1" u="none" strike="noStrike" dirty="0" err="1">
                          <a:effectLst/>
                        </a:rPr>
                        <a:t>грн</a:t>
                      </a:r>
                      <a:r>
                        <a:rPr lang="ru-RU" sz="800" b="1" u="none" strike="noStrike" dirty="0">
                          <a:effectLst/>
                        </a:rPr>
                        <a:t>)</a:t>
                      </a:r>
                      <a:endParaRPr lang="ru-RU" sz="800" b="1" i="0" u="none" strike="noStrike" dirty="0">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8">
                  <a:txBody>
                    <a:bodyPr/>
                    <a:lstStyle/>
                    <a:p>
                      <a:r>
                        <a:rPr lang="ru-RU" sz="800" b="1" u="none" strike="noStrike" dirty="0">
                          <a:effectLst/>
                        </a:rPr>
                        <a:t>для  </a:t>
                      </a:r>
                      <a:r>
                        <a:rPr lang="ru-RU" sz="800" b="1" u="none" strike="noStrike" dirty="0" err="1">
                          <a:effectLst/>
                        </a:rPr>
                        <a:t>земельної</a:t>
                      </a:r>
                      <a:r>
                        <a:rPr lang="ru-RU" sz="800" b="1" u="none" strike="noStrike" dirty="0">
                          <a:effectLst/>
                        </a:rPr>
                        <a:t> </a:t>
                      </a:r>
                      <a:r>
                        <a:rPr lang="ru-RU" sz="800" b="1" u="none" strike="noStrike" dirty="0" err="1">
                          <a:effectLst/>
                        </a:rPr>
                        <a:t>ділянки</a:t>
                      </a:r>
                      <a:r>
                        <a:rPr lang="ru-RU" sz="800" b="1" u="none" strike="noStrike" dirty="0">
                          <a:effectLst/>
                        </a:rPr>
                        <a:t>, нормативна </a:t>
                      </a:r>
                      <a:r>
                        <a:rPr lang="ru-RU" sz="800" b="1" u="none" strike="noStrike" dirty="0" err="1">
                          <a:effectLst/>
                        </a:rPr>
                        <a:t>грошова</a:t>
                      </a:r>
                      <a:r>
                        <a:rPr lang="ru-RU" sz="800" b="1" u="none" strike="noStrike" dirty="0">
                          <a:effectLst/>
                        </a:rPr>
                        <a:t> </a:t>
                      </a:r>
                      <a:r>
                        <a:rPr lang="ru-RU" sz="800" b="1" u="none" strike="noStrike" dirty="0" err="1">
                          <a:effectLst/>
                        </a:rPr>
                        <a:t>оцінка</a:t>
                      </a:r>
                      <a:r>
                        <a:rPr lang="ru-RU" sz="800" b="1" u="none" strike="noStrike" dirty="0">
                          <a:effectLst/>
                        </a:rPr>
                        <a:t> </a:t>
                      </a:r>
                      <a:r>
                        <a:rPr lang="ru-RU" sz="800" b="1" u="none" strike="noStrike" dirty="0" err="1">
                          <a:effectLst/>
                        </a:rPr>
                        <a:t>якої</a:t>
                      </a:r>
                      <a:r>
                        <a:rPr lang="ru-RU" sz="800" b="1" u="none" strike="noStrike" dirty="0">
                          <a:effectLst/>
                        </a:rPr>
                        <a:t> не проведена (НГО), (</a:t>
                      </a:r>
                      <a:r>
                        <a:rPr lang="ru-RU" sz="800" b="1" u="none" strike="noStrike" dirty="0" err="1">
                          <a:effectLst/>
                        </a:rPr>
                        <a:t>грн</a:t>
                      </a:r>
                      <a:r>
                        <a:rPr lang="ru-RU" sz="800" b="1" u="none" strike="noStrike" dirty="0">
                          <a:effectLst/>
                        </a:rPr>
                        <a:t>) </a:t>
                      </a:r>
                      <a:endParaRPr lang="uk-UA"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8"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6" vMerge="1">
                  <a:txBody>
                    <a:bodyPr/>
                    <a:lstStyle/>
                    <a:p>
                      <a:endParaRPr lang="uk-UA"/>
                    </a:p>
                  </a:txBody>
                  <a:tcPr/>
                </a:tc>
                <a:tc hMerge="1" vMerge="1">
                  <a:txBody>
                    <a:bodyPr/>
                    <a:lstStyle/>
                    <a:p>
                      <a:r>
                        <a:rPr lang="ru-RU" sz="800" u="none" strike="noStrike" dirty="0" err="1">
                          <a:effectLst/>
                        </a:rPr>
                        <a:t>земельної</a:t>
                      </a:r>
                      <a:r>
                        <a:rPr lang="ru-RU" sz="800" u="none" strike="noStrike" dirty="0">
                          <a:effectLst/>
                        </a:rPr>
                        <a:t> </a:t>
                      </a:r>
                      <a:r>
                        <a:rPr lang="ru-RU" sz="800" u="none" strike="noStrike" dirty="0" err="1">
                          <a:effectLst/>
                        </a:rPr>
                        <a:t>ділянки</a:t>
                      </a:r>
                      <a:r>
                        <a:rPr lang="ru-RU" sz="800" u="none" strike="noStrike" dirty="0">
                          <a:effectLst/>
                        </a:rPr>
                        <a:t>, нормативна </a:t>
                      </a:r>
                      <a:r>
                        <a:rPr lang="ru-RU" sz="800" u="none" strike="noStrike" dirty="0" err="1">
                          <a:effectLst/>
                        </a:rPr>
                        <a:t>грошова</a:t>
                      </a:r>
                      <a:r>
                        <a:rPr lang="ru-RU" sz="800" u="none" strike="noStrike" dirty="0">
                          <a:effectLst/>
                        </a:rPr>
                        <a:t> </a:t>
                      </a:r>
                      <a:r>
                        <a:rPr lang="ru-RU" sz="800" u="none" strike="noStrike" dirty="0" err="1">
                          <a:effectLst/>
                        </a:rPr>
                        <a:t>оцінка</a:t>
                      </a:r>
                      <a:r>
                        <a:rPr lang="ru-RU" sz="800" u="none" strike="noStrike" dirty="0">
                          <a:effectLst/>
                        </a:rPr>
                        <a:t> </a:t>
                      </a:r>
                      <a:r>
                        <a:rPr lang="ru-RU" sz="800" u="none" strike="noStrike" dirty="0" err="1">
                          <a:effectLst/>
                        </a:rPr>
                        <a:t>якої</a:t>
                      </a:r>
                      <a:r>
                        <a:rPr lang="ru-RU" sz="800" u="none" strike="noStrike" dirty="0">
                          <a:effectLst/>
                        </a:rPr>
                        <a:t> проведена МПЗ = </a:t>
                      </a:r>
                      <a:r>
                        <a:rPr lang="ru-RU" sz="800" u="none" strike="noStrike" dirty="0" err="1">
                          <a:effectLst/>
                        </a:rPr>
                        <a:t>НГОд</a:t>
                      </a:r>
                      <a:r>
                        <a:rPr lang="ru-RU" sz="800" u="none" strike="noStrike" dirty="0">
                          <a:effectLst/>
                        </a:rPr>
                        <a:t>  х К х М / 12</a:t>
                      </a:r>
                      <a:br>
                        <a:rPr lang="ru-RU" sz="800" u="none" strike="noStrike" dirty="0">
                          <a:effectLst/>
                        </a:rPr>
                      </a:br>
                      <a:r>
                        <a:rPr lang="ru-RU" sz="800" u="none" strike="noStrike" dirty="0">
                          <a:effectLst/>
                        </a:rPr>
                        <a:t>(графа 7 х графа 9 х графа 10 / 12), (</a:t>
                      </a:r>
                      <a:r>
                        <a:rPr lang="ru-RU" sz="800" u="none" strike="noStrike" dirty="0" err="1">
                          <a:effectLst/>
                        </a:rPr>
                        <a:t>грн</a:t>
                      </a:r>
                      <a:r>
                        <a:rPr lang="ru-RU" sz="800" u="none" strike="noStrike" dirty="0">
                          <a:effectLst/>
                        </a:rPr>
                        <a:t>)</a:t>
                      </a:r>
                      <a:endParaRPr lang="uk-UA" dirty="0"/>
                    </a:p>
                  </a:txBody>
                  <a:tcPr marL="5170" marR="5170" marT="5170" marB="0" anchor="ct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rowSpan="2" gridSpan="12">
                  <a:txBody>
                    <a:bodyPr/>
                    <a:lstStyle/>
                    <a:p>
                      <a:r>
                        <a:rPr lang="ru-RU" sz="800" b="1" u="none" strike="noStrike" dirty="0" err="1">
                          <a:effectLst/>
                        </a:rPr>
                        <a:t>земельної</a:t>
                      </a:r>
                      <a:r>
                        <a:rPr lang="ru-RU" sz="800" b="1" u="none" strike="noStrike" dirty="0">
                          <a:effectLst/>
                        </a:rPr>
                        <a:t> </a:t>
                      </a:r>
                      <a:r>
                        <a:rPr lang="ru-RU" sz="800" b="1" u="none" strike="noStrike" dirty="0" err="1">
                          <a:effectLst/>
                        </a:rPr>
                        <a:t>ділянки</a:t>
                      </a:r>
                      <a:r>
                        <a:rPr lang="ru-RU" sz="800" b="1" u="none" strike="noStrike" dirty="0">
                          <a:effectLst/>
                        </a:rPr>
                        <a:t>, нормативна </a:t>
                      </a:r>
                      <a:r>
                        <a:rPr lang="ru-RU" sz="800" b="1" u="none" strike="noStrike" dirty="0" err="1">
                          <a:effectLst/>
                        </a:rPr>
                        <a:t>грошова</a:t>
                      </a:r>
                      <a:r>
                        <a:rPr lang="ru-RU" sz="800" b="1" u="none" strike="noStrike" dirty="0">
                          <a:effectLst/>
                        </a:rPr>
                        <a:t> </a:t>
                      </a:r>
                      <a:r>
                        <a:rPr lang="ru-RU" sz="800" b="1" u="none" strike="noStrike" dirty="0" err="1">
                          <a:effectLst/>
                        </a:rPr>
                        <a:t>оцінка</a:t>
                      </a:r>
                      <a:r>
                        <a:rPr lang="ru-RU" sz="800" b="1" u="none" strike="noStrike" dirty="0">
                          <a:effectLst/>
                        </a:rPr>
                        <a:t> </a:t>
                      </a:r>
                      <a:r>
                        <a:rPr lang="ru-RU" sz="800" b="1" u="none" strike="noStrike" dirty="0" err="1">
                          <a:effectLst/>
                        </a:rPr>
                        <a:t>якої</a:t>
                      </a:r>
                      <a:r>
                        <a:rPr lang="ru-RU" sz="800" b="1" u="none" strike="noStrike" dirty="0">
                          <a:effectLst/>
                        </a:rPr>
                        <a:t> проведена МПЗ = </a:t>
                      </a:r>
                      <a:r>
                        <a:rPr lang="ru-RU" sz="800" b="1" u="none" strike="noStrike" dirty="0" err="1">
                          <a:effectLst/>
                        </a:rPr>
                        <a:t>НГОд</a:t>
                      </a:r>
                      <a:r>
                        <a:rPr lang="ru-RU" sz="800" b="1" u="none" strike="noStrike" dirty="0">
                          <a:effectLst/>
                        </a:rPr>
                        <a:t>  х К х М / 12</a:t>
                      </a:r>
                      <a:br>
                        <a:rPr lang="ru-RU" sz="800" b="1" u="none" strike="noStrike" dirty="0">
                          <a:effectLst/>
                        </a:rPr>
                      </a:br>
                      <a:r>
                        <a:rPr lang="ru-RU" sz="800" b="1" u="none" strike="noStrike" dirty="0">
                          <a:effectLst/>
                        </a:rPr>
                        <a:t>(графа 7 х графа 9 х графа 10 / 12), (</a:t>
                      </a:r>
                      <a:r>
                        <a:rPr lang="ru-RU" sz="800" b="1" u="none" strike="noStrike" dirty="0" err="1">
                          <a:effectLst/>
                        </a:rPr>
                        <a:t>грн</a:t>
                      </a:r>
                      <a:r>
                        <a:rPr lang="ru-RU" sz="800" b="1" u="none" strike="noStrike" dirty="0">
                          <a:effectLst/>
                        </a:rPr>
                        <a:t>)</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pPr algn="ctr" fontAlgn="ctr"/>
                      <a:r>
                        <a:rPr lang="ru-RU" sz="800" u="none" strike="noStrike">
                          <a:effectLst/>
                        </a:rPr>
                        <a:t>земельної ділянки, нормативна грошова оцінка якої проведена МПЗ = НГОд  х К х М / 12</a:t>
                      </a:r>
                      <a:br>
                        <a:rPr lang="ru-RU" sz="800" u="none" strike="noStrike">
                          <a:effectLst/>
                        </a:rPr>
                      </a:br>
                      <a:r>
                        <a:rPr lang="ru-RU" sz="800" u="none" strike="noStrike">
                          <a:effectLst/>
                        </a:rPr>
                        <a:t>(графа 7 х графа 9 х графа 10 / 12), (грн)</a:t>
                      </a:r>
                      <a:endParaRPr lang="ru-RU" sz="800" b="1" i="0" u="none" strike="noStrike" dirty="0">
                        <a:solidFill>
                          <a:srgbClr val="000000"/>
                        </a:solidFill>
                        <a:effectLst/>
                        <a:latin typeface="Times New Roman" panose="02020603050405020304" pitchFamily="18" charset="0"/>
                      </a:endParaRPr>
                    </a:p>
                  </a:txBody>
                  <a:tcPr marL="5170" marR="5170" marT="5170" marB="0" anchor="ct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r>
                        <a:rPr lang="ru-RU" sz="800" u="none" strike="noStrike" dirty="0" err="1">
                          <a:effectLst/>
                        </a:rPr>
                        <a:t>земельної</a:t>
                      </a:r>
                      <a:r>
                        <a:rPr lang="ru-RU" sz="800" u="none" strike="noStrike" dirty="0">
                          <a:effectLst/>
                        </a:rPr>
                        <a:t> </a:t>
                      </a:r>
                      <a:r>
                        <a:rPr lang="ru-RU" sz="800" u="none" strike="noStrike" dirty="0" err="1">
                          <a:effectLst/>
                        </a:rPr>
                        <a:t>ділянки</a:t>
                      </a:r>
                      <a:r>
                        <a:rPr lang="ru-RU" sz="800" u="none" strike="noStrike" dirty="0">
                          <a:effectLst/>
                        </a:rPr>
                        <a:t>, нормативна </a:t>
                      </a:r>
                      <a:r>
                        <a:rPr lang="ru-RU" sz="800" u="none" strike="noStrike" dirty="0" err="1">
                          <a:effectLst/>
                        </a:rPr>
                        <a:t>грошова</a:t>
                      </a:r>
                      <a:r>
                        <a:rPr lang="ru-RU" sz="800" u="none" strike="noStrike" dirty="0">
                          <a:effectLst/>
                        </a:rPr>
                        <a:t> </a:t>
                      </a:r>
                      <a:r>
                        <a:rPr lang="ru-RU" sz="800" u="none" strike="noStrike" dirty="0" err="1">
                          <a:effectLst/>
                        </a:rPr>
                        <a:t>оцінка</a:t>
                      </a:r>
                      <a:r>
                        <a:rPr lang="ru-RU" sz="800" u="none" strike="noStrike" dirty="0">
                          <a:effectLst/>
                        </a:rPr>
                        <a:t> </a:t>
                      </a:r>
                      <a:r>
                        <a:rPr lang="ru-RU" sz="800" u="none" strike="noStrike" dirty="0" err="1">
                          <a:effectLst/>
                        </a:rPr>
                        <a:t>якої</a:t>
                      </a:r>
                      <a:r>
                        <a:rPr lang="ru-RU" sz="800" u="none" strike="noStrike" dirty="0">
                          <a:effectLst/>
                        </a:rPr>
                        <a:t> не проведена  МПЗ = НГО х S х К х М / 12</a:t>
                      </a:r>
                      <a:br>
                        <a:rPr lang="ru-RU" sz="800" u="none" strike="noStrike" dirty="0">
                          <a:effectLst/>
                        </a:rPr>
                      </a:br>
                      <a:r>
                        <a:rPr lang="ru-RU" sz="800" u="none" strike="noStrike" dirty="0">
                          <a:effectLst/>
                        </a:rPr>
                        <a:t>(графа 8  х графа 3 </a:t>
                      </a:r>
                      <a:r>
                        <a:rPr lang="ru-RU" sz="800" u="none" strike="noStrike" dirty="0" err="1">
                          <a:effectLst/>
                        </a:rPr>
                        <a:t>або</a:t>
                      </a:r>
                      <a:r>
                        <a:rPr lang="ru-RU" sz="800" u="none" strike="noStrike" dirty="0">
                          <a:effectLst/>
                        </a:rPr>
                        <a:t> 5 х графа 9 х графа 10 / 12), (</a:t>
                      </a:r>
                      <a:r>
                        <a:rPr lang="ru-RU" sz="800" u="none" strike="noStrike" dirty="0" err="1">
                          <a:effectLst/>
                        </a:rPr>
                        <a:t>грн</a:t>
                      </a:r>
                      <a:r>
                        <a:rPr lang="ru-RU" sz="800" u="none" strike="noStrike" dirty="0">
                          <a:effectLst/>
                        </a:rPr>
                        <a:t>)</a:t>
                      </a:r>
                      <a:endParaRPr lang="uk-UA" dirty="0"/>
                    </a:p>
                  </a:txBody>
                  <a:tcPr marL="5170" marR="5170" marT="5170" marB="0" anchor="ctr"/>
                </a:tc>
                <a:tc rowSpan="2" hMerge="1">
                  <a:txBody>
                    <a:bodyPr/>
                    <a:lstStyle/>
                    <a:p>
                      <a:endParaRPr lang="uk-UA"/>
                    </a:p>
                  </a:txBody>
                  <a:tcPr/>
                </a:tc>
                <a:tc rowSpan="2" gridSpan="25">
                  <a:txBody>
                    <a:bodyPr/>
                    <a:lstStyle/>
                    <a:p>
                      <a:r>
                        <a:rPr lang="ru-RU" sz="800" b="1" u="none" strike="noStrike" dirty="0" err="1">
                          <a:effectLst/>
                        </a:rPr>
                        <a:t>земельної</a:t>
                      </a:r>
                      <a:r>
                        <a:rPr lang="ru-RU" sz="800" b="1" u="none" strike="noStrike" dirty="0">
                          <a:effectLst/>
                        </a:rPr>
                        <a:t> </a:t>
                      </a:r>
                      <a:r>
                        <a:rPr lang="ru-RU" sz="800" b="1" u="none" strike="noStrike" dirty="0" err="1">
                          <a:effectLst/>
                        </a:rPr>
                        <a:t>ділянки</a:t>
                      </a:r>
                      <a:r>
                        <a:rPr lang="ru-RU" sz="800" b="1" u="none" strike="noStrike" dirty="0">
                          <a:effectLst/>
                        </a:rPr>
                        <a:t>, нормативна </a:t>
                      </a:r>
                      <a:r>
                        <a:rPr lang="ru-RU" sz="800" b="1" u="none" strike="noStrike" dirty="0" err="1">
                          <a:effectLst/>
                        </a:rPr>
                        <a:t>грошова</a:t>
                      </a:r>
                      <a:r>
                        <a:rPr lang="ru-RU" sz="800" b="1" u="none" strike="noStrike" dirty="0">
                          <a:effectLst/>
                        </a:rPr>
                        <a:t> </a:t>
                      </a:r>
                      <a:r>
                        <a:rPr lang="ru-RU" sz="800" b="1" u="none" strike="noStrike" dirty="0" err="1">
                          <a:effectLst/>
                        </a:rPr>
                        <a:t>оцінка</a:t>
                      </a:r>
                      <a:r>
                        <a:rPr lang="ru-RU" sz="800" b="1" u="none" strike="noStrike" dirty="0">
                          <a:effectLst/>
                        </a:rPr>
                        <a:t> </a:t>
                      </a:r>
                      <a:r>
                        <a:rPr lang="ru-RU" sz="800" b="1" u="none" strike="noStrike" dirty="0" err="1">
                          <a:effectLst/>
                        </a:rPr>
                        <a:t>якої</a:t>
                      </a:r>
                      <a:r>
                        <a:rPr lang="ru-RU" sz="800" b="1" u="none" strike="noStrike" dirty="0">
                          <a:effectLst/>
                        </a:rPr>
                        <a:t> не проведена  МПЗ = НГО х S х К х М / 12</a:t>
                      </a:r>
                      <a:br>
                        <a:rPr lang="ru-RU" sz="800" b="1" u="none" strike="noStrike" dirty="0">
                          <a:effectLst/>
                        </a:rPr>
                      </a:br>
                      <a:r>
                        <a:rPr lang="ru-RU" sz="800" b="1" u="none" strike="noStrike" dirty="0">
                          <a:effectLst/>
                        </a:rPr>
                        <a:t>(графа 8  х графа 3 </a:t>
                      </a:r>
                      <a:r>
                        <a:rPr lang="ru-RU" sz="800" b="1" u="none" strike="noStrike" dirty="0" err="1">
                          <a:effectLst/>
                        </a:rPr>
                        <a:t>або</a:t>
                      </a:r>
                      <a:r>
                        <a:rPr lang="ru-RU" sz="800" b="1" u="none" strike="noStrike" dirty="0">
                          <a:effectLst/>
                        </a:rPr>
                        <a:t> 5 х графа 9 х графа 10 / 12), (</a:t>
                      </a:r>
                      <a:r>
                        <a:rPr lang="ru-RU" sz="800" b="1" u="none" strike="noStrike" dirty="0" err="1">
                          <a:effectLst/>
                        </a:rPr>
                        <a:t>грн</a:t>
                      </a:r>
                      <a:r>
                        <a:rPr lang="ru-RU" sz="800" b="1" u="none" strike="noStrike" dirty="0">
                          <a:effectLst/>
                        </a:rPr>
                        <a:t>)</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r>
                        <a:rPr lang="ru-RU" sz="800" u="none" strike="noStrike" dirty="0" err="1">
                          <a:effectLst/>
                        </a:rPr>
                        <a:t>земельної</a:t>
                      </a:r>
                      <a:r>
                        <a:rPr lang="ru-RU" sz="800" u="none" strike="noStrike" dirty="0">
                          <a:effectLst/>
                        </a:rPr>
                        <a:t> </a:t>
                      </a:r>
                      <a:r>
                        <a:rPr lang="ru-RU" sz="800" u="none" strike="noStrike" dirty="0" err="1">
                          <a:effectLst/>
                        </a:rPr>
                        <a:t>ділянки</a:t>
                      </a:r>
                      <a:r>
                        <a:rPr lang="ru-RU" sz="800" u="none" strike="noStrike" dirty="0">
                          <a:effectLst/>
                        </a:rPr>
                        <a:t>, нормативна </a:t>
                      </a:r>
                      <a:r>
                        <a:rPr lang="ru-RU" sz="800" u="none" strike="noStrike" dirty="0" err="1">
                          <a:effectLst/>
                        </a:rPr>
                        <a:t>грошова</a:t>
                      </a:r>
                      <a:r>
                        <a:rPr lang="ru-RU" sz="800" u="none" strike="noStrike" dirty="0">
                          <a:effectLst/>
                        </a:rPr>
                        <a:t> </a:t>
                      </a:r>
                      <a:r>
                        <a:rPr lang="ru-RU" sz="800" u="none" strike="noStrike" dirty="0" err="1">
                          <a:effectLst/>
                        </a:rPr>
                        <a:t>оцінка</a:t>
                      </a:r>
                      <a:r>
                        <a:rPr lang="ru-RU" sz="800" u="none" strike="noStrike" dirty="0">
                          <a:effectLst/>
                        </a:rPr>
                        <a:t> </a:t>
                      </a:r>
                      <a:r>
                        <a:rPr lang="ru-RU" sz="800" u="none" strike="noStrike" dirty="0" err="1">
                          <a:effectLst/>
                        </a:rPr>
                        <a:t>якої</a:t>
                      </a:r>
                      <a:r>
                        <a:rPr lang="ru-RU" sz="800" u="none" strike="noStrike" dirty="0">
                          <a:effectLst/>
                        </a:rPr>
                        <a:t> не проведена  МПЗ = НГО х S х К х М / 12</a:t>
                      </a:r>
                      <a:br>
                        <a:rPr lang="ru-RU" sz="800" u="none" strike="noStrike" dirty="0">
                          <a:effectLst/>
                        </a:rPr>
                      </a:br>
                      <a:r>
                        <a:rPr lang="ru-RU" sz="800" u="none" strike="noStrike" dirty="0">
                          <a:effectLst/>
                        </a:rPr>
                        <a:t>(графа 8  х графа 3 </a:t>
                      </a:r>
                      <a:r>
                        <a:rPr lang="ru-RU" sz="800" u="none" strike="noStrike" dirty="0" err="1">
                          <a:effectLst/>
                        </a:rPr>
                        <a:t>або</a:t>
                      </a:r>
                      <a:r>
                        <a:rPr lang="ru-RU" sz="800" u="none" strike="noStrike" dirty="0">
                          <a:effectLst/>
                        </a:rPr>
                        <a:t> 5 х графа 9 х графа 10 / 12), (</a:t>
                      </a:r>
                      <a:r>
                        <a:rPr lang="ru-RU" sz="800" u="none" strike="noStrike" dirty="0" err="1">
                          <a:effectLst/>
                        </a:rPr>
                        <a:t>грн</a:t>
                      </a:r>
                      <a:r>
                        <a:rPr lang="ru-RU" sz="800" u="none" strike="noStrike" dirty="0">
                          <a:effectLst/>
                        </a:rPr>
                        <a:t>)</a:t>
                      </a:r>
                      <a:endParaRPr lang="uk-UA" dirty="0"/>
                    </a:p>
                  </a:txBody>
                  <a:tcPr marL="5170" marR="5170" marT="5170" marB="0" anchor="ct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1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9"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extLst>
                  <a:ext uri="{0D108BD9-81ED-4DB2-BD59-A6C34878D82A}">
                    <a16:rowId xmlns:a16="http://schemas.microsoft.com/office/drawing/2014/main" xmlns="" val="10007"/>
                  </a:ext>
                </a:extLst>
              </a:tr>
              <a:tr h="896218">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3"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pPr algn="ctr" fontAlgn="t"/>
                      <a:r>
                        <a:rPr lang="uk-UA" sz="800" u="none" strike="noStrike">
                          <a:effectLst/>
                        </a:rPr>
                        <a:t>га</a:t>
                      </a:r>
                      <a:endParaRPr lang="uk-UA" sz="800" b="1" i="0" u="none" strike="noStrike">
                        <a:solidFill>
                          <a:srgbClr val="000000"/>
                        </a:solidFill>
                        <a:effectLst/>
                        <a:latin typeface="Times New Roman" panose="02020603050405020304" pitchFamily="18" charset="0"/>
                      </a:endParaRPr>
                    </a:p>
                  </a:txBody>
                  <a:tcPr marL="5170" marR="5170" marT="5170" marB="0"/>
                </a:tc>
                <a:tc gridSpan="3">
                  <a:txBody>
                    <a:bodyPr/>
                    <a:lstStyle/>
                    <a:p>
                      <a:r>
                        <a:rPr lang="uk-UA" sz="800" b="1" u="none" strike="noStrike" dirty="0">
                          <a:effectLst/>
                        </a:rPr>
                        <a:t>га</a:t>
                      </a:r>
                      <a:endParaRPr lang="uk-UA" b="1"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t"/>
                      <a:r>
                        <a:rPr lang="uk-UA" sz="800" b="1" u="none" strike="noStrike">
                          <a:effectLst/>
                        </a:rPr>
                        <a:t>частка ріллі, %</a:t>
                      </a:r>
                      <a:endParaRPr lang="uk-UA" sz="8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t"/>
                      <a:r>
                        <a:rPr lang="uk-UA" sz="800" b="1" u="none" strike="noStrike">
                          <a:effectLst/>
                        </a:rPr>
                        <a:t>га</a:t>
                      </a:r>
                      <a:endParaRPr lang="uk-UA" sz="800" b="1" i="0" u="none" strike="noStrike">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t"/>
                      <a:r>
                        <a:rPr lang="uk-UA" sz="800" b="1" u="none" strike="noStrike" dirty="0">
                          <a:effectLst/>
                        </a:rPr>
                        <a:t>частка ріллі, %</a:t>
                      </a:r>
                      <a:endParaRPr lang="uk-UA" sz="800" b="1" i="0" u="none" strike="noStrike" dirty="0">
                        <a:solidFill>
                          <a:srgbClr val="000000"/>
                        </a:solidFill>
                        <a:effectLst/>
                        <a:latin typeface="Times New Roman" panose="02020603050405020304" pitchFamily="18" charset="0"/>
                      </a:endParaRPr>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8"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8"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2"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1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9"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extLst>
                  <a:ext uri="{0D108BD9-81ED-4DB2-BD59-A6C34878D82A}">
                    <a16:rowId xmlns:a16="http://schemas.microsoft.com/office/drawing/2014/main" xmlns="" val="10008"/>
                  </a:ext>
                </a:extLst>
              </a:tr>
              <a:tr h="150605">
                <a:tc gridSpan="6">
                  <a:txBody>
                    <a:bodyPr/>
                    <a:lstStyle/>
                    <a:p>
                      <a:pPr algn="ctr" fontAlgn="ctr"/>
                      <a:r>
                        <a:rPr lang="uk-UA" sz="800" b="1" u="none" strike="noStrike" dirty="0">
                          <a:effectLst/>
                        </a:rPr>
                        <a:t>1</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2</a:t>
                      </a:r>
                      <a:endParaRPr lang="uk-UA" sz="1000" b="0" i="1" u="none" strike="noStrike">
                        <a:solidFill>
                          <a:srgbClr val="000000"/>
                        </a:solidFill>
                        <a:effectLst/>
                        <a:latin typeface="Times New Roman" panose="02020603050405020304" pitchFamily="18" charset="0"/>
                      </a:endParaRPr>
                    </a:p>
                  </a:txBody>
                  <a:tcPr marL="5170" marR="5170" marT="5170" marB="0" anchor="ctr"/>
                </a:tc>
                <a:tc gridSpan="13">
                  <a:txBody>
                    <a:bodyPr/>
                    <a:lstStyle/>
                    <a:p>
                      <a:pPr algn="ctr"/>
                      <a:r>
                        <a:rPr lang="uk-UA" sz="800" b="1" u="none" strike="noStrike" dirty="0">
                          <a:effectLst/>
                        </a:rPr>
                        <a:t>2</a:t>
                      </a:r>
                      <a:endParaRPr lang="uk-UA" sz="800"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3</a:t>
                      </a:r>
                      <a:endParaRPr lang="uk-UA" sz="800" b="0" i="1" u="none" strike="noStrike">
                        <a:solidFill>
                          <a:srgbClr val="000000"/>
                        </a:solidFill>
                        <a:effectLst/>
                        <a:latin typeface="Times New Roman" panose="02020603050405020304" pitchFamily="18" charset="0"/>
                      </a:endParaRPr>
                    </a:p>
                  </a:txBody>
                  <a:tcPr marL="5170" marR="5170" marT="5170" marB="0" anchor="ctr"/>
                </a:tc>
                <a:tc gridSpan="3">
                  <a:txBody>
                    <a:bodyPr/>
                    <a:lstStyle/>
                    <a:p>
                      <a:pPr algn="ctr"/>
                      <a:r>
                        <a:rPr lang="uk-UA" sz="800" b="1" u="none" strike="noStrike">
                          <a:effectLst/>
                        </a:rPr>
                        <a:t>3</a:t>
                      </a:r>
                      <a:endParaRPr lang="uk-UA" b="1"/>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ctr"/>
                      <a:r>
                        <a:rPr lang="uk-UA" sz="800" b="1" u="none" strike="noStrike" dirty="0">
                          <a:effectLst/>
                        </a:rPr>
                        <a:t>4</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b="1" u="none" strike="noStrike">
                          <a:effectLst/>
                        </a:rPr>
                        <a:t>5</a:t>
                      </a:r>
                      <a:endParaRPr lang="uk-UA" sz="800" b="1" i="1"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b="1" u="none" strike="noStrike" dirty="0">
                          <a:effectLst/>
                        </a:rPr>
                        <a:t>6</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b="1" u="none" strike="noStrike" dirty="0">
                          <a:effectLst/>
                        </a:rPr>
                        <a:t>7</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b="1" u="none" strike="noStrike" dirty="0">
                          <a:effectLst/>
                        </a:rPr>
                        <a:t>8</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9</a:t>
                      </a:r>
                      <a:endParaRPr lang="uk-UA" sz="800" b="0" i="1" u="none" strike="noStrike">
                        <a:solidFill>
                          <a:srgbClr val="000000"/>
                        </a:solidFill>
                        <a:effectLst/>
                        <a:latin typeface="Times New Roman" panose="02020603050405020304" pitchFamily="18" charset="0"/>
                      </a:endParaRPr>
                    </a:p>
                  </a:txBody>
                  <a:tcPr marL="5170" marR="5170" marT="5170" marB="0" anchor="ctr"/>
                </a:tc>
                <a:tc gridSpan="8">
                  <a:txBody>
                    <a:bodyPr/>
                    <a:lstStyle/>
                    <a:p>
                      <a:pPr algn="ctr"/>
                      <a:r>
                        <a:rPr lang="uk-UA" sz="800" b="1" u="none" strike="noStrike" dirty="0">
                          <a:effectLst/>
                        </a:rPr>
                        <a:t>9</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10</a:t>
                      </a:r>
                      <a:endParaRPr lang="uk-UA" sz="800" b="0" i="1" u="none" strike="noStrike">
                        <a:solidFill>
                          <a:srgbClr val="000000"/>
                        </a:solidFill>
                        <a:effectLst/>
                        <a:latin typeface="Times New Roman" panose="02020603050405020304" pitchFamily="18" charset="0"/>
                      </a:endParaRPr>
                    </a:p>
                  </a:txBody>
                  <a:tcPr marL="5170" marR="5170" marT="5170" marB="0" anchor="ctr"/>
                </a:tc>
                <a:tc gridSpan="6">
                  <a:txBody>
                    <a:bodyPr/>
                    <a:lstStyle/>
                    <a:p>
                      <a:pPr algn="ctr"/>
                      <a:r>
                        <a:rPr lang="uk-UA" sz="800" b="1" u="none" strike="noStrike" dirty="0">
                          <a:effectLst/>
                        </a:rPr>
                        <a:t>10</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a:effectLst/>
                        </a:rPr>
                        <a:t>11</a:t>
                      </a:r>
                      <a:endParaRPr lang="uk-UA"/>
                    </a:p>
                  </a:txBody>
                  <a:tcPr marL="5170" marR="5170" marT="517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marL="5170" marR="5170" marT="5170" marB="0" anchor="ctr"/>
                </a:tc>
                <a:tc gridSpan="12">
                  <a:txBody>
                    <a:bodyPr/>
                    <a:lstStyle/>
                    <a:p>
                      <a:pPr algn="ctr"/>
                      <a:r>
                        <a:rPr lang="uk-UA" sz="800" b="1" u="none" strike="noStrike" dirty="0">
                          <a:effectLst/>
                        </a:rPr>
                        <a:t>11</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dirty="0">
                          <a:effectLst/>
                        </a:rPr>
                        <a:t>11</a:t>
                      </a:r>
                      <a:endParaRPr lang="uk-UA" sz="800" b="0" i="1" u="none" strike="noStrike" dirty="0">
                        <a:solidFill>
                          <a:srgbClr val="000000"/>
                        </a:solidFill>
                        <a:effectLst/>
                        <a:latin typeface="Times New Roman" panose="02020603050405020304" pitchFamily="18" charset="0"/>
                      </a:endParaRPr>
                    </a:p>
                  </a:txBody>
                  <a:tcPr marL="5170" marR="5170" marT="517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a:effectLst/>
                        </a:rPr>
                        <a:t>12</a:t>
                      </a:r>
                      <a:endParaRPr lang="uk-UA"/>
                    </a:p>
                  </a:txBody>
                  <a:tcPr marL="5170" marR="5170" marT="5170" marB="0" anchor="ctr"/>
                </a:tc>
                <a:tc hMerge="1">
                  <a:txBody>
                    <a:bodyPr/>
                    <a:lstStyle/>
                    <a:p>
                      <a:endParaRPr lang="uk-UA"/>
                    </a:p>
                  </a:txBody>
                  <a:tcPr/>
                </a:tc>
                <a:tc gridSpan="25">
                  <a:txBody>
                    <a:bodyPr/>
                    <a:lstStyle/>
                    <a:p>
                      <a:pPr algn="ctr"/>
                      <a:r>
                        <a:rPr lang="uk-UA" sz="800" b="1" u="none" strike="noStrike" dirty="0">
                          <a:effectLst/>
                        </a:rPr>
                        <a:t>12</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endParaRPr lang="uk-UA" sz="1000" b="0" i="1" u="none" strike="noStrike">
                        <a:solidFill>
                          <a:srgbClr val="000000"/>
                        </a:solidFill>
                        <a:effectLst/>
                        <a:latin typeface="Times New Roman" panose="02020603050405020304" pitchFamily="18" charset="0"/>
                      </a:endParaRPr>
                    </a:p>
                  </a:txBody>
                  <a:tcPr marL="5170" marR="5170" marT="5170" marB="0" anchor="ctr"/>
                </a:tc>
                <a:tc hMerge="1">
                  <a:txBody>
                    <a:bodyPr/>
                    <a:lstStyle/>
                    <a:p>
                      <a:pPr algn="ctr" fontAlgn="ctr"/>
                      <a:r>
                        <a:rPr lang="uk-UA" sz="800" u="none" strike="noStrike">
                          <a:effectLst/>
                        </a:rPr>
                        <a:t>12</a:t>
                      </a:r>
                      <a:endParaRPr lang="uk-UA" sz="800" b="0" i="1" u="none" strike="noStrike">
                        <a:solidFill>
                          <a:srgbClr val="000000"/>
                        </a:solidFill>
                        <a:effectLst/>
                        <a:latin typeface="Times New Roman" panose="02020603050405020304" pitchFamily="18" charset="0"/>
                      </a:endParaRPr>
                    </a:p>
                  </a:txBody>
                  <a:tcPr marL="5170" marR="5170" marT="517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13</a:t>
                      </a:r>
                      <a:endParaRPr lang="uk-UA" sz="800" b="0" i="1" u="none" strike="noStrike">
                        <a:solidFill>
                          <a:srgbClr val="000000"/>
                        </a:solidFill>
                        <a:effectLst/>
                        <a:latin typeface="Times New Roman" panose="02020603050405020304" pitchFamily="18" charset="0"/>
                      </a:endParaRPr>
                    </a:p>
                  </a:txBody>
                  <a:tcPr marL="5170" marR="5170" marT="5170" marB="0" anchor="ctr"/>
                </a:tc>
                <a:tc gridSpan="15">
                  <a:txBody>
                    <a:bodyPr/>
                    <a:lstStyle/>
                    <a:p>
                      <a:pPr algn="ctr"/>
                      <a:r>
                        <a:rPr lang="uk-UA" sz="800" b="1" u="none" strike="noStrike" dirty="0">
                          <a:effectLst/>
                        </a:rPr>
                        <a:t>13</a:t>
                      </a:r>
                      <a:endParaRPr lang="uk-UA" b="1"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b="1" u="none" strike="noStrike" dirty="0">
                          <a:effectLst/>
                        </a:rPr>
                        <a:t>14</a:t>
                      </a:r>
                      <a:endParaRPr lang="uk-UA" sz="800" b="1" i="1"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09"/>
                  </a:ext>
                </a:extLst>
              </a:tr>
              <a:tr h="295082">
                <a:tc gridSpan="6">
                  <a:txBody>
                    <a:bodyPr/>
                    <a:lstStyle/>
                    <a:p>
                      <a:pPr algn="l" fontAlgn="ctr"/>
                      <a:r>
                        <a:rPr lang="uk-UA" sz="800" u="none" strike="noStrike">
                          <a:effectLst/>
                        </a:rPr>
                        <a:t>1.1</a:t>
                      </a:r>
                      <a:r>
                        <a:rPr lang="uk-UA" sz="800" u="none" strike="noStrike" baseline="30000">
                          <a:effectLst/>
                        </a:rPr>
                        <a:t>6</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0520483600:04:001:0118</a:t>
                      </a:r>
                      <a:endParaRPr lang="uk-UA" sz="1000" b="0" i="0" u="none" strike="noStrike">
                        <a:solidFill>
                          <a:srgbClr val="000000"/>
                        </a:solidFill>
                        <a:effectLst/>
                        <a:latin typeface="Times New Roman" panose="02020603050405020304" pitchFamily="18" charset="0"/>
                      </a:endParaRPr>
                    </a:p>
                  </a:txBody>
                  <a:tcPr marL="5170" marR="5170" marT="5170" marB="0" anchor="ctr"/>
                </a:tc>
                <a:tc gridSpan="13">
                  <a:txBody>
                    <a:bodyPr/>
                    <a:lstStyle/>
                    <a:p>
                      <a:r>
                        <a:rPr lang="uk-UA" sz="800" u="none" strike="noStrike">
                          <a:effectLst/>
                        </a:rPr>
                        <a:t>0520483600:04:001:0118</a:t>
                      </a:r>
                      <a:endParaRPr lang="uk-UA" sz="80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3">
                  <a:txBody>
                    <a:bodyPr/>
                    <a:lstStyle/>
                    <a:p>
                      <a:r>
                        <a:rPr lang="uk-UA" sz="800" u="none" strike="noStrike">
                          <a:effectLst/>
                        </a:rPr>
                        <a:t> </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ctr"/>
                      <a:r>
                        <a:rPr lang="uk-UA" sz="800" u="none" strike="noStrike">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17</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100</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382411.74</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b"/>
                      <a:r>
                        <a:rPr lang="uk-UA" sz="800" u="none" strike="noStrike">
                          <a:effectLst/>
                        </a:rPr>
                        <a:t>0,05</a:t>
                      </a:r>
                      <a:endParaRPr lang="uk-UA" sz="800" b="0" i="0" u="none" strike="noStrike">
                        <a:solidFill>
                          <a:srgbClr val="000000"/>
                        </a:solidFill>
                        <a:effectLst/>
                        <a:latin typeface="Times New Roman" panose="02020603050405020304" pitchFamily="18" charset="0"/>
                      </a:endParaRPr>
                    </a:p>
                  </a:txBody>
                  <a:tcPr marL="5170" marR="5170" marT="5170" marB="0" anchor="b"/>
                </a:tc>
                <a:tc gridSpan="8">
                  <a:txBody>
                    <a:bodyPr/>
                    <a:lstStyle/>
                    <a:p>
                      <a:r>
                        <a:rPr lang="uk-UA" sz="800" u="none" strike="noStrike">
                          <a:effectLst/>
                        </a:rPr>
                        <a:t>0,05</a:t>
                      </a:r>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7</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6">
                  <a:txBody>
                    <a:bodyPr/>
                    <a:lstStyle/>
                    <a:p>
                      <a:r>
                        <a:rPr lang="uk-UA" sz="800" u="none" strike="noStrike">
                          <a:effectLst/>
                        </a:rPr>
                        <a:t>7</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a:effectLst/>
                        </a:rPr>
                        <a:t>13883,33</a:t>
                      </a:r>
                      <a:endParaRPr lang="uk-UA"/>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marL="5170" marR="5170" marT="5170" marB="0" anchor="ctr"/>
                </a:tc>
                <a:tc gridSpan="12">
                  <a:txBody>
                    <a:bodyPr/>
                    <a:lstStyle/>
                    <a:p>
                      <a:r>
                        <a:rPr lang="uk-UA" sz="800" u="none" strike="noStrike" dirty="0">
                          <a:effectLst/>
                        </a:rPr>
                        <a:t>13883,33</a:t>
                      </a:r>
                      <a:endParaRPr lang="uk-UA"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a:effectLst/>
                        </a:rPr>
                        <a:t>13883,33</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a:effectLst/>
                        </a:rPr>
                        <a:t> </a:t>
                      </a:r>
                      <a:endParaRPr lang="uk-UA"/>
                    </a:p>
                  </a:txBody>
                  <a:tcPr marL="5170" marR="5170" marT="5170" marB="0"/>
                </a:tc>
                <a:tc hMerge="1">
                  <a:txBody>
                    <a:bodyPr/>
                    <a:lstStyle/>
                    <a:p>
                      <a:endParaRPr lang="uk-UA"/>
                    </a:p>
                  </a:txBody>
                  <a:tcPr/>
                </a:tc>
                <a:tc gridSpan="25">
                  <a:txBody>
                    <a:bodyPr/>
                    <a:lstStyle/>
                    <a:p>
                      <a:r>
                        <a:rPr lang="uk-UA" sz="800" u="none" strike="noStrike">
                          <a:effectLst/>
                        </a:rPr>
                        <a:t> </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endParaRPr lang="uk-UA" sz="1000" b="1" i="0" u="none" strike="noStrike">
                        <a:solidFill>
                          <a:srgbClr val="000000"/>
                        </a:solidFill>
                        <a:effectLst/>
                        <a:latin typeface="Times New Roman" panose="02020603050405020304" pitchFamily="18" charset="0"/>
                      </a:endParaRPr>
                    </a:p>
                  </a:txBody>
                  <a:tcPr marL="5170" marR="5170" marT="5170" marB="0"/>
                </a:tc>
                <a:tc hMerge="1">
                  <a:txBody>
                    <a:bodyPr/>
                    <a:lstStyle/>
                    <a:p>
                      <a:pPr algn="ctr" fontAlgn="t"/>
                      <a:r>
                        <a:rPr lang="uk-UA" sz="800" u="none" strike="noStrike" dirty="0">
                          <a:effectLst/>
                        </a:rPr>
                        <a:t> </a:t>
                      </a:r>
                      <a:endParaRPr lang="uk-UA" sz="800" b="1" i="0" u="none" strike="noStrike" dirty="0">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dirty="0">
                          <a:effectLst/>
                        </a:rPr>
                        <a:t>х</a:t>
                      </a:r>
                      <a:endParaRPr lang="uk-UA" sz="800" b="0" i="0" u="none" strike="noStrike" dirty="0">
                        <a:solidFill>
                          <a:srgbClr val="000000"/>
                        </a:solidFill>
                        <a:effectLst/>
                        <a:latin typeface="Times New Roman" panose="02020603050405020304" pitchFamily="18" charset="0"/>
                      </a:endParaRPr>
                    </a:p>
                  </a:txBody>
                  <a:tcPr marL="5170" marR="5170" marT="5170" marB="0" anchor="ctr"/>
                </a:tc>
                <a:tc gridSpan="15">
                  <a:txBody>
                    <a:bodyPr/>
                    <a:lstStyle/>
                    <a:p>
                      <a:r>
                        <a:rPr lang="uk-UA" sz="800" u="none" strike="noStrike">
                          <a:effectLst/>
                        </a:rPr>
                        <a:t>х</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0"/>
                  </a:ext>
                </a:extLst>
              </a:tr>
              <a:tr h="295082">
                <a:tc gridSpan="6">
                  <a:txBody>
                    <a:bodyPr/>
                    <a:lstStyle/>
                    <a:p>
                      <a:pPr algn="l" fontAlgn="ctr"/>
                      <a:r>
                        <a:rPr lang="uk-UA" sz="800" u="none" strike="noStrike">
                          <a:effectLst/>
                        </a:rPr>
                        <a:t>1.2</a:t>
                      </a:r>
                      <a:r>
                        <a:rPr lang="uk-UA" sz="800" u="none" strike="noStrike" baseline="30000">
                          <a:effectLst/>
                        </a:rPr>
                        <a:t>6</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3521980800:02:000:7501</a:t>
                      </a:r>
                      <a:endParaRPr lang="uk-UA" sz="1000" b="0" i="0" u="none" strike="noStrike">
                        <a:solidFill>
                          <a:srgbClr val="000000"/>
                        </a:solidFill>
                        <a:effectLst/>
                        <a:latin typeface="Times New Roman" panose="02020603050405020304" pitchFamily="18" charset="0"/>
                      </a:endParaRPr>
                    </a:p>
                  </a:txBody>
                  <a:tcPr marL="5170" marR="5170" marT="5170" marB="0" anchor="ctr"/>
                </a:tc>
                <a:tc gridSpan="13">
                  <a:txBody>
                    <a:bodyPr/>
                    <a:lstStyle/>
                    <a:p>
                      <a:r>
                        <a:rPr lang="uk-UA" sz="800" u="none" strike="noStrike">
                          <a:effectLst/>
                        </a:rPr>
                        <a:t>3521980800:02:000:7501</a:t>
                      </a:r>
                      <a:endParaRPr lang="uk-UA" sz="80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17.1676</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3">
                  <a:txBody>
                    <a:bodyPr/>
                    <a:lstStyle/>
                    <a:p>
                      <a:r>
                        <a:rPr lang="uk-UA" sz="800" u="none" strike="noStrike">
                          <a:effectLst/>
                        </a:rPr>
                        <a:t>17.1676</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ctr"/>
                      <a:r>
                        <a:rPr lang="uk-UA" sz="800" u="none" strike="noStrike">
                          <a:effectLst/>
                        </a:rPr>
                        <a:t>0</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179193</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 </a:t>
                      </a:r>
                      <a:endParaRPr lang="uk-UA" sz="800" b="1" i="1"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b"/>
                      <a:r>
                        <a:rPr lang="uk-UA" sz="800" u="none" strike="noStrike">
                          <a:effectLst/>
                        </a:rPr>
                        <a:t>0,05</a:t>
                      </a:r>
                      <a:endParaRPr lang="uk-UA" sz="800" b="0" i="0" u="none" strike="noStrike">
                        <a:solidFill>
                          <a:srgbClr val="000000"/>
                        </a:solidFill>
                        <a:effectLst/>
                        <a:latin typeface="Times New Roman" panose="02020603050405020304" pitchFamily="18" charset="0"/>
                      </a:endParaRPr>
                    </a:p>
                  </a:txBody>
                  <a:tcPr marL="5170" marR="5170" marT="5170" marB="0" anchor="b"/>
                </a:tc>
                <a:tc gridSpan="8">
                  <a:txBody>
                    <a:bodyPr/>
                    <a:lstStyle/>
                    <a:p>
                      <a:r>
                        <a:rPr lang="uk-UA" sz="800" u="none" strike="noStrike">
                          <a:effectLst/>
                        </a:rPr>
                        <a:t>0,05</a:t>
                      </a:r>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dirty="0">
                          <a:effectLst/>
                        </a:rPr>
                        <a:t>12</a:t>
                      </a:r>
                      <a:endParaRPr lang="uk-UA" sz="800" b="0" i="0" u="none" strike="noStrike" dirty="0">
                        <a:solidFill>
                          <a:srgbClr val="000000"/>
                        </a:solidFill>
                        <a:effectLst/>
                        <a:latin typeface="Times New Roman" panose="02020603050405020304" pitchFamily="18" charset="0"/>
                      </a:endParaRPr>
                    </a:p>
                  </a:txBody>
                  <a:tcPr marL="5170" marR="5170" marT="5170" marB="0" anchor="ctr"/>
                </a:tc>
                <a:tc gridSpan="6">
                  <a:txBody>
                    <a:bodyPr/>
                    <a:lstStyle/>
                    <a:p>
                      <a:r>
                        <a:rPr lang="uk-UA" sz="800" u="none" strike="noStrike">
                          <a:effectLst/>
                        </a:rPr>
                        <a:t>12</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a:effectLst/>
                        </a:rPr>
                        <a:t>12017,32</a:t>
                      </a:r>
                      <a:endParaRPr lang="uk-UA"/>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marL="5170" marR="5170" marT="5170" marB="0" anchor="ctr"/>
                </a:tc>
                <a:tc gridSpan="12">
                  <a:txBody>
                    <a:bodyPr/>
                    <a:lstStyle/>
                    <a:p>
                      <a:r>
                        <a:rPr lang="uk-UA" sz="800" u="none" strike="noStrike">
                          <a:effectLst/>
                        </a:rPr>
                        <a:t>12017,32</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a:effectLst/>
                        </a:rPr>
                        <a:t>12017,32</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a:effectLst/>
                        </a:rPr>
                        <a:t> </a:t>
                      </a:r>
                      <a:endParaRPr lang="uk-UA"/>
                    </a:p>
                  </a:txBody>
                  <a:tcPr marL="5170" marR="5170" marT="5170" marB="0"/>
                </a:tc>
                <a:tc hMerge="1">
                  <a:txBody>
                    <a:bodyPr/>
                    <a:lstStyle/>
                    <a:p>
                      <a:endParaRPr lang="uk-UA"/>
                    </a:p>
                  </a:txBody>
                  <a:tcPr/>
                </a:tc>
                <a:tc gridSpan="25">
                  <a:txBody>
                    <a:bodyPr/>
                    <a:lstStyle/>
                    <a:p>
                      <a:r>
                        <a:rPr lang="uk-UA" sz="800" u="none" strike="noStrike" dirty="0">
                          <a:effectLst/>
                        </a:rPr>
                        <a:t> </a:t>
                      </a:r>
                      <a:endParaRPr lang="uk-UA"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endParaRPr lang="uk-UA" sz="1000" b="1" i="0" u="none" strike="noStrike">
                        <a:solidFill>
                          <a:srgbClr val="000000"/>
                        </a:solidFill>
                        <a:effectLst/>
                        <a:latin typeface="Times New Roman" panose="02020603050405020304" pitchFamily="18" charset="0"/>
                      </a:endParaRPr>
                    </a:p>
                  </a:txBody>
                  <a:tcPr marL="5170" marR="5170" marT="5170" marB="0"/>
                </a:tc>
                <a:tc hMerge="1">
                  <a:txBody>
                    <a:bodyPr/>
                    <a:lstStyle/>
                    <a:p>
                      <a:pPr algn="ctr" fontAlgn="t"/>
                      <a:r>
                        <a:rPr lang="uk-UA" sz="800" u="none" strike="noStrike" dirty="0">
                          <a:effectLst/>
                        </a:rPr>
                        <a:t> </a:t>
                      </a:r>
                      <a:endParaRPr lang="uk-UA" sz="800" b="1" i="0" u="none" strike="noStrike" dirty="0">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dirty="0">
                          <a:effectLst/>
                        </a:rPr>
                        <a:t>х</a:t>
                      </a:r>
                      <a:endParaRPr lang="uk-UA" sz="800" b="0" i="0" u="none" strike="noStrike" dirty="0">
                        <a:solidFill>
                          <a:srgbClr val="000000"/>
                        </a:solidFill>
                        <a:effectLst/>
                        <a:latin typeface="Times New Roman" panose="02020603050405020304" pitchFamily="18" charset="0"/>
                      </a:endParaRPr>
                    </a:p>
                  </a:txBody>
                  <a:tcPr marL="5170" marR="5170" marT="5170" marB="0" anchor="ctr"/>
                </a:tc>
                <a:tc gridSpan="15">
                  <a:txBody>
                    <a:bodyPr/>
                    <a:lstStyle/>
                    <a:p>
                      <a:r>
                        <a:rPr lang="uk-UA" sz="800" u="none" strike="noStrike" dirty="0">
                          <a:effectLst/>
                        </a:rPr>
                        <a:t>х</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1"/>
                  </a:ext>
                </a:extLst>
              </a:tr>
              <a:tr h="295082">
                <a:tc gridSpan="6">
                  <a:txBody>
                    <a:bodyPr/>
                    <a:lstStyle/>
                    <a:p>
                      <a:pPr algn="l" fontAlgn="ctr"/>
                      <a:r>
                        <a:rPr lang="uk-UA" sz="800" u="none" strike="noStrike">
                          <a:effectLst/>
                        </a:rPr>
                        <a:t>1.3</a:t>
                      </a:r>
                      <a:r>
                        <a:rPr lang="uk-UA" sz="800" u="none" strike="noStrike" baseline="30000">
                          <a:effectLst/>
                        </a:rPr>
                        <a:t>6</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3521980800:02:000:9014</a:t>
                      </a:r>
                      <a:endParaRPr lang="uk-UA" sz="1000" b="0" i="0" u="none" strike="noStrike">
                        <a:solidFill>
                          <a:srgbClr val="000000"/>
                        </a:solidFill>
                        <a:effectLst/>
                        <a:latin typeface="Times New Roman" panose="02020603050405020304" pitchFamily="18" charset="0"/>
                      </a:endParaRPr>
                    </a:p>
                  </a:txBody>
                  <a:tcPr marL="5170" marR="5170" marT="5170" marB="0" anchor="ctr"/>
                </a:tc>
                <a:tc gridSpan="13">
                  <a:txBody>
                    <a:bodyPr/>
                    <a:lstStyle/>
                    <a:p>
                      <a:r>
                        <a:rPr lang="uk-UA" sz="800" u="none" strike="noStrike">
                          <a:effectLst/>
                        </a:rPr>
                        <a:t>3521980800:02:000:9014</a:t>
                      </a:r>
                      <a:endParaRPr lang="uk-UA" sz="80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43.6392</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3">
                  <a:txBody>
                    <a:bodyPr/>
                    <a:lstStyle/>
                    <a:p>
                      <a:r>
                        <a:rPr lang="uk-UA" sz="800" u="none" strike="noStrike">
                          <a:effectLst/>
                        </a:rPr>
                        <a:t>43.6392</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ctr"/>
                      <a:r>
                        <a:rPr lang="uk-UA" sz="800" u="none" strike="noStrike">
                          <a:effectLst/>
                        </a:rPr>
                        <a:t>52,11</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40.0999</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47,89</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455450</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21806,3</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b"/>
                      <a:r>
                        <a:rPr lang="uk-UA" sz="800" u="none" strike="noStrike">
                          <a:effectLst/>
                        </a:rPr>
                        <a:t>0,05</a:t>
                      </a:r>
                      <a:endParaRPr lang="uk-UA" sz="800" b="0" i="0" u="none" strike="noStrike">
                        <a:solidFill>
                          <a:srgbClr val="000000"/>
                        </a:solidFill>
                        <a:effectLst/>
                        <a:latin typeface="Times New Roman" panose="02020603050405020304" pitchFamily="18" charset="0"/>
                      </a:endParaRPr>
                    </a:p>
                  </a:txBody>
                  <a:tcPr marL="5170" marR="5170" marT="5170" marB="0" anchor="b"/>
                </a:tc>
                <a:tc gridSpan="8">
                  <a:txBody>
                    <a:bodyPr/>
                    <a:lstStyle/>
                    <a:p>
                      <a:r>
                        <a:rPr lang="uk-UA" sz="800" u="none" strike="noStrike">
                          <a:effectLst/>
                        </a:rPr>
                        <a:t>0,05</a:t>
                      </a:r>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12</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6">
                  <a:txBody>
                    <a:bodyPr/>
                    <a:lstStyle/>
                    <a:p>
                      <a:r>
                        <a:rPr lang="uk-UA" sz="800" u="none" strike="noStrike">
                          <a:effectLst/>
                        </a:rPr>
                        <a:t>12</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a:effectLst/>
                        </a:rPr>
                        <a:t>74268,96</a:t>
                      </a:r>
                      <a:endParaRPr lang="uk-UA"/>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marL="5170" marR="5170" marT="5170" marB="0" anchor="ctr"/>
                </a:tc>
                <a:tc gridSpan="12">
                  <a:txBody>
                    <a:bodyPr/>
                    <a:lstStyle/>
                    <a:p>
                      <a:r>
                        <a:rPr lang="uk-UA" sz="800" u="none" strike="noStrike">
                          <a:effectLst/>
                        </a:rPr>
                        <a:t>74268,96</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a:effectLst/>
                        </a:rPr>
                        <a:t>74268,96</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a:effectLst/>
                        </a:rPr>
                        <a:t> </a:t>
                      </a:r>
                      <a:endParaRPr lang="uk-UA"/>
                    </a:p>
                  </a:txBody>
                  <a:tcPr marL="5170" marR="5170" marT="5170" marB="0"/>
                </a:tc>
                <a:tc hMerge="1">
                  <a:txBody>
                    <a:bodyPr/>
                    <a:lstStyle/>
                    <a:p>
                      <a:endParaRPr lang="uk-UA"/>
                    </a:p>
                  </a:txBody>
                  <a:tcPr/>
                </a:tc>
                <a:tc gridSpan="25">
                  <a:txBody>
                    <a:bodyPr/>
                    <a:lstStyle/>
                    <a:p>
                      <a:r>
                        <a:rPr lang="uk-UA" sz="800" u="none" strike="noStrike">
                          <a:effectLst/>
                        </a:rPr>
                        <a:t> </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endParaRPr lang="uk-UA" sz="1000" b="1" i="0" u="none" strike="noStrike">
                        <a:solidFill>
                          <a:srgbClr val="000000"/>
                        </a:solidFill>
                        <a:effectLst/>
                        <a:latin typeface="Times New Roman" panose="02020603050405020304" pitchFamily="18" charset="0"/>
                      </a:endParaRPr>
                    </a:p>
                  </a:txBody>
                  <a:tcPr marL="5170" marR="5170" marT="5170" marB="0"/>
                </a:tc>
                <a:tc hMerge="1">
                  <a:txBody>
                    <a:bodyPr/>
                    <a:lstStyle/>
                    <a:p>
                      <a:pPr algn="ctr" fontAlgn="t"/>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х</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15">
                  <a:txBody>
                    <a:bodyPr/>
                    <a:lstStyle/>
                    <a:p>
                      <a:r>
                        <a:rPr lang="uk-UA" sz="800" u="none" strike="noStrike" dirty="0">
                          <a:effectLst/>
                        </a:rPr>
                        <a:t>х</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2"/>
                  </a:ext>
                </a:extLst>
              </a:tr>
              <a:tr h="150605">
                <a:tc gridSpan="6">
                  <a:txBody>
                    <a:bodyPr/>
                    <a:lstStyle/>
                    <a:p>
                      <a:pPr algn="l" fontAlgn="ctr"/>
                      <a:r>
                        <a:rPr lang="uk-UA" sz="800" u="none" strike="noStrike">
                          <a:effectLst/>
                        </a:rPr>
                        <a:t>1.4</a:t>
                      </a:r>
                      <a:r>
                        <a:rPr lang="uk-UA" sz="800" u="none" strike="noStrike" baseline="30000">
                          <a:effectLst/>
                        </a:rPr>
                        <a:t>6</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 </a:t>
                      </a:r>
                      <a:endParaRPr lang="uk-UA" sz="1000" b="0" i="0" u="none" strike="noStrike">
                        <a:solidFill>
                          <a:srgbClr val="000000"/>
                        </a:solidFill>
                        <a:effectLst/>
                        <a:latin typeface="Times New Roman" panose="02020603050405020304" pitchFamily="18" charset="0"/>
                      </a:endParaRPr>
                    </a:p>
                  </a:txBody>
                  <a:tcPr marL="5170" marR="5170" marT="5170" marB="0" anchor="ctr"/>
                </a:tc>
                <a:tc gridSpan="13">
                  <a:txBody>
                    <a:bodyPr/>
                    <a:lstStyle/>
                    <a:p>
                      <a:r>
                        <a:rPr lang="uk-UA" sz="800" u="none" strike="noStrike">
                          <a:effectLst/>
                        </a:rPr>
                        <a:t> </a:t>
                      </a:r>
                      <a:endParaRPr lang="uk-UA" sz="80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3">
                  <a:txBody>
                    <a:bodyPr/>
                    <a:lstStyle/>
                    <a:p>
                      <a:r>
                        <a:rPr lang="uk-UA" sz="800" u="none" strike="noStrike">
                          <a:effectLst/>
                        </a:rPr>
                        <a:t> </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gridSpan="4">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 </a:t>
                      </a:r>
                      <a:endParaRPr lang="uk-UA" sz="800" b="1" i="1"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 </a:t>
                      </a:r>
                      <a:endParaRPr lang="uk-UA" sz="800" b="1" i="1"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b"/>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nchor="b"/>
                </a:tc>
                <a:tc gridSpan="8">
                  <a:txBody>
                    <a:bodyPr/>
                    <a:lstStyle/>
                    <a:p>
                      <a:r>
                        <a:rPr lang="uk-UA" sz="800" u="none" strike="noStrike">
                          <a:effectLst/>
                        </a:rPr>
                        <a:t> </a:t>
                      </a:r>
                      <a:endParaRPr lang="uk-UA"/>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6">
                  <a:txBody>
                    <a:bodyPr/>
                    <a:lstStyle/>
                    <a:p>
                      <a:r>
                        <a:rPr lang="uk-UA" sz="800" u="none" strike="noStrike">
                          <a:effectLst/>
                        </a:rPr>
                        <a:t> </a:t>
                      </a:r>
                      <a:endParaRPr lang="uk-UA"/>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a:effectLst/>
                        </a:rPr>
                        <a:t> </a:t>
                      </a:r>
                      <a:endParaRPr lang="uk-UA"/>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marL="5170" marR="5170" marT="5170" marB="0" anchor="ctr"/>
                </a:tc>
                <a:tc gridSpan="12">
                  <a:txBody>
                    <a:bodyPr/>
                    <a:lstStyle/>
                    <a:p>
                      <a:r>
                        <a:rPr lang="uk-UA" sz="800" u="none" strike="noStrike">
                          <a:effectLst/>
                        </a:rPr>
                        <a:t> </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a:effectLst/>
                        </a:rPr>
                        <a:t> </a:t>
                      </a:r>
                      <a:endParaRPr lang="uk-UA"/>
                    </a:p>
                  </a:txBody>
                  <a:tcPr marL="5170" marR="5170" marT="5170" marB="0"/>
                </a:tc>
                <a:tc hMerge="1">
                  <a:txBody>
                    <a:bodyPr/>
                    <a:lstStyle/>
                    <a:p>
                      <a:endParaRPr lang="uk-UA"/>
                    </a:p>
                  </a:txBody>
                  <a:tcPr/>
                </a:tc>
                <a:tc gridSpan="25">
                  <a:txBody>
                    <a:bodyPr/>
                    <a:lstStyle/>
                    <a:p>
                      <a:r>
                        <a:rPr lang="uk-UA" sz="800" u="none" strike="noStrike">
                          <a:effectLst/>
                        </a:rPr>
                        <a:t> </a:t>
                      </a:r>
                      <a:endParaRPr lang="uk-UA"/>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endParaRPr lang="uk-UA" sz="1000" b="1" i="0" u="none" strike="noStrike">
                        <a:solidFill>
                          <a:srgbClr val="000000"/>
                        </a:solidFill>
                        <a:effectLst/>
                        <a:latin typeface="Times New Roman" panose="02020603050405020304" pitchFamily="18" charset="0"/>
                      </a:endParaRPr>
                    </a:p>
                  </a:txBody>
                  <a:tcPr marL="5170" marR="5170" marT="5170" marB="0"/>
                </a:tc>
                <a:tc hMerge="1">
                  <a:txBody>
                    <a:bodyPr/>
                    <a:lstStyle/>
                    <a:p>
                      <a:pPr algn="ctr" fontAlgn="t"/>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х</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15">
                  <a:txBody>
                    <a:bodyPr/>
                    <a:lstStyle/>
                    <a:p>
                      <a:r>
                        <a:rPr lang="uk-UA" sz="800" u="none" strike="noStrike" dirty="0">
                          <a:effectLst/>
                        </a:rPr>
                        <a:t>х</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3"/>
                  </a:ext>
                </a:extLst>
              </a:tr>
              <a:tr h="150605">
                <a:tc gridSpan="6">
                  <a:txBody>
                    <a:bodyPr/>
                    <a:lstStyle/>
                    <a:p>
                      <a:pPr algn="ctr" fontAlgn="ctr"/>
                      <a:r>
                        <a:rPr lang="uk-UA" sz="800" u="none" strike="noStrike" dirty="0">
                          <a:effectLst/>
                        </a:rPr>
                        <a:t>2</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1000" u="none" strike="noStrike">
                          <a:effectLst/>
                        </a:rPr>
                        <a:t>х</a:t>
                      </a:r>
                      <a:endParaRPr lang="uk-UA" sz="1000" b="0" i="0" u="none" strike="noStrike">
                        <a:solidFill>
                          <a:srgbClr val="000000"/>
                        </a:solidFill>
                        <a:effectLst/>
                        <a:latin typeface="Times New Roman" panose="02020603050405020304" pitchFamily="18" charset="0"/>
                      </a:endParaRPr>
                    </a:p>
                  </a:txBody>
                  <a:tcPr marL="5170" marR="5170" marT="5170" marB="0" anchor="ctr"/>
                </a:tc>
                <a:tc gridSpan="13">
                  <a:txBody>
                    <a:bodyPr/>
                    <a:lstStyle/>
                    <a:p>
                      <a:r>
                        <a:rPr lang="uk-UA" sz="800" u="none" strike="noStrike" dirty="0">
                          <a:effectLst/>
                        </a:rPr>
                        <a:t>х</a:t>
                      </a:r>
                      <a:endParaRPr lang="uk-UA" sz="800"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3">
                  <a:txBody>
                    <a:bodyPr/>
                    <a:lstStyle/>
                    <a:p>
                      <a:r>
                        <a:rPr lang="uk-UA" sz="800" u="none" strike="noStrike" dirty="0">
                          <a:effectLst/>
                        </a:rPr>
                        <a:t> </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dirty="0"/>
                    </a:p>
                  </a:txBody>
                  <a:tcPr/>
                </a:tc>
                <a:tc gridSpan="4">
                  <a:txBody>
                    <a:bodyPr/>
                    <a:lstStyle/>
                    <a:p>
                      <a:pPr algn="ctr" fontAlgn="ctr"/>
                      <a:r>
                        <a:rPr lang="uk-UA" sz="800" u="none" strike="noStrike" dirty="0">
                          <a:effectLst/>
                        </a:rPr>
                        <a:t>х</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 </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dirty="0"/>
                    </a:p>
                  </a:txBody>
                  <a:tcPr/>
                </a:tc>
                <a:tc hMerge="1">
                  <a:txBody>
                    <a:bodyPr/>
                    <a:lstStyle/>
                    <a:p>
                      <a:endParaRPr lang="uk-UA"/>
                    </a:p>
                  </a:txBody>
                  <a:tcPr/>
                </a:tc>
                <a:tc hMerge="1">
                  <a:txBody>
                    <a:bodyPr/>
                    <a:lstStyle/>
                    <a:p>
                      <a:endParaRPr lang="uk-UA"/>
                    </a:p>
                  </a:txBody>
                  <a:tcPr/>
                </a:tc>
                <a:tc gridSpan="5">
                  <a:txBody>
                    <a:bodyPr/>
                    <a:lstStyle/>
                    <a:p>
                      <a:pPr algn="ctr" fontAlgn="ctr"/>
                      <a:r>
                        <a:rPr lang="uk-UA" sz="800" u="none" strike="noStrike">
                          <a:effectLst/>
                        </a:rPr>
                        <a:t>х</a:t>
                      </a:r>
                      <a:endParaRPr lang="uk-UA" sz="800" b="0"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х</a:t>
                      </a:r>
                      <a:endParaRPr lang="uk-UA" sz="800" b="1"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8">
                  <a:txBody>
                    <a:bodyPr/>
                    <a:lstStyle/>
                    <a:p>
                      <a:pPr algn="ctr" fontAlgn="ctr"/>
                      <a:r>
                        <a:rPr lang="uk-UA" sz="800" u="none" strike="noStrike">
                          <a:effectLst/>
                        </a:rPr>
                        <a:t>х</a:t>
                      </a:r>
                      <a:endParaRPr lang="uk-UA" sz="800" b="1" i="0" u="none" strike="noStrike">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b"/>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nchor="b"/>
                </a:tc>
                <a:tc gridSpan="8">
                  <a:txBody>
                    <a:bodyPr/>
                    <a:lstStyle/>
                    <a:p>
                      <a:r>
                        <a:rPr lang="uk-UA" sz="800" u="none" strike="noStrike" dirty="0">
                          <a:effectLst/>
                        </a:rPr>
                        <a:t> </a:t>
                      </a:r>
                      <a:endParaRPr lang="uk-UA" dirty="0"/>
                    </a:p>
                  </a:txBody>
                  <a:tcPr marL="5170" marR="5170" marT="5170" marB="0" anchor="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х</a:t>
                      </a:r>
                      <a:endParaRPr lang="uk-UA" sz="800" b="0" i="0" u="none" strike="noStrike">
                        <a:solidFill>
                          <a:srgbClr val="000000"/>
                        </a:solidFill>
                        <a:effectLst/>
                        <a:latin typeface="Times New Roman" panose="02020603050405020304" pitchFamily="18" charset="0"/>
                      </a:endParaRPr>
                    </a:p>
                  </a:txBody>
                  <a:tcPr marL="5170" marR="5170" marT="5170" marB="0" anchor="ctr"/>
                </a:tc>
                <a:tc gridSpan="6">
                  <a:txBody>
                    <a:bodyPr/>
                    <a:lstStyle/>
                    <a:p>
                      <a:r>
                        <a:rPr lang="uk-UA" sz="800" u="none" strike="noStrike" dirty="0">
                          <a:effectLst/>
                        </a:rPr>
                        <a:t>х</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r>
                        <a:rPr lang="uk-UA" sz="800" u="none" strike="noStrike" dirty="0">
                          <a:effectLst/>
                        </a:rPr>
                        <a:t>100169,61</a:t>
                      </a:r>
                      <a:endParaRPr lang="uk-UA" dirty="0"/>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dirty="0"/>
                    </a:p>
                  </a:txBody>
                  <a:tcPr marL="5170" marR="5170" marT="5170" marB="0" anchor="ctr"/>
                </a:tc>
                <a:tc gridSpan="12">
                  <a:txBody>
                    <a:bodyPr/>
                    <a:lstStyle/>
                    <a:p>
                      <a:r>
                        <a:rPr lang="uk-UA" sz="800" u="none" strike="noStrike" dirty="0">
                          <a:effectLst/>
                        </a:rPr>
                        <a:t>100169,61</a:t>
                      </a:r>
                      <a:endParaRPr lang="uk-UA"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r>
                        <a:rPr lang="uk-UA" sz="800" u="none" strike="noStrike" dirty="0">
                          <a:effectLst/>
                        </a:rPr>
                        <a:t>100169,61</a:t>
                      </a:r>
                      <a:endParaRPr lang="uk-UA" sz="800" b="1" i="0" u="none" strike="noStrike" dirty="0">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r>
                        <a:rPr lang="uk-UA" sz="800" u="none" strike="noStrike" dirty="0">
                          <a:effectLst/>
                        </a:rPr>
                        <a:t> </a:t>
                      </a:r>
                      <a:endParaRPr lang="uk-UA" dirty="0"/>
                    </a:p>
                  </a:txBody>
                  <a:tcPr marL="5170" marR="5170" marT="5170" marB="0"/>
                </a:tc>
                <a:tc hMerge="1">
                  <a:txBody>
                    <a:bodyPr/>
                    <a:lstStyle/>
                    <a:p>
                      <a:endParaRPr lang="uk-UA"/>
                    </a:p>
                  </a:txBody>
                  <a:tcPr/>
                </a:tc>
                <a:tc gridSpan="25">
                  <a:txBody>
                    <a:bodyPr/>
                    <a:lstStyle/>
                    <a:p>
                      <a:r>
                        <a:rPr lang="uk-UA" sz="800" u="none" strike="noStrike" dirty="0">
                          <a:effectLst/>
                        </a:rPr>
                        <a:t> </a:t>
                      </a:r>
                      <a:endParaRPr lang="uk-UA" dirty="0"/>
                    </a:p>
                  </a:txBody>
                  <a:tcPr marL="5170" marR="5170" marT="517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t"/>
                      <a:endParaRPr lang="uk-UA" sz="1000" b="1" i="0" u="none" strike="noStrike">
                        <a:solidFill>
                          <a:srgbClr val="000000"/>
                        </a:solidFill>
                        <a:effectLst/>
                        <a:latin typeface="Times New Roman" panose="02020603050405020304" pitchFamily="18" charset="0"/>
                      </a:endParaRPr>
                    </a:p>
                  </a:txBody>
                  <a:tcPr marL="5170" marR="5170" marT="5170" marB="0"/>
                </a:tc>
                <a:tc hMerge="1">
                  <a:txBody>
                    <a:bodyPr/>
                    <a:lstStyle/>
                    <a:p>
                      <a:pPr algn="ctr" fontAlgn="t"/>
                      <a:r>
                        <a:rPr lang="uk-UA" sz="800" u="none" strike="noStrike">
                          <a:effectLst/>
                        </a:rPr>
                        <a:t> </a:t>
                      </a:r>
                      <a:endParaRPr lang="uk-UA" sz="800" b="1" i="0" u="none" strike="noStrike">
                        <a:solidFill>
                          <a:srgbClr val="000000"/>
                        </a:solidFill>
                        <a:effectLst/>
                        <a:latin typeface="Times New Roman" panose="02020603050405020304" pitchFamily="18" charset="0"/>
                      </a:endParaRPr>
                    </a:p>
                  </a:txBody>
                  <a:tcPr marL="5170" marR="5170" marT="517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pPr algn="ctr" fontAlgn="ctr"/>
                      <a:r>
                        <a:rPr lang="uk-UA" sz="800" u="none" strike="noStrike">
                          <a:effectLst/>
                        </a:rPr>
                        <a:t>100169,61</a:t>
                      </a:r>
                      <a:endParaRPr lang="uk-UA" sz="800" b="1" i="0" u="none" strike="noStrike">
                        <a:solidFill>
                          <a:srgbClr val="000000"/>
                        </a:solidFill>
                        <a:effectLst/>
                        <a:latin typeface="Times New Roman" panose="02020603050405020304" pitchFamily="18" charset="0"/>
                      </a:endParaRPr>
                    </a:p>
                  </a:txBody>
                  <a:tcPr marL="5170" marR="5170" marT="5170" marB="0" anchor="ctr"/>
                </a:tc>
                <a:tc gridSpan="15">
                  <a:txBody>
                    <a:bodyPr/>
                    <a:lstStyle/>
                    <a:p>
                      <a:r>
                        <a:rPr lang="uk-UA" sz="800" u="none" strike="noStrike" dirty="0">
                          <a:effectLst/>
                        </a:rPr>
                        <a:t>100169,61</a:t>
                      </a:r>
                      <a:endParaRPr lang="uk-UA" dirty="0"/>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fontAlgn="ctr"/>
                      <a:r>
                        <a:rPr lang="uk-UA" sz="800" u="none" strike="noStrike" dirty="0">
                          <a:effectLst/>
                        </a:rPr>
                        <a:t> </a:t>
                      </a:r>
                      <a:endParaRPr lang="uk-UA" sz="800" b="0" i="0" u="none" strike="noStrike" dirty="0">
                        <a:solidFill>
                          <a:srgbClr val="000000"/>
                        </a:solidFill>
                        <a:effectLst/>
                        <a:latin typeface="Times New Roman" panose="02020603050405020304" pitchFamily="18" charset="0"/>
                      </a:endParaRPr>
                    </a:p>
                  </a:txBody>
                  <a:tcPr marL="5170" marR="5170" marT="517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10014"/>
                  </a:ext>
                </a:extLst>
              </a:tr>
            </a:tbl>
          </a:graphicData>
        </a:graphic>
      </p:graphicFrame>
      <p:graphicFrame>
        <p:nvGraphicFramePr>
          <p:cNvPr id="13" name="Таблиця 5">
            <a:extLst>
              <a:ext uri="{FF2B5EF4-FFF2-40B4-BE49-F238E27FC236}">
                <a16:creationId xmlns:a16="http://schemas.microsoft.com/office/drawing/2014/main" xmlns="" id="{24A7F7E7-3B0A-4359-B79E-4D3502F76EBC}"/>
              </a:ext>
            </a:extLst>
          </p:cNvPr>
          <p:cNvGraphicFramePr>
            <a:graphicFrameLocks noGrp="1"/>
          </p:cNvGraphicFramePr>
          <p:nvPr>
            <p:extLst>
              <p:ext uri="{D42A27DB-BD31-4B8C-83A1-F6EECF244321}">
                <p14:modId xmlns:p14="http://schemas.microsoft.com/office/powerpoint/2010/main" val="1995431953"/>
              </p:ext>
            </p:extLst>
          </p:nvPr>
        </p:nvGraphicFramePr>
        <p:xfrm>
          <a:off x="107505" y="4869159"/>
          <a:ext cx="8935506" cy="1988838"/>
        </p:xfrm>
        <a:graphic>
          <a:graphicData uri="http://schemas.openxmlformats.org/drawingml/2006/table">
            <a:tbl>
              <a:tblPr>
                <a:tableStyleId>{5C22544A-7EE6-4342-B048-85BDC9FD1C3A}</a:tableStyleId>
              </a:tblPr>
              <a:tblGrid>
                <a:gridCol w="525618">
                  <a:extLst>
                    <a:ext uri="{9D8B030D-6E8A-4147-A177-3AD203B41FA5}">
                      <a16:colId xmlns:a16="http://schemas.microsoft.com/office/drawing/2014/main" xmlns="" val="314412298"/>
                    </a:ext>
                  </a:extLst>
                </a:gridCol>
                <a:gridCol w="525618">
                  <a:extLst>
                    <a:ext uri="{9D8B030D-6E8A-4147-A177-3AD203B41FA5}">
                      <a16:colId xmlns:a16="http://schemas.microsoft.com/office/drawing/2014/main" xmlns="" val="1209982238"/>
                    </a:ext>
                  </a:extLst>
                </a:gridCol>
                <a:gridCol w="525618">
                  <a:extLst>
                    <a:ext uri="{9D8B030D-6E8A-4147-A177-3AD203B41FA5}">
                      <a16:colId xmlns:a16="http://schemas.microsoft.com/office/drawing/2014/main" xmlns="" val="424790888"/>
                    </a:ext>
                  </a:extLst>
                </a:gridCol>
                <a:gridCol w="525618">
                  <a:extLst>
                    <a:ext uri="{9D8B030D-6E8A-4147-A177-3AD203B41FA5}">
                      <a16:colId xmlns:a16="http://schemas.microsoft.com/office/drawing/2014/main" xmlns="" val="3340799569"/>
                    </a:ext>
                  </a:extLst>
                </a:gridCol>
                <a:gridCol w="525618">
                  <a:extLst>
                    <a:ext uri="{9D8B030D-6E8A-4147-A177-3AD203B41FA5}">
                      <a16:colId xmlns:a16="http://schemas.microsoft.com/office/drawing/2014/main" xmlns="" val="2021922845"/>
                    </a:ext>
                  </a:extLst>
                </a:gridCol>
                <a:gridCol w="525618">
                  <a:extLst>
                    <a:ext uri="{9D8B030D-6E8A-4147-A177-3AD203B41FA5}">
                      <a16:colId xmlns:a16="http://schemas.microsoft.com/office/drawing/2014/main" xmlns="" val="92151757"/>
                    </a:ext>
                  </a:extLst>
                </a:gridCol>
                <a:gridCol w="525618">
                  <a:extLst>
                    <a:ext uri="{9D8B030D-6E8A-4147-A177-3AD203B41FA5}">
                      <a16:colId xmlns:a16="http://schemas.microsoft.com/office/drawing/2014/main" xmlns="" val="4083475749"/>
                    </a:ext>
                  </a:extLst>
                </a:gridCol>
                <a:gridCol w="525618">
                  <a:extLst>
                    <a:ext uri="{9D8B030D-6E8A-4147-A177-3AD203B41FA5}">
                      <a16:colId xmlns:a16="http://schemas.microsoft.com/office/drawing/2014/main" xmlns="" val="1439937677"/>
                    </a:ext>
                  </a:extLst>
                </a:gridCol>
                <a:gridCol w="525618">
                  <a:extLst>
                    <a:ext uri="{9D8B030D-6E8A-4147-A177-3AD203B41FA5}">
                      <a16:colId xmlns:a16="http://schemas.microsoft.com/office/drawing/2014/main" xmlns="" val="2410607724"/>
                    </a:ext>
                  </a:extLst>
                </a:gridCol>
                <a:gridCol w="525618">
                  <a:extLst>
                    <a:ext uri="{9D8B030D-6E8A-4147-A177-3AD203B41FA5}">
                      <a16:colId xmlns:a16="http://schemas.microsoft.com/office/drawing/2014/main" xmlns="" val="216226410"/>
                    </a:ext>
                  </a:extLst>
                </a:gridCol>
                <a:gridCol w="525618">
                  <a:extLst>
                    <a:ext uri="{9D8B030D-6E8A-4147-A177-3AD203B41FA5}">
                      <a16:colId xmlns:a16="http://schemas.microsoft.com/office/drawing/2014/main" xmlns="" val="241657945"/>
                    </a:ext>
                  </a:extLst>
                </a:gridCol>
                <a:gridCol w="525618">
                  <a:extLst>
                    <a:ext uri="{9D8B030D-6E8A-4147-A177-3AD203B41FA5}">
                      <a16:colId xmlns:a16="http://schemas.microsoft.com/office/drawing/2014/main" xmlns="" val="2311394966"/>
                    </a:ext>
                  </a:extLst>
                </a:gridCol>
                <a:gridCol w="525618">
                  <a:extLst>
                    <a:ext uri="{9D8B030D-6E8A-4147-A177-3AD203B41FA5}">
                      <a16:colId xmlns:a16="http://schemas.microsoft.com/office/drawing/2014/main" xmlns="" val="3562881019"/>
                    </a:ext>
                  </a:extLst>
                </a:gridCol>
                <a:gridCol w="525618">
                  <a:extLst>
                    <a:ext uri="{9D8B030D-6E8A-4147-A177-3AD203B41FA5}">
                      <a16:colId xmlns:a16="http://schemas.microsoft.com/office/drawing/2014/main" xmlns="" val="3668531597"/>
                    </a:ext>
                  </a:extLst>
                </a:gridCol>
                <a:gridCol w="525618">
                  <a:extLst>
                    <a:ext uri="{9D8B030D-6E8A-4147-A177-3AD203B41FA5}">
                      <a16:colId xmlns:a16="http://schemas.microsoft.com/office/drawing/2014/main" xmlns="" val="1264145069"/>
                    </a:ext>
                  </a:extLst>
                </a:gridCol>
                <a:gridCol w="525618">
                  <a:extLst>
                    <a:ext uri="{9D8B030D-6E8A-4147-A177-3AD203B41FA5}">
                      <a16:colId xmlns:a16="http://schemas.microsoft.com/office/drawing/2014/main" xmlns="" val="3902879546"/>
                    </a:ext>
                  </a:extLst>
                </a:gridCol>
                <a:gridCol w="525618">
                  <a:extLst>
                    <a:ext uri="{9D8B030D-6E8A-4147-A177-3AD203B41FA5}">
                      <a16:colId xmlns:a16="http://schemas.microsoft.com/office/drawing/2014/main" xmlns="" val="280569959"/>
                    </a:ext>
                  </a:extLst>
                </a:gridCol>
              </a:tblGrid>
              <a:tr h="220982">
                <a:tc gridSpan="2">
                  <a:txBody>
                    <a:bodyPr/>
                    <a:lstStyle/>
                    <a:p>
                      <a:pPr algn="l" fontAlgn="b"/>
                      <a:r>
                        <a:rPr lang="uk-UA" sz="1100" b="1" u="none" strike="noStrike" dirty="0">
                          <a:effectLst/>
                        </a:rPr>
                        <a:t>1 ПРИКЛАД</a:t>
                      </a:r>
                      <a:endParaRPr lang="uk-UA" sz="1100" b="1"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2">
                  <a:txBody>
                    <a:bodyPr/>
                    <a:lstStyle/>
                    <a:p>
                      <a:pPr algn="l" fontAlgn="b"/>
                      <a:r>
                        <a:rPr lang="uk-UA" sz="1100" b="1" u="none" strike="noStrike" dirty="0">
                          <a:effectLst/>
                        </a:rPr>
                        <a:t>2 ПРИКЛАД</a:t>
                      </a:r>
                      <a:endParaRPr lang="uk-UA" sz="1100" b="1"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411624360"/>
                  </a:ext>
                </a:extLst>
              </a:tr>
              <a:tr h="220982">
                <a:tc gridSpan="8">
                  <a:txBody>
                    <a:bodyPr/>
                    <a:lstStyle/>
                    <a:p>
                      <a:pPr algn="l" fontAlgn="b"/>
                      <a:r>
                        <a:rPr lang="ru-RU" sz="1100" u="none" strike="noStrike">
                          <a:effectLst/>
                        </a:rPr>
                        <a:t>Розрахункова сума МПЗ = 382411,74 *0,05*7/12 = 11153,68   </a:t>
                      </a:r>
                      <a:endParaRPr lang="ru-RU" sz="1100" b="0" i="0" u="none" strike="noStrike">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7">
                  <a:txBody>
                    <a:bodyPr/>
                    <a:lstStyle/>
                    <a:p>
                      <a:pPr algn="l" fontAlgn="b"/>
                      <a:r>
                        <a:rPr lang="ru-RU" sz="1100" u="none" strike="noStrike" dirty="0">
                          <a:effectLst/>
                        </a:rPr>
                        <a:t> </a:t>
                      </a:r>
                      <a:r>
                        <a:rPr lang="ru-RU" sz="1100" u="none" strike="noStrike" dirty="0" err="1">
                          <a:effectLst/>
                        </a:rPr>
                        <a:t>Розрахункова</a:t>
                      </a:r>
                      <a:r>
                        <a:rPr lang="ru-RU" sz="1100" u="none" strike="noStrike" dirty="0">
                          <a:effectLst/>
                        </a:rPr>
                        <a:t> сума МПЗ = 179193 *0,05*12/12 = 8959,65</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1781985755"/>
                  </a:ext>
                </a:extLst>
              </a:tr>
              <a:tr h="220982">
                <a:tc gridSpan="8">
                  <a:txBody>
                    <a:bodyPr/>
                    <a:lstStyle/>
                    <a:p>
                      <a:pPr algn="l" fontAlgn="b"/>
                      <a:r>
                        <a:rPr lang="ru-RU" sz="1100" u="none" strike="noStrike" dirty="0">
                          <a:effectLst/>
                        </a:rPr>
                        <a:t>Нормативна </a:t>
                      </a:r>
                      <a:r>
                        <a:rPr lang="ru-RU" sz="1100" u="none" strike="noStrike" dirty="0" err="1">
                          <a:effectLst/>
                        </a:rPr>
                        <a:t>грошова</a:t>
                      </a:r>
                      <a:r>
                        <a:rPr lang="ru-RU" sz="1100" u="none" strike="noStrike" dirty="0">
                          <a:effectLst/>
                        </a:rPr>
                        <a:t> </a:t>
                      </a:r>
                      <a:r>
                        <a:rPr lang="ru-RU" sz="1100" u="none" strike="noStrike" dirty="0" err="1">
                          <a:effectLst/>
                        </a:rPr>
                        <a:t>оцінка</a:t>
                      </a:r>
                      <a:r>
                        <a:rPr lang="ru-RU" sz="1100" u="none" strike="noStrike" dirty="0">
                          <a:effectLst/>
                        </a:rPr>
                        <a:t> за 1 га = 11153,65/17 = 656,1</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8">
                  <a:txBody>
                    <a:bodyPr/>
                    <a:lstStyle/>
                    <a:p>
                      <a:pPr algn="l" fontAlgn="b"/>
                      <a:r>
                        <a:rPr lang="ru-RU" sz="1100" u="none" strike="noStrike" dirty="0">
                          <a:effectLst/>
                        </a:rPr>
                        <a:t>Нормативна </a:t>
                      </a:r>
                      <a:r>
                        <a:rPr lang="ru-RU" sz="1100" u="none" strike="noStrike" dirty="0" err="1">
                          <a:effectLst/>
                        </a:rPr>
                        <a:t>грошова</a:t>
                      </a:r>
                      <a:r>
                        <a:rPr lang="ru-RU" sz="1100" u="none" strike="noStrike" dirty="0">
                          <a:effectLst/>
                        </a:rPr>
                        <a:t> </a:t>
                      </a:r>
                      <a:r>
                        <a:rPr lang="ru-RU" sz="1100" u="none" strike="noStrike" dirty="0" err="1">
                          <a:effectLst/>
                        </a:rPr>
                        <a:t>оцінка</a:t>
                      </a:r>
                      <a:r>
                        <a:rPr lang="ru-RU" sz="1100" u="none" strike="noStrike" dirty="0">
                          <a:effectLst/>
                        </a:rPr>
                        <a:t> за 1 га = 8959,65 /17,1676 = 521,89 </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2618018668"/>
                  </a:ext>
                </a:extLst>
              </a:tr>
              <a:tr h="220982">
                <a:tc gridSpan="2">
                  <a:txBody>
                    <a:bodyPr/>
                    <a:lstStyle/>
                    <a:p>
                      <a:pPr algn="l" fontAlgn="b"/>
                      <a:r>
                        <a:rPr lang="uk-UA" sz="1100" u="none" strike="noStrike">
                          <a:effectLst/>
                        </a:rPr>
                        <a:t>656,1 &lt; 1400</a:t>
                      </a:r>
                      <a:endParaRPr lang="uk-UA" sz="1100" b="0" i="0" u="none" strike="noStrike">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2">
                  <a:txBody>
                    <a:bodyPr/>
                    <a:lstStyle/>
                    <a:p>
                      <a:pPr algn="l" fontAlgn="b"/>
                      <a:r>
                        <a:rPr lang="uk-UA" sz="1100" u="none" strike="noStrike">
                          <a:effectLst/>
                        </a:rPr>
                        <a:t>521 ,89 &lt; 700</a:t>
                      </a:r>
                      <a:endParaRPr lang="uk-UA" sz="1100" b="0" i="0" u="none" strike="noStrike">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603333215"/>
                  </a:ext>
                </a:extLst>
              </a:tr>
              <a:tr h="220982">
                <a:tc gridSpan="6">
                  <a:txBody>
                    <a:bodyPr/>
                    <a:lstStyle/>
                    <a:p>
                      <a:pPr algn="l" fontAlgn="b"/>
                      <a:r>
                        <a:rPr lang="ru-RU" sz="1100" u="none" strike="noStrike" dirty="0">
                          <a:effectLst/>
                        </a:rPr>
                        <a:t> Сума МПЗ (</a:t>
                      </a:r>
                      <a:r>
                        <a:rPr lang="ru-RU" sz="1100" u="none" strike="noStrike" dirty="0" err="1">
                          <a:effectLst/>
                        </a:rPr>
                        <a:t>декларація</a:t>
                      </a:r>
                      <a:r>
                        <a:rPr lang="ru-RU" sz="1100" u="none" strike="noStrike" dirty="0">
                          <a:effectLst/>
                        </a:rPr>
                        <a:t>) = 1400 *17 *7/12 = 13883,33</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7">
                  <a:txBody>
                    <a:bodyPr/>
                    <a:lstStyle/>
                    <a:p>
                      <a:pPr algn="l" fontAlgn="b"/>
                      <a:r>
                        <a:rPr lang="ru-RU" sz="1100" u="none" strike="noStrike" dirty="0">
                          <a:effectLst/>
                        </a:rPr>
                        <a:t>Сума МПЗ (</a:t>
                      </a:r>
                      <a:r>
                        <a:rPr lang="ru-RU" sz="1100" u="none" strike="noStrike" dirty="0" err="1">
                          <a:effectLst/>
                        </a:rPr>
                        <a:t>декларація</a:t>
                      </a:r>
                      <a:r>
                        <a:rPr lang="ru-RU" sz="1100" u="none" strike="noStrike" dirty="0">
                          <a:effectLst/>
                        </a:rPr>
                        <a:t>) = 700 *17,1676 *12/12 = 12017,32 </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4294713833"/>
                  </a:ext>
                </a:extLst>
              </a:tr>
              <a:tr h="220982">
                <a:tc>
                  <a:txBody>
                    <a:bodyPr/>
                    <a:lstStyle/>
                    <a:p>
                      <a:pPr algn="l" fontAlgn="b"/>
                      <a:r>
                        <a:rPr lang="uk-UA" sz="1100" u="none" strike="noStrike">
                          <a:effectLst/>
                        </a:rPr>
                        <a:t>АБО    </a:t>
                      </a:r>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r>
                        <a:rPr lang="uk-UA" sz="1100" u="none" strike="noStrike">
                          <a:effectLst/>
                        </a:rPr>
                        <a:t>АБО</a:t>
                      </a:r>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1196237061"/>
                  </a:ext>
                </a:extLst>
              </a:tr>
              <a:tr h="220982">
                <a:tc gridSpan="7">
                  <a:txBody>
                    <a:bodyPr/>
                    <a:lstStyle/>
                    <a:p>
                      <a:pPr algn="l" fontAlgn="b"/>
                      <a:r>
                        <a:rPr lang="ru-RU" sz="1100" u="none" strike="noStrike" dirty="0">
                          <a:effectLst/>
                        </a:rPr>
                        <a:t>Нормативна </a:t>
                      </a:r>
                      <a:r>
                        <a:rPr lang="ru-RU" sz="1100" u="none" strike="noStrike" dirty="0" err="1">
                          <a:effectLst/>
                        </a:rPr>
                        <a:t>грошова</a:t>
                      </a:r>
                      <a:r>
                        <a:rPr lang="ru-RU" sz="1100" u="none" strike="noStrike" dirty="0">
                          <a:effectLst/>
                        </a:rPr>
                        <a:t> за 1 га = 382411,74/17= 22494,81</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8">
                  <a:txBody>
                    <a:bodyPr/>
                    <a:lstStyle/>
                    <a:p>
                      <a:pPr algn="l" fontAlgn="b"/>
                      <a:r>
                        <a:rPr lang="ru-RU" sz="1100" u="none" strike="noStrike" dirty="0">
                          <a:effectLst/>
                        </a:rPr>
                        <a:t>Нормативна </a:t>
                      </a:r>
                      <a:r>
                        <a:rPr lang="ru-RU" sz="1100" u="none" strike="noStrike" dirty="0" err="1">
                          <a:effectLst/>
                        </a:rPr>
                        <a:t>грошова</a:t>
                      </a:r>
                      <a:r>
                        <a:rPr lang="ru-RU" sz="1100" u="none" strike="noStrike" dirty="0">
                          <a:effectLst/>
                        </a:rPr>
                        <a:t> за 1 га = 179193/17,1676 = 10437,86</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725940932"/>
                  </a:ext>
                </a:extLst>
              </a:tr>
              <a:tr h="220982">
                <a:tc gridSpan="3">
                  <a:txBody>
                    <a:bodyPr/>
                    <a:lstStyle/>
                    <a:p>
                      <a:pPr algn="l" fontAlgn="b"/>
                      <a:r>
                        <a:rPr lang="uk-UA" sz="1100" u="none" strike="noStrike">
                          <a:effectLst/>
                        </a:rPr>
                        <a:t>22494,81 &lt; 28000</a:t>
                      </a:r>
                      <a:endParaRPr lang="uk-UA" sz="1100" b="0" i="0" u="none" strike="noStrike">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gridSpan="3">
                  <a:txBody>
                    <a:bodyPr/>
                    <a:lstStyle/>
                    <a:p>
                      <a:pPr algn="l" fontAlgn="b"/>
                      <a:r>
                        <a:rPr lang="uk-UA" sz="1100" u="none" strike="noStrike">
                          <a:effectLst/>
                        </a:rPr>
                        <a:t>10437,86 &lt; 14000</a:t>
                      </a:r>
                      <a:endParaRPr lang="uk-UA" sz="1100" b="0" i="0" u="none" strike="noStrike">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900" b="0" i="0" u="none" strike="noStrike">
                        <a:solidFill>
                          <a:srgbClr val="000000"/>
                        </a:solidFill>
                        <a:effectLst/>
                        <a:latin typeface="Times New Roman" panose="02020603050405020304" pitchFamily="18" charset="0"/>
                      </a:endParaRPr>
                    </a:p>
                  </a:txBody>
                  <a:tcPr marL="8645" marR="8645" marT="8645" marB="0" anchor="b"/>
                </a:tc>
                <a:extLst>
                  <a:ext uri="{0D108BD9-81ED-4DB2-BD59-A6C34878D82A}">
                    <a16:rowId xmlns:a16="http://schemas.microsoft.com/office/drawing/2014/main" xmlns="" val="726467162"/>
                  </a:ext>
                </a:extLst>
              </a:tr>
              <a:tr h="220982">
                <a:tc gridSpan="7">
                  <a:txBody>
                    <a:bodyPr/>
                    <a:lstStyle/>
                    <a:p>
                      <a:pPr algn="l" fontAlgn="b"/>
                      <a:r>
                        <a:rPr lang="ru-RU" sz="1100" u="none" strike="noStrike" dirty="0">
                          <a:effectLst/>
                        </a:rPr>
                        <a:t>Сума МПЗ (</a:t>
                      </a:r>
                      <a:r>
                        <a:rPr lang="ru-RU" sz="1100" u="none" strike="noStrike" dirty="0" err="1">
                          <a:effectLst/>
                        </a:rPr>
                        <a:t>декларація</a:t>
                      </a:r>
                      <a:r>
                        <a:rPr lang="ru-RU" sz="1100" u="none" strike="noStrike" dirty="0">
                          <a:effectLst/>
                        </a:rPr>
                        <a:t>) = 28000*17*0,05*7/12 = 13883,3 </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b"/>
                      <a:endParaRPr lang="uk-UA" sz="1100" b="0" i="0" u="none" strike="noStrike">
                        <a:solidFill>
                          <a:srgbClr val="000000"/>
                        </a:solidFill>
                        <a:effectLst/>
                        <a:latin typeface="Times New Roman" panose="02020603050405020304" pitchFamily="18" charset="0"/>
                      </a:endParaRPr>
                    </a:p>
                  </a:txBody>
                  <a:tcPr marL="8645" marR="8645" marT="8645" marB="0" anchor="b"/>
                </a:tc>
                <a:tc>
                  <a:txBody>
                    <a:bodyPr/>
                    <a:lstStyle/>
                    <a:p>
                      <a:pPr algn="l" fontAlgn="b"/>
                      <a:endParaRPr lang="uk-UA" sz="1100" b="0" i="0" u="none" strike="noStrike" dirty="0">
                        <a:solidFill>
                          <a:srgbClr val="000000"/>
                        </a:solidFill>
                        <a:effectLst/>
                        <a:latin typeface="Times New Roman" panose="02020603050405020304" pitchFamily="18" charset="0"/>
                      </a:endParaRPr>
                    </a:p>
                  </a:txBody>
                  <a:tcPr marL="8645" marR="8645" marT="8645" marB="0" anchor="b"/>
                </a:tc>
                <a:tc gridSpan="8">
                  <a:txBody>
                    <a:bodyPr/>
                    <a:lstStyle/>
                    <a:p>
                      <a:pPr algn="l" fontAlgn="b"/>
                      <a:r>
                        <a:rPr lang="ru-RU" sz="1100" u="none" strike="noStrike" dirty="0">
                          <a:effectLst/>
                        </a:rPr>
                        <a:t>Сума МПЗ=14000*17,1676*0,05*12/12 = 12017,32</a:t>
                      </a:r>
                      <a:endParaRPr lang="ru-RU" sz="1100" b="0" i="0" u="none" strike="noStrike" dirty="0">
                        <a:solidFill>
                          <a:srgbClr val="000000"/>
                        </a:solidFill>
                        <a:effectLst/>
                        <a:latin typeface="Times New Roman" panose="02020603050405020304" pitchFamily="18" charset="0"/>
                      </a:endParaRPr>
                    </a:p>
                  </a:txBody>
                  <a:tcPr marL="8645" marR="8645" marT="8645" marB="0" anchor="b"/>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xmlns="" val="3501013058"/>
                  </a:ext>
                </a:extLst>
              </a:tr>
            </a:tbl>
          </a:graphicData>
        </a:graphic>
      </p:graphicFrame>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0" y="1052736"/>
            <a:ext cx="8964488" cy="369332"/>
          </a:xfrm>
          <a:prstGeom prst="rect">
            <a:avLst/>
          </a:prstGeom>
        </p:spPr>
        <p:txBody>
          <a:bodyPr wrap="square">
            <a:spAutoFit/>
          </a:bodyPr>
          <a:lstStyle/>
          <a:p>
            <a:pPr lvl="0" algn="ctr"/>
            <a:r>
              <a:rPr lang="uk-UA" b="1" u="sng" dirty="0">
                <a:solidFill>
                  <a:schemeClr val="accent1">
                    <a:lumMod val="50000"/>
                  </a:schemeClr>
                </a:solidFill>
                <a:latin typeface="Times New Roman" panose="02020603050405020304" pitchFamily="18" charset="0"/>
                <a:cs typeface="Times New Roman" panose="02020603050405020304" pitchFamily="18" charset="0"/>
              </a:rPr>
              <a:t>Не можуть бути платниками єдиного податку четвертої групи:</a:t>
            </a:r>
          </a:p>
        </p:txBody>
      </p:sp>
      <p:sp>
        <p:nvSpPr>
          <p:cNvPr id="18" name="Скругленный прямоугольник 17"/>
          <p:cNvSpPr/>
          <p:nvPr/>
        </p:nvSpPr>
        <p:spPr>
          <a:xfrm>
            <a:off x="467544" y="1628800"/>
            <a:ext cx="2448272" cy="194421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solidFill>
                  <a:schemeClr val="tx1"/>
                </a:solidFill>
                <a:latin typeface="Times New Roman" pitchFamily="18" charset="0"/>
                <a:ea typeface="Calibri" pitchFamily="34" charset="0"/>
                <a:cs typeface="Times New Roman" pitchFamily="18" charset="0"/>
              </a:rPr>
              <a:t>Суб'єкти господарювання, у яких понад 50 відсотків доходу, отриманого від продажу сільськогосподарської продукції власного виробництва та продуктів її переробки, становить дохід від реалізації декоративних рослин;</a:t>
            </a:r>
            <a:endParaRPr lang="uk-UA" sz="1200" dirty="0">
              <a:solidFill>
                <a:schemeClr val="tx1"/>
              </a:solidFill>
            </a:endParaRPr>
          </a:p>
        </p:txBody>
      </p:sp>
      <p:sp>
        <p:nvSpPr>
          <p:cNvPr id="19" name="Скругленный прямоугольник 18"/>
          <p:cNvSpPr/>
          <p:nvPr/>
        </p:nvSpPr>
        <p:spPr>
          <a:xfrm>
            <a:off x="3563888" y="1628800"/>
            <a:ext cx="2592288" cy="5040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solidFill>
                  <a:schemeClr val="tx1"/>
                </a:solidFill>
              </a:rPr>
              <a:t>Не мають права обрати та перебувати на спрощеній системі оподаткування, а також не мають права підтвердити статус платника єдиного податку четвертої групи платники податку, щодо яких (та/або щодо засновників (учасників), кінцевих </a:t>
            </a:r>
            <a:r>
              <a:rPr lang="uk-UA" sz="1400" dirty="0" err="1">
                <a:solidFill>
                  <a:schemeClr val="tx1"/>
                </a:solidFill>
              </a:rPr>
              <a:t>бенефіціарних</a:t>
            </a:r>
            <a:r>
              <a:rPr lang="uk-UA" sz="1400" dirty="0">
                <a:solidFill>
                  <a:schemeClr val="tx1"/>
                </a:solidFill>
              </a:rPr>
              <a:t> власників яких) у порядку, встановленому Законом України "Про санкції", прийняті рішення про застосування спеціальних економічних та інших обмежувальних заходів (санкцій), протягом строку застосування таких санкцій</a:t>
            </a:r>
          </a:p>
        </p:txBody>
      </p:sp>
      <p:sp>
        <p:nvSpPr>
          <p:cNvPr id="20" name="Скругленный прямоугольник 19"/>
          <p:cNvSpPr/>
          <p:nvPr/>
        </p:nvSpPr>
        <p:spPr>
          <a:xfrm>
            <a:off x="6444208" y="1628800"/>
            <a:ext cx="2376264" cy="163448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a:solidFill>
                  <a:schemeClr val="tx1"/>
                </a:solidFill>
                <a:latin typeface="Times New Roman" pitchFamily="18" charset="0"/>
                <a:ea typeface="Calibri" pitchFamily="34" charset="0"/>
                <a:cs typeface="Times New Roman" pitchFamily="18" charset="0"/>
              </a:rPr>
              <a:t>Суб'єкти господарювання, діяльність яких згідно з КВЕД-2010 відноситься до класів 01.47 (розведення свійської птиці), 01.49 (в частині розведення та вирощування перепелів і страусів) та 10.12 (виробництво м'яса свійської птиці);</a:t>
            </a:r>
            <a:endParaRPr lang="uk-UA" sz="1100" dirty="0"/>
          </a:p>
        </p:txBody>
      </p:sp>
      <p:sp>
        <p:nvSpPr>
          <p:cNvPr id="21" name="Скругленный прямоугольник 20"/>
          <p:cNvSpPr/>
          <p:nvPr/>
        </p:nvSpPr>
        <p:spPr>
          <a:xfrm>
            <a:off x="6588224" y="3501008"/>
            <a:ext cx="2160240" cy="316835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a:solidFill>
                  <a:schemeClr val="tx1"/>
                </a:solidFill>
                <a:latin typeface="Times New Roman" pitchFamily="18" charset="0"/>
                <a:ea typeface="Calibri" pitchFamily="34" charset="0"/>
                <a:cs typeface="Times New Roman" pitchFamily="18" charset="0"/>
              </a:rPr>
              <a:t>Суб'єкти господарювання, що провадять діяльність з виробництва підакцизних товарів, крім виноматеріалів виноградних (коди згідно з УКТ </a:t>
            </a:r>
            <a:r>
              <a:rPr lang="uk-UA" sz="1100" dirty="0" err="1">
                <a:solidFill>
                  <a:schemeClr val="tx1"/>
                </a:solidFill>
                <a:latin typeface="Times New Roman" pitchFamily="18" charset="0"/>
                <a:ea typeface="Calibri" pitchFamily="34" charset="0"/>
                <a:cs typeface="Times New Roman" pitchFamily="18" charset="0"/>
              </a:rPr>
              <a:t>ЗЕД</a:t>
            </a:r>
            <a:r>
              <a:rPr lang="uk-UA" sz="1100" dirty="0">
                <a:solidFill>
                  <a:schemeClr val="tx1"/>
                </a:solidFill>
                <a:latin typeface="Times New Roman" pitchFamily="18" charset="0"/>
                <a:ea typeface="Calibri" pitchFamily="34" charset="0"/>
                <a:cs typeface="Times New Roman" pitchFamily="18" charset="0"/>
              </a:rPr>
              <a:t> 2204 29 - 2204 30), а також крім електричної енергії, виробленої кваліфікованими </a:t>
            </a:r>
            <a:r>
              <a:rPr lang="uk-UA" sz="1100" dirty="0" err="1">
                <a:solidFill>
                  <a:schemeClr val="tx1"/>
                </a:solidFill>
                <a:latin typeface="Times New Roman" pitchFamily="18" charset="0"/>
                <a:ea typeface="Calibri" pitchFamily="34" charset="0"/>
                <a:cs typeface="Times New Roman" pitchFamily="18" charset="0"/>
              </a:rPr>
              <a:t>когенераційними</a:t>
            </a:r>
            <a:r>
              <a:rPr lang="uk-UA" sz="1100" dirty="0">
                <a:solidFill>
                  <a:schemeClr val="tx1"/>
                </a:solidFill>
                <a:latin typeface="Times New Roman" pitchFamily="18" charset="0"/>
                <a:ea typeface="Calibri" pitchFamily="34" charset="0"/>
                <a:cs typeface="Times New Roman" pitchFamily="18" charset="0"/>
              </a:rPr>
              <a:t> установками та/або з відновлюваних джерел енергії (за умови, що дохід від реалізації такої енергії не перевищує 25 відсотків доходу від реалізації продукції (товарів, робіт, послуг) такого суб'єкта господарювання);</a:t>
            </a:r>
            <a:endParaRPr lang="uk-UA" sz="1100" dirty="0">
              <a:solidFill>
                <a:schemeClr val="tx1"/>
              </a:solidFill>
            </a:endParaRPr>
          </a:p>
        </p:txBody>
      </p:sp>
      <p:sp>
        <p:nvSpPr>
          <p:cNvPr id="22" name="Скругленный прямоугольник 21"/>
          <p:cNvSpPr/>
          <p:nvPr/>
        </p:nvSpPr>
        <p:spPr>
          <a:xfrm>
            <a:off x="539552" y="3933056"/>
            <a:ext cx="2426568" cy="165618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solidFill>
                  <a:schemeClr val="tx1"/>
                </a:solidFill>
                <a:latin typeface="Times New Roman" pitchFamily="18" charset="0"/>
                <a:ea typeface="Calibri" pitchFamily="34" charset="0"/>
                <a:cs typeface="Times New Roman" pitchFamily="18" charset="0"/>
              </a:rPr>
              <a:t>Суб'єкт господарювання, який станом на 1 січня базового (звітного) року має податковий борг, за винятком безнадійного податкового боргу, який виник внаслідок дії обставин непереборної сили (форс-мажорних обставин).</a:t>
            </a:r>
            <a:endParaRPr lang="uk-UA" sz="1200" dirty="0">
              <a:solidFill>
                <a:schemeClr val="tx1"/>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uk-UA" sz="2400" dirty="0">
                <a:latin typeface="Times New Roman" pitchFamily="18" charset="0"/>
                <a:cs typeface="Times New Roman" pitchFamily="18" charset="0"/>
              </a:rPr>
              <a:t>Платники єдиного податку четвертої групи сплачують податок щоквартально протягом 30 календарних днів, що настають за останнім календарним днем податкового (звітного) кварталу, у таких розмірах:</a:t>
            </a:r>
          </a:p>
          <a:p>
            <a:r>
              <a:rPr lang="uk-UA" sz="2400" dirty="0">
                <a:latin typeface="Times New Roman" pitchFamily="18" charset="0"/>
                <a:cs typeface="Times New Roman" pitchFamily="18" charset="0"/>
              </a:rPr>
              <a:t>у I кварталі – 10 відсотків;</a:t>
            </a:r>
          </a:p>
          <a:p>
            <a:r>
              <a:rPr lang="uk-UA" sz="2400" dirty="0">
                <a:latin typeface="Times New Roman" pitchFamily="18" charset="0"/>
                <a:cs typeface="Times New Roman" pitchFamily="18" charset="0"/>
              </a:rPr>
              <a:t>у II кварталі – 10 відсотків;</a:t>
            </a:r>
          </a:p>
          <a:p>
            <a:r>
              <a:rPr lang="uk-UA" sz="2400" dirty="0">
                <a:latin typeface="Times New Roman" pitchFamily="18" charset="0"/>
                <a:cs typeface="Times New Roman" pitchFamily="18" charset="0"/>
              </a:rPr>
              <a:t>у III кварталі – 50 відсотків;</a:t>
            </a:r>
          </a:p>
          <a:p>
            <a:r>
              <a:rPr lang="uk-UA" sz="2400" dirty="0">
                <a:latin typeface="Times New Roman" pitchFamily="18" charset="0"/>
                <a:cs typeface="Times New Roman" pitchFamily="18" charset="0"/>
              </a:rPr>
              <a:t>у IV кварталі – 30 відсотків.</a:t>
            </a:r>
          </a:p>
          <a:p>
            <a:r>
              <a:rPr lang="uk-UA" sz="2400" b="1" dirty="0">
                <a:latin typeface="Times New Roman" pitchFamily="18" charset="0"/>
                <a:cs typeface="Times New Roman" pitchFamily="18" charset="0"/>
              </a:rPr>
              <a:t>сума Позитивного значення за 2024 рік</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на яку збільшується сума єдиного податку, визначена за І квартал 2025 року</a:t>
            </a:r>
            <a:r>
              <a:rPr lang="uk-UA" sz="2400" dirty="0">
                <a:latin typeface="Times New Roman" pitchFamily="18" charset="0"/>
                <a:cs typeface="Times New Roman" pitchFamily="18" charset="0"/>
              </a:rPr>
              <a:t>, як складова загальної суми єдиного податку підлягає сплаті за такий звітний період протягом 30 календарних днів, що настають за останнім календарним днем І кварталу 2025 року</a:t>
            </a:r>
            <a:r>
              <a:rPr lang="uk-UA" sz="2400" dirty="0">
                <a:latin typeface="Times New Roman" panose="02020603050405020304" pitchFamily="18" charset="0"/>
                <a:ea typeface="Calibri" panose="020F0502020204030204" pitchFamily="34" charset="0"/>
              </a:rPr>
              <a:t> – </a:t>
            </a:r>
            <a:r>
              <a:rPr lang="uk-UA" sz="2400" b="1" dirty="0">
                <a:latin typeface="Times New Roman" panose="02020603050405020304" pitchFamily="18" charset="0"/>
                <a:ea typeface="Calibri" panose="020F0502020204030204" pitchFamily="34" charset="0"/>
              </a:rPr>
              <a:t>30 квітня 2025 року</a:t>
            </a:r>
            <a:endParaRPr lang="uk-UA" sz="2400" dirty="0">
              <a:latin typeface="Times New Roman" pitchFamily="18" charset="0"/>
              <a:cs typeface="Times New Roman" pitchFamily="18" charset="0"/>
            </a:endParaRPr>
          </a:p>
          <a:p>
            <a:endParaRPr lang="uk-UA"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5445224"/>
          </a:xfrm>
        </p:spPr>
        <p:txBody>
          <a:bodyPr>
            <a:normAutofit fontScale="32500" lnSpcReduction="20000"/>
          </a:bodyPr>
          <a:lstStyle/>
          <a:p>
            <a:r>
              <a:rPr lang="uk-UA" dirty="0"/>
              <a:t>                  </a:t>
            </a:r>
            <a:r>
              <a:rPr lang="uk-UA" sz="4900" b="1" dirty="0">
                <a:latin typeface="Times New Roman" pitchFamily="18" charset="0"/>
                <a:cs typeface="Times New Roman" pitchFamily="18" charset="0"/>
              </a:rPr>
              <a:t>  Юридичні особи – платники єдиного податку четвертої групи згідно з Класифікацією доходів бюджету сплачують єдиний податок за кодом: </a:t>
            </a:r>
          </a:p>
          <a:p>
            <a:r>
              <a:rPr lang="uk-UA" sz="4900" dirty="0">
                <a:latin typeface="Times New Roman" pitchFamily="18" charset="0"/>
                <a:cs typeface="Times New Roman" pitchFamily="18" charset="0"/>
              </a:rPr>
              <a:t>Наказом Міністерства фінансів України від 14 січня 2011 року № 11 «Про бюджетну класифікацію» із змінами і доповненнями затверджено Класифікацію доходів бюджету по єдиному податку, зокрема:</a:t>
            </a:r>
            <a:br>
              <a:rPr lang="uk-UA" sz="4900" dirty="0">
                <a:latin typeface="Times New Roman" pitchFamily="18" charset="0"/>
                <a:cs typeface="Times New Roman" pitchFamily="18" charset="0"/>
              </a:rPr>
            </a:br>
            <a:r>
              <a:rPr lang="uk-UA" sz="4900" dirty="0">
                <a:latin typeface="Times New Roman" pitchFamily="18" charset="0"/>
                <a:cs typeface="Times New Roman" pitchFamily="18" charset="0"/>
              </a:rPr>
              <a:t>                   </a:t>
            </a:r>
            <a:r>
              <a:rPr lang="uk-UA" sz="4900" b="1" dirty="0">
                <a:latin typeface="Times New Roman" pitchFamily="18" charset="0"/>
                <a:cs typeface="Times New Roman" pitchFamily="18" charset="0"/>
              </a:rPr>
              <a:t>18050500 </a:t>
            </a:r>
            <a:r>
              <a:rPr lang="uk-UA" sz="4900" dirty="0">
                <a:latin typeface="Times New Roman" pitchFamily="18" charset="0"/>
                <a:cs typeface="Times New Roman" pitchFamily="18" charset="0"/>
              </a:rPr>
              <a:t>– єдиний податок з сільськогосподарських товаровиробників, у яких частка сільськогосподарського </a:t>
            </a:r>
            <a:r>
              <a:rPr lang="uk-UA" sz="4900" dirty="0" err="1">
                <a:latin typeface="Times New Roman" pitchFamily="18" charset="0"/>
                <a:cs typeface="Times New Roman" pitchFamily="18" charset="0"/>
              </a:rPr>
              <a:t>товаровиробництва</a:t>
            </a:r>
            <a:r>
              <a:rPr lang="uk-UA" sz="4900" dirty="0">
                <a:latin typeface="Times New Roman" pitchFamily="18" charset="0"/>
                <a:cs typeface="Times New Roman" pitchFamily="18" charset="0"/>
              </a:rPr>
              <a:t> за попередній податковий (звітний) рік дорівнює або перевищує 75 відсотків.</a:t>
            </a:r>
            <a:br>
              <a:rPr lang="uk-UA" sz="4900" dirty="0">
                <a:latin typeface="Times New Roman" pitchFamily="18" charset="0"/>
                <a:cs typeface="Times New Roman" pitchFamily="18" charset="0"/>
              </a:rPr>
            </a:br>
            <a:r>
              <a:rPr lang="uk-UA" sz="4900" dirty="0">
                <a:latin typeface="Times New Roman" pitchFamily="18" charset="0"/>
                <a:cs typeface="Times New Roman" pitchFamily="18" charset="0"/>
              </a:rPr>
              <a:t>                    Разом з тим, згідно з Довідником відповідності символу звітності коду класифікації доходів бюджету, затвердженим наказом Державної казначейської служби України від 28.11.2019 № 336 із змінами та доповненнями, код класифікації доходів бюджету передбачає такі позиції:</a:t>
            </a:r>
            <a:br>
              <a:rPr lang="uk-UA" sz="4900" dirty="0">
                <a:latin typeface="Times New Roman" pitchFamily="18" charset="0"/>
                <a:cs typeface="Times New Roman" pitchFamily="18" charset="0"/>
              </a:rPr>
            </a:br>
            <a:r>
              <a:rPr lang="uk-UA" sz="4900" dirty="0">
                <a:latin typeface="Times New Roman" pitchFamily="18" charset="0"/>
                <a:cs typeface="Times New Roman" pitchFamily="18" charset="0"/>
              </a:rPr>
              <a:t>                  </a:t>
            </a:r>
            <a:r>
              <a:rPr lang="uk-UA" sz="4900" b="1" dirty="0">
                <a:latin typeface="Times New Roman" pitchFamily="18" charset="0"/>
                <a:cs typeface="Times New Roman" pitchFamily="18" charset="0"/>
              </a:rPr>
              <a:t> 18050500 </a:t>
            </a:r>
            <a:r>
              <a:rPr lang="uk-UA" sz="4900" dirty="0">
                <a:latin typeface="Times New Roman" pitchFamily="18" charset="0"/>
                <a:cs typeface="Times New Roman" pitchFamily="18" charset="0"/>
              </a:rPr>
              <a:t>– єдиний податок з сільськогосподарських товаровиробників, у яких частка сільськогосподарського </a:t>
            </a:r>
            <a:r>
              <a:rPr lang="uk-UA" sz="4900" dirty="0" err="1">
                <a:latin typeface="Times New Roman" pitchFamily="18" charset="0"/>
                <a:cs typeface="Times New Roman" pitchFamily="18" charset="0"/>
              </a:rPr>
              <a:t>товаровиробництва</a:t>
            </a:r>
            <a:r>
              <a:rPr lang="uk-UA" sz="4900" dirty="0">
                <a:latin typeface="Times New Roman" pitchFamily="18" charset="0"/>
                <a:cs typeface="Times New Roman" pitchFamily="18" charset="0"/>
              </a:rPr>
              <a:t> за попередній податковий (звітний) рік дорівнює або перевищує 75 відсотків.</a:t>
            </a:r>
            <a:br>
              <a:rPr lang="uk-UA" sz="4900" dirty="0">
                <a:latin typeface="Times New Roman" pitchFamily="18" charset="0"/>
                <a:cs typeface="Times New Roman" pitchFamily="18" charset="0"/>
              </a:rPr>
            </a:br>
            <a:r>
              <a:rPr lang="uk-UA" sz="4900" dirty="0">
                <a:latin typeface="Times New Roman" pitchFamily="18" charset="0"/>
                <a:cs typeface="Times New Roman" pitchFamily="18" charset="0"/>
              </a:rPr>
              <a:t>                    </a:t>
            </a:r>
            <a:r>
              <a:rPr lang="uk-UA" sz="6200" dirty="0">
                <a:latin typeface="Times New Roman" pitchFamily="18" charset="0"/>
                <a:cs typeface="Times New Roman" pitchFamily="18" charset="0"/>
              </a:rPr>
              <a:t>Інформація про реквізити рахунків, відкритих в органах Державної казначейської служби України в розрізі адміністративно-територіальних одиниць України, оприлюднена на офіційному </a:t>
            </a:r>
            <a:r>
              <a:rPr lang="uk-UA" sz="6200" dirty="0" err="1">
                <a:latin typeface="Times New Roman" pitchFamily="18" charset="0"/>
                <a:cs typeface="Times New Roman" pitchFamily="18" charset="0"/>
              </a:rPr>
              <a:t>вебпорталі</a:t>
            </a:r>
            <a:r>
              <a:rPr lang="uk-UA" sz="6200" dirty="0">
                <a:latin typeface="Times New Roman" pitchFamily="18" charset="0"/>
                <a:cs typeface="Times New Roman" pitchFamily="18" charset="0"/>
              </a:rPr>
              <a:t> ДПС в рубриці Головна/Рахунки для сплати платежів (</a:t>
            </a:r>
            <a:r>
              <a:rPr lang="uk-UA" sz="6200" u="sng" dirty="0">
                <a:latin typeface="Times New Roman" pitchFamily="18" charset="0"/>
                <a:cs typeface="Times New Roman" pitchFamily="18" charset="0"/>
                <a:hlinkClick r:id="rId2"/>
              </a:rPr>
              <a:t>https://tax.gov.ua/rahunki-dlya-splati-platejiv/</a:t>
            </a:r>
            <a:r>
              <a:rPr lang="uk-UA" sz="6200" dirty="0">
                <a:latin typeface="Times New Roman" pitchFamily="18" charset="0"/>
                <a:cs typeface="Times New Roman" pitchFamily="18" charset="0"/>
              </a:rPr>
              <a:t>).</a:t>
            </a:r>
            <a:endParaRPr lang="uk-UA" sz="6200" dirty="0"/>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1"/>
            <a:ext cx="8229600" cy="1252736"/>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lgn="ctr">
              <a:buNone/>
            </a:pPr>
            <a:r>
              <a:rPr lang="uk-UA" dirty="0"/>
              <a:t>Закон України від 10 жовтня 2024 року № 4015-IX «Про внесення змін до Податкового кодексу України та інших законів України щодо збалансованості бюджетних надходжень у період дії воєнного стану»</a:t>
            </a:r>
          </a:p>
        </p:txBody>
      </p:sp>
      <p:sp>
        <p:nvSpPr>
          <p:cNvPr id="13" name="Стрелка вниз 12"/>
          <p:cNvSpPr/>
          <p:nvPr/>
        </p:nvSpPr>
        <p:spPr>
          <a:xfrm>
            <a:off x="3995936" y="285293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Прямоугольник 13"/>
          <p:cNvSpPr/>
          <p:nvPr/>
        </p:nvSpPr>
        <p:spPr>
          <a:xfrm>
            <a:off x="3059832" y="2924944"/>
            <a:ext cx="2592288" cy="369332"/>
          </a:xfrm>
          <a:prstGeom prst="rect">
            <a:avLst/>
          </a:prstGeom>
        </p:spPr>
        <p:txBody>
          <a:bodyPr wrap="square">
            <a:spAutoFit/>
          </a:bodyPr>
          <a:lstStyle/>
          <a:p>
            <a:r>
              <a:rPr lang="uk-UA" dirty="0"/>
              <a:t>внесено             зміни </a:t>
            </a:r>
          </a:p>
        </p:txBody>
      </p:sp>
      <p:sp>
        <p:nvSpPr>
          <p:cNvPr id="15" name="Прямоугольник 14"/>
          <p:cNvSpPr/>
          <p:nvPr/>
        </p:nvSpPr>
        <p:spPr>
          <a:xfrm>
            <a:off x="755576" y="3982998"/>
            <a:ext cx="7488832"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uk-UA" sz="2400" dirty="0"/>
              <a:t>Податковий кодекс України </a:t>
            </a:r>
          </a:p>
        </p:txBody>
      </p:sp>
      <p:sp>
        <p:nvSpPr>
          <p:cNvPr id="17" name="Прямоугольник 16"/>
          <p:cNvSpPr/>
          <p:nvPr/>
        </p:nvSpPr>
        <p:spPr>
          <a:xfrm>
            <a:off x="2286000" y="4813994"/>
            <a:ext cx="487828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uk-UA" dirty="0"/>
              <a:t>доповнено положеннями щодо особливостей визначення мінімального податкового зобов’язання </a:t>
            </a: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r>
              <a:rPr lang="uk-UA" b="1" dirty="0"/>
              <a:t>Де можна отримати більш детальну інформацію про МПЗ</a:t>
            </a:r>
            <a:endParaRPr lang="uk-UA" dirty="0"/>
          </a:p>
          <a:p>
            <a:r>
              <a:rPr lang="uk-UA" dirty="0"/>
              <a:t>Усе про МПЗ можна дізнатися на офіційному </a:t>
            </a:r>
            <a:r>
              <a:rPr lang="uk-UA" dirty="0" err="1" smtClean="0"/>
              <a:t>вебпорталі</a:t>
            </a:r>
            <a:r>
              <a:rPr lang="uk-UA" dirty="0" smtClean="0"/>
              <a:t> </a:t>
            </a:r>
            <a:r>
              <a:rPr lang="uk-UA" dirty="0"/>
              <a:t>Державної податкової служби України. Там зазвичай є актуальні законодавчі акти, роз'яснення та інші матеріали щодо МПЗ.</a:t>
            </a:r>
          </a:p>
          <a:p>
            <a:r>
              <a:rPr lang="uk-UA" dirty="0"/>
              <a:t>Також можна обговорити всі нюанси із податковим консультантом. Такий фахівець допоможе розрахувати МПЗ для вашої конкретної ситуації та відповість на всі запитання.</a:t>
            </a:r>
          </a:p>
          <a:p>
            <a:r>
              <a:rPr lang="uk-UA" dirty="0"/>
              <a:t>Гаряча лінія ДПС 0800 501 007</a:t>
            </a:r>
          </a:p>
          <a:p>
            <a:endParaRPr lang="uk-UA"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86;p9"/>
          <p:cNvPicPr preferRelativeResize="0"/>
          <p:nvPr/>
        </p:nvPicPr>
        <p:blipFill rotWithShape="1">
          <a:blip r:embed="rId2" cstate="print">
            <a:alphaModFix/>
          </a:blip>
          <a:srcRect/>
          <a:stretch/>
        </p:blipFill>
        <p:spPr>
          <a:xfrm>
            <a:off x="1259632" y="1484784"/>
            <a:ext cx="6696744" cy="4392488"/>
          </a:xfrm>
          <a:prstGeom prst="rect">
            <a:avLst/>
          </a:prstGeom>
          <a:noFill/>
          <a:ln>
            <a:noFill/>
          </a:ln>
        </p:spPr>
      </p:pic>
      <p:sp>
        <p:nvSpPr>
          <p:cNvPr id="4" name="Прямоугольник 3"/>
          <p:cNvSpPr/>
          <p:nvPr/>
        </p:nvSpPr>
        <p:spPr>
          <a:xfrm>
            <a:off x="3638154" y="3244334"/>
            <a:ext cx="1867691" cy="369332"/>
          </a:xfrm>
          <a:prstGeom prst="rect">
            <a:avLst/>
          </a:prstGeom>
        </p:spPr>
        <p:txBody>
          <a:bodyPr wrap="none">
            <a:spAutoFit/>
          </a:bodyPr>
          <a:lstStyle/>
          <a:p>
            <a:pPr lvl="0" algn="ctr"/>
            <a:r>
              <a:rPr lang="ru-RU" dirty="0" err="1">
                <a:solidFill>
                  <a:schemeClr val="lt1"/>
                </a:solidFill>
                <a:latin typeface="Arial"/>
                <a:ea typeface="Arial"/>
                <a:cs typeface="Arial"/>
                <a:sym typeface="Arial"/>
              </a:rPr>
              <a:t>Дякую</a:t>
            </a:r>
            <a:r>
              <a:rPr lang="ru-RU" dirty="0">
                <a:solidFill>
                  <a:schemeClr val="lt1"/>
                </a:solidFill>
                <a:latin typeface="Arial"/>
                <a:ea typeface="Arial"/>
                <a:cs typeface="Arial"/>
                <a:sym typeface="Arial"/>
              </a:rPr>
              <a:t> за </a:t>
            </a:r>
            <a:r>
              <a:rPr lang="ru-RU" dirty="0" err="1">
                <a:solidFill>
                  <a:schemeClr val="lt1"/>
                </a:solidFill>
                <a:latin typeface="Arial"/>
                <a:ea typeface="Arial"/>
                <a:cs typeface="Arial"/>
                <a:sym typeface="Arial"/>
              </a:rPr>
              <a:t>Увагу</a:t>
            </a:r>
            <a:r>
              <a:rPr lang="ru-RU" dirty="0">
                <a:solidFill>
                  <a:schemeClr val="lt1"/>
                </a:solidFill>
                <a:latin typeface="Arial"/>
                <a:ea typeface="Arial"/>
                <a:cs typeface="Arial"/>
                <a:sym typeface="Arial"/>
              </a:rPr>
              <a:t>!</a:t>
            </a:r>
            <a:endParaRPr lang="ru-RU" dirty="0"/>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uk-UA" sz="2800" dirty="0"/>
              <a:t>з 1 січня 2024 року по 31 грудня року, в якому буде припинено або скасовано воєнний стан</a:t>
            </a:r>
          </a:p>
          <a:p>
            <a:pPr algn="ctr">
              <a:buNone/>
            </a:pPr>
            <a:r>
              <a:rPr lang="uk-UA" dirty="0">
                <a:solidFill>
                  <a:srgbClr val="FF0000"/>
                </a:solidFill>
              </a:rPr>
              <a:t>сума МПЗ</a:t>
            </a:r>
          </a:p>
        </p:txBody>
      </p:sp>
      <p:cxnSp>
        <p:nvCxnSpPr>
          <p:cNvPr id="8" name="Прямая со стрелкой 7"/>
          <p:cNvCxnSpPr/>
          <p:nvPr/>
        </p:nvCxnSpPr>
        <p:spPr>
          <a:xfrm flipH="1">
            <a:off x="2051720" y="2996952"/>
            <a:ext cx="252028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4572000" y="2996952"/>
            <a:ext cx="2376264"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Овал 18"/>
          <p:cNvSpPr/>
          <p:nvPr/>
        </p:nvSpPr>
        <p:spPr>
          <a:xfrm>
            <a:off x="467544" y="4365104"/>
            <a:ext cx="3672408"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t>не може становити менше </a:t>
            </a:r>
            <a:r>
              <a:rPr lang="uk-UA" sz="2400" dirty="0">
                <a:solidFill>
                  <a:srgbClr val="FF0000"/>
                </a:solidFill>
              </a:rPr>
              <a:t>700 гривень </a:t>
            </a:r>
            <a:r>
              <a:rPr lang="uk-UA" sz="2400" dirty="0"/>
              <a:t>з 1 гектара</a:t>
            </a:r>
          </a:p>
        </p:txBody>
      </p:sp>
      <p:sp>
        <p:nvSpPr>
          <p:cNvPr id="20" name="Овал 19"/>
          <p:cNvSpPr/>
          <p:nvPr/>
        </p:nvSpPr>
        <p:spPr>
          <a:xfrm>
            <a:off x="4427984" y="4293096"/>
            <a:ext cx="4716016" cy="25649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t>для земельних ділянок, у площі яких частка ріллі становить не менше 50 відсотків, – </a:t>
            </a:r>
            <a:r>
              <a:rPr lang="uk-UA" sz="2400" dirty="0">
                <a:solidFill>
                  <a:srgbClr val="FF0000"/>
                </a:solidFill>
              </a:rPr>
              <a:t>1400 гривень </a:t>
            </a:r>
            <a:r>
              <a:rPr lang="uk-UA" sz="2400" dirty="0"/>
              <a:t>з 1 гектара.</a:t>
            </a: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Autofit/>
          </a:bodyPr>
          <a:lstStyle/>
          <a:p>
            <a:pPr algn="just">
              <a:spcAft>
                <a:spcPts val="0"/>
              </a:spcAft>
            </a:pPr>
            <a:r>
              <a:rPr lang="uk-UA" sz="1600" b="1" dirty="0">
                <a:solidFill>
                  <a:schemeClr val="tx2">
                    <a:lumMod val="50000"/>
                  </a:schemeClr>
                </a:solidFill>
                <a:latin typeface="Times New Roman" panose="02020603050405020304" pitchFamily="18" charset="0"/>
                <a:ea typeface="Calibri" panose="020F0502020204030204" pitchFamily="34" charset="0"/>
              </a:rPr>
              <a:t>Першим роком, за який визначається МПЗ, є </a:t>
            </a:r>
            <a:r>
              <a:rPr lang="uk-UA" sz="1600" b="1" u="sng" dirty="0">
                <a:solidFill>
                  <a:schemeClr val="tx2">
                    <a:lumMod val="50000"/>
                  </a:schemeClr>
                </a:solidFill>
                <a:latin typeface="Times New Roman" panose="02020603050405020304" pitchFamily="18" charset="0"/>
                <a:ea typeface="Calibri" panose="020F0502020204030204" pitchFamily="34" charset="0"/>
              </a:rPr>
              <a:t>2022</a:t>
            </a:r>
            <a:r>
              <a:rPr lang="uk-UA" sz="1600" b="1" dirty="0">
                <a:latin typeface="Times New Roman" panose="02020603050405020304" pitchFamily="18" charset="0"/>
                <a:ea typeface="Calibri" panose="020F0502020204030204" pitchFamily="34" charset="0"/>
              </a:rPr>
              <a:t> </a:t>
            </a:r>
            <a:r>
              <a:rPr lang="uk-UA" sz="1600" dirty="0">
                <a:latin typeface="Times New Roman" panose="02020603050405020304" pitchFamily="18" charset="0"/>
                <a:ea typeface="Calibri" panose="020F0502020204030204" pitchFamily="34" charset="0"/>
              </a:rPr>
              <a:t>рік (п. 64 </a:t>
            </a:r>
            <a:r>
              <a:rPr lang="uk-UA" sz="1600" dirty="0" err="1">
                <a:latin typeface="Times New Roman" panose="02020603050405020304" pitchFamily="18" charset="0"/>
                <a:ea typeface="Calibri" panose="020F0502020204030204" pitchFamily="34" charset="0"/>
              </a:rPr>
              <a:t>підрозд</a:t>
            </a:r>
            <a:r>
              <a:rPr lang="uk-UA" sz="1600" dirty="0">
                <a:latin typeface="Times New Roman" panose="02020603050405020304" pitchFamily="18" charset="0"/>
                <a:ea typeface="Calibri" panose="020F0502020204030204" pitchFamily="34" charset="0"/>
              </a:rPr>
              <a:t>. 10 </a:t>
            </a:r>
            <a:r>
              <a:rPr lang="uk-UA" sz="1600" dirty="0" err="1">
                <a:latin typeface="Times New Roman" panose="02020603050405020304" pitchFamily="18" charset="0"/>
                <a:ea typeface="Calibri" panose="020F0502020204030204" pitchFamily="34" charset="0"/>
              </a:rPr>
              <a:t>розд</a:t>
            </a:r>
            <a:r>
              <a:rPr lang="uk-UA" sz="1600" dirty="0">
                <a:latin typeface="Times New Roman" panose="02020603050405020304" pitchFamily="18" charset="0"/>
                <a:ea typeface="Calibri" panose="020F0502020204030204" pitchFamily="34" charset="0"/>
              </a:rPr>
              <a:t>. XX "Перехідні положення" Кодексу).</a:t>
            </a:r>
          </a:p>
          <a:p>
            <a:pPr algn="just">
              <a:spcAft>
                <a:spcPts val="0"/>
              </a:spcAft>
            </a:pPr>
            <a:r>
              <a:rPr lang="uk-UA" sz="1600" dirty="0">
                <a:solidFill>
                  <a:srgbClr val="000000"/>
                </a:solidFill>
                <a:latin typeface="Times New Roman" panose="02020603050405020304" pitchFamily="18" charset="0"/>
                <a:ea typeface="Calibri" panose="020F0502020204030204" pitchFamily="34" charset="0"/>
              </a:rPr>
              <a:t>       Для розрахунку МПЗ за </a:t>
            </a:r>
            <a:r>
              <a:rPr lang="uk-UA" sz="1600" b="1" u="sng" dirty="0">
                <a:solidFill>
                  <a:schemeClr val="tx2">
                    <a:lumMod val="50000"/>
                  </a:schemeClr>
                </a:solidFill>
                <a:latin typeface="Times New Roman" panose="02020603050405020304" pitchFamily="18" charset="0"/>
                <a:ea typeface="Calibri" panose="020F0502020204030204" pitchFamily="34" charset="0"/>
              </a:rPr>
              <a:t>2022 та 2023</a:t>
            </a:r>
            <a:r>
              <a:rPr lang="uk-UA" sz="1600" dirty="0">
                <a:solidFill>
                  <a:srgbClr val="000000"/>
                </a:solidFill>
                <a:latin typeface="Times New Roman" panose="02020603050405020304" pitchFamily="18" charset="0"/>
                <a:ea typeface="Calibri" panose="020F0502020204030204" pitchFamily="34" charset="0"/>
              </a:rPr>
              <a:t> податкові (звітні) роки </a:t>
            </a:r>
            <a:r>
              <a:rPr lang="uk-UA" sz="1600" b="1" u="sng" dirty="0">
                <a:solidFill>
                  <a:schemeClr val="tx2">
                    <a:lumMod val="50000"/>
                  </a:schemeClr>
                </a:solidFill>
                <a:latin typeface="Times New Roman" panose="02020603050405020304" pitchFamily="18" charset="0"/>
                <a:ea typeface="Calibri" panose="020F0502020204030204" pitchFamily="34" charset="0"/>
              </a:rPr>
              <a:t>коефіцієнт</a:t>
            </a:r>
            <a:r>
              <a:rPr lang="uk-UA" sz="1600" dirty="0">
                <a:solidFill>
                  <a:srgbClr val="000000"/>
                </a:solidFill>
                <a:latin typeface="Times New Roman" panose="02020603050405020304" pitchFamily="18" charset="0"/>
                <a:ea typeface="Calibri" panose="020F0502020204030204" pitchFamily="34" charset="0"/>
              </a:rPr>
              <a:t>, визначений у </a:t>
            </a:r>
            <a:r>
              <a:rPr lang="uk-UA" sz="1600" dirty="0" err="1">
                <a:solidFill>
                  <a:srgbClr val="000000"/>
                </a:solidFill>
                <a:latin typeface="Times New Roman" panose="02020603050405020304" pitchFamily="18" charset="0"/>
                <a:ea typeface="Calibri" panose="020F0502020204030204" pitchFamily="34" charset="0"/>
              </a:rPr>
              <a:t>п.п</a:t>
            </a:r>
            <a:r>
              <a:rPr lang="uk-UA" sz="1600" dirty="0">
                <a:solidFill>
                  <a:srgbClr val="000000"/>
                </a:solidFill>
                <a:latin typeface="Times New Roman" panose="02020603050405020304" pitchFamily="18" charset="0"/>
                <a:ea typeface="Calibri" panose="020F0502020204030204" pitchFamily="34" charset="0"/>
              </a:rPr>
              <a:t>. 38</a:t>
            </a:r>
            <a:r>
              <a:rPr lang="uk-UA" sz="1600" baseline="30000" dirty="0">
                <a:solidFill>
                  <a:srgbClr val="000000"/>
                </a:solidFill>
                <a:latin typeface="Times New Roman" panose="02020603050405020304" pitchFamily="18" charset="0"/>
                <a:ea typeface="Calibri" panose="020F0502020204030204" pitchFamily="34" charset="0"/>
              </a:rPr>
              <a:t>1</a:t>
            </a:r>
            <a:r>
              <a:rPr lang="uk-UA" sz="1600" dirty="0">
                <a:solidFill>
                  <a:srgbClr val="000000"/>
                </a:solidFill>
                <a:latin typeface="Times New Roman" panose="02020603050405020304" pitchFamily="18" charset="0"/>
                <a:ea typeface="Calibri" panose="020F0502020204030204" pitchFamily="34" charset="0"/>
              </a:rPr>
              <a:t>.1.1 і 38</a:t>
            </a:r>
            <a:r>
              <a:rPr lang="uk-UA" sz="1600" baseline="30000" dirty="0">
                <a:solidFill>
                  <a:srgbClr val="000000"/>
                </a:solidFill>
                <a:latin typeface="Times New Roman" panose="02020603050405020304" pitchFamily="18" charset="0"/>
                <a:ea typeface="Calibri" panose="020F0502020204030204" pitchFamily="34" charset="0"/>
              </a:rPr>
              <a:t>1</a:t>
            </a:r>
            <a:r>
              <a:rPr lang="uk-UA" sz="1600" dirty="0">
                <a:solidFill>
                  <a:srgbClr val="000000"/>
                </a:solidFill>
                <a:latin typeface="Times New Roman" panose="02020603050405020304" pitchFamily="18" charset="0"/>
                <a:ea typeface="Calibri" panose="020F0502020204030204" pitchFamily="34" charset="0"/>
              </a:rPr>
              <a:t>.1.2 Кодексу, застосовується із значенням </a:t>
            </a:r>
            <a:r>
              <a:rPr lang="uk-UA" sz="1600" b="1" u="sng" dirty="0">
                <a:solidFill>
                  <a:srgbClr val="FF0000"/>
                </a:solidFill>
                <a:latin typeface="Times New Roman" panose="02020603050405020304" pitchFamily="18" charset="0"/>
                <a:ea typeface="Calibri" panose="020F0502020204030204" pitchFamily="34" charset="0"/>
              </a:rPr>
              <a:t>0,04</a:t>
            </a:r>
            <a:r>
              <a:rPr lang="uk-UA" sz="1600" dirty="0">
                <a:solidFill>
                  <a:srgbClr val="000000"/>
                </a:solidFill>
                <a:latin typeface="Times New Roman" panose="02020603050405020304" pitchFamily="18" charset="0"/>
                <a:ea typeface="Calibri" panose="020F0502020204030204" pitchFamily="34" charset="0"/>
              </a:rPr>
              <a:t> (п. 67 </a:t>
            </a:r>
            <a:r>
              <a:rPr lang="uk-UA" sz="1600" dirty="0" err="1">
                <a:solidFill>
                  <a:srgbClr val="000000"/>
                </a:solidFill>
                <a:latin typeface="Times New Roman" panose="02020603050405020304" pitchFamily="18" charset="0"/>
                <a:ea typeface="Calibri" panose="020F0502020204030204" pitchFamily="34" charset="0"/>
              </a:rPr>
              <a:t>підрозд</a:t>
            </a:r>
            <a:r>
              <a:rPr lang="uk-UA" sz="1600" dirty="0">
                <a:solidFill>
                  <a:srgbClr val="000000"/>
                </a:solidFill>
                <a:latin typeface="Times New Roman" panose="02020603050405020304" pitchFamily="18" charset="0"/>
                <a:ea typeface="Calibri" panose="020F0502020204030204" pitchFamily="34" charset="0"/>
              </a:rPr>
              <a:t>. 10 </a:t>
            </a:r>
            <a:r>
              <a:rPr lang="uk-UA" sz="1600" dirty="0" err="1">
                <a:solidFill>
                  <a:srgbClr val="000000"/>
                </a:solidFill>
                <a:latin typeface="Times New Roman" panose="02020603050405020304" pitchFamily="18" charset="0"/>
                <a:ea typeface="Calibri" panose="020F0502020204030204" pitchFamily="34" charset="0"/>
              </a:rPr>
              <a:t>розд</a:t>
            </a:r>
            <a:r>
              <a:rPr lang="uk-UA" sz="1600" dirty="0">
                <a:solidFill>
                  <a:srgbClr val="000000"/>
                </a:solidFill>
                <a:latin typeface="Times New Roman" panose="02020603050405020304" pitchFamily="18" charset="0"/>
                <a:ea typeface="Calibri" panose="020F0502020204030204" pitchFamily="34" charset="0"/>
              </a:rPr>
              <a:t>. ХХ Кодексу).  </a:t>
            </a:r>
            <a:endParaRPr lang="uk-UA" sz="1600" i="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i="1" dirty="0">
                <a:latin typeface="Times New Roman" panose="02020603050405020304" pitchFamily="18" charset="0"/>
                <a:ea typeface="Calibri" panose="020F0502020204030204" pitchFamily="34" charset="0"/>
                <a:cs typeface="Times New Roman" panose="02020603050405020304" pitchFamily="18" charset="0"/>
              </a:rPr>
              <a:t>При цьому п. 65 </a:t>
            </a:r>
            <a:r>
              <a:rPr lang="uk-UA" sz="1600" i="1" dirty="0" err="1">
                <a:latin typeface="Times New Roman" panose="02020603050405020304" pitchFamily="18" charset="0"/>
                <a:ea typeface="Calibri" panose="020F0502020204030204" pitchFamily="34" charset="0"/>
                <a:cs typeface="Times New Roman" panose="02020603050405020304" pitchFamily="18" charset="0"/>
              </a:rPr>
              <a:t>підрозд</a:t>
            </a:r>
            <a:r>
              <a:rPr lang="uk-UA" sz="1600" i="1" dirty="0">
                <a:latin typeface="Times New Roman" panose="02020603050405020304" pitchFamily="18" charset="0"/>
                <a:ea typeface="Calibri" panose="020F0502020204030204" pitchFamily="34" charset="0"/>
                <a:cs typeface="Times New Roman" panose="02020603050405020304" pitchFamily="18" charset="0"/>
              </a:rPr>
              <a:t>. 10 </a:t>
            </a:r>
            <a:r>
              <a:rPr lang="uk-UA" sz="1600" i="1" dirty="0" err="1">
                <a:latin typeface="Times New Roman" panose="02020603050405020304" pitchFamily="18" charset="0"/>
                <a:ea typeface="Calibri" panose="020F0502020204030204" pitchFamily="34" charset="0"/>
                <a:cs typeface="Times New Roman" panose="02020603050405020304" pitchFamily="18" charset="0"/>
              </a:rPr>
              <a:t>розд</a:t>
            </a:r>
            <a:r>
              <a:rPr lang="uk-UA" sz="1600" i="1" dirty="0">
                <a:latin typeface="Times New Roman" panose="02020603050405020304" pitchFamily="18" charset="0"/>
                <a:ea typeface="Calibri" panose="020F0502020204030204" pitchFamily="34" charset="0"/>
                <a:cs typeface="Times New Roman" panose="02020603050405020304" pitchFamily="18" charset="0"/>
              </a:rPr>
              <a:t>. XX "Перехідні положення" Кодексу встановлено, зокрема, що штрафні санкції, передбачені ст. 123 Кодексу, при визначенні податкових зобов'язань платників податків з урахуванням мінімального податкового зобов'язання за 2022 рік не застосовуються.</a:t>
            </a:r>
            <a:endParaRPr lang="uk-UA" sz="1600" i="1" dirty="0">
              <a:latin typeface="Times New Roman" panose="02020603050405020304" pitchFamily="18" charset="0"/>
              <a:cs typeface="Times New Roman" panose="02020603050405020304" pitchFamily="18" charset="0"/>
            </a:endParaRPr>
          </a:p>
          <a:p>
            <a:pPr algn="just">
              <a:spcAft>
                <a:spcPts val="0"/>
              </a:spcAft>
            </a:pPr>
            <a:r>
              <a:rPr lang="uk-UA" sz="1600" dirty="0">
                <a:solidFill>
                  <a:srgbClr val="000000"/>
                </a:solidFill>
                <a:latin typeface="Times New Roman" panose="02020603050405020304" pitchFamily="18" charset="0"/>
                <a:ea typeface="Calibri" panose="020F0502020204030204" pitchFamily="34" charset="0"/>
              </a:rPr>
              <a:t>       Для розрахунку МПЗ за </a:t>
            </a:r>
            <a:r>
              <a:rPr lang="uk-UA" sz="1600" b="1" u="sng" dirty="0">
                <a:solidFill>
                  <a:schemeClr val="tx2">
                    <a:lumMod val="50000"/>
                  </a:schemeClr>
                </a:solidFill>
                <a:latin typeface="Times New Roman" panose="02020603050405020304" pitchFamily="18" charset="0"/>
                <a:ea typeface="Calibri" panose="020F0502020204030204" pitchFamily="34" charset="0"/>
              </a:rPr>
              <a:t>2024</a:t>
            </a:r>
            <a:r>
              <a:rPr lang="uk-UA" sz="1600" dirty="0">
                <a:solidFill>
                  <a:srgbClr val="000000"/>
                </a:solidFill>
                <a:latin typeface="Times New Roman" panose="02020603050405020304" pitchFamily="18" charset="0"/>
                <a:ea typeface="Calibri" panose="020F0502020204030204" pitchFamily="34" charset="0"/>
              </a:rPr>
              <a:t> податковий (звітний) рік коефіцієнт застосовується із значенням </a:t>
            </a:r>
            <a:r>
              <a:rPr lang="uk-UA" sz="1600" b="1" u="sng" dirty="0">
                <a:solidFill>
                  <a:srgbClr val="FF0000"/>
                </a:solidFill>
                <a:latin typeface="Times New Roman" panose="02020603050405020304" pitchFamily="18" charset="0"/>
                <a:ea typeface="Calibri" panose="020F0502020204030204" pitchFamily="34" charset="0"/>
              </a:rPr>
              <a:t>0,05</a:t>
            </a:r>
            <a:r>
              <a:rPr lang="uk-UA" sz="1600" dirty="0">
                <a:solidFill>
                  <a:srgbClr val="000000"/>
                </a:solidFill>
                <a:latin typeface="Times New Roman" panose="02020603050405020304" pitchFamily="18" charset="0"/>
                <a:ea typeface="Calibri" panose="020F0502020204030204" pitchFamily="34" charset="0"/>
              </a:rPr>
              <a:t> (податкова декларація платника єдиного податку на 2025 рік).</a:t>
            </a:r>
          </a:p>
          <a:p>
            <a:pPr algn="just">
              <a:spcAft>
                <a:spcPts val="0"/>
              </a:spcAft>
            </a:pPr>
            <a:endParaRPr lang="uk-UA" sz="1600" dirty="0">
              <a:solidFill>
                <a:srgbClr val="000000"/>
              </a:solidFill>
              <a:latin typeface="Times New Roman" panose="02020603050405020304" pitchFamily="18" charset="0"/>
              <a:ea typeface="Calibri" panose="020F0502020204030204" pitchFamily="34" charset="0"/>
            </a:endParaRPr>
          </a:p>
          <a:p>
            <a:pPr algn="just">
              <a:spcAft>
                <a:spcPts val="0"/>
              </a:spcAft>
            </a:pPr>
            <a:r>
              <a:rPr lang="uk-UA" sz="1600" dirty="0">
                <a:solidFill>
                  <a:srgbClr val="000000"/>
                </a:solidFill>
                <a:latin typeface="Times New Roman" panose="02020603050405020304" pitchFamily="18" charset="0"/>
              </a:rPr>
              <a:t>пунктом 67</a:t>
            </a:r>
            <a:r>
              <a:rPr lang="uk-UA" sz="1600" baseline="30000" dirty="0">
                <a:solidFill>
                  <a:srgbClr val="000000"/>
                </a:solidFill>
                <a:latin typeface="Times New Roman" panose="02020603050405020304" pitchFamily="18" charset="0"/>
              </a:rPr>
              <a:t>1</a:t>
            </a:r>
            <a:r>
              <a:rPr lang="uk-UA" sz="1600" dirty="0">
                <a:solidFill>
                  <a:srgbClr val="000000"/>
                </a:solidFill>
                <a:latin typeface="Times New Roman" panose="02020603050405020304" pitchFamily="18" charset="0"/>
              </a:rPr>
              <a:t> передбачено, що при визначенні МПЗ за </a:t>
            </a:r>
            <a:r>
              <a:rPr lang="uk-UA" sz="1600" b="1" dirty="0">
                <a:solidFill>
                  <a:srgbClr val="FF0000"/>
                </a:solidFill>
                <a:latin typeface="Times New Roman" panose="02020603050405020304" pitchFamily="18" charset="0"/>
              </a:rPr>
              <a:t>2025 рік</a:t>
            </a:r>
            <a:r>
              <a:rPr lang="uk-UA" sz="1600" dirty="0">
                <a:solidFill>
                  <a:srgbClr val="000000"/>
                </a:solidFill>
                <a:latin typeface="Times New Roman" panose="02020603050405020304" pitchFamily="18" charset="0"/>
              </a:rPr>
              <a:t> та наступні роки, закінчуючи роком, у якому буде припинено або скасовано воєнний стан, коефіцієнт "К", визначений у підпунктах 38</a:t>
            </a:r>
            <a:r>
              <a:rPr lang="uk-UA" sz="1600" baseline="30000" dirty="0">
                <a:solidFill>
                  <a:srgbClr val="000000"/>
                </a:solidFill>
                <a:latin typeface="Times New Roman" panose="02020603050405020304" pitchFamily="18" charset="0"/>
              </a:rPr>
              <a:t>1</a:t>
            </a:r>
            <a:r>
              <a:rPr lang="uk-UA" sz="1600" dirty="0">
                <a:solidFill>
                  <a:srgbClr val="000000"/>
                </a:solidFill>
                <a:latin typeface="Times New Roman" panose="02020603050405020304" pitchFamily="18" charset="0"/>
              </a:rPr>
              <a:t>.1.1 і 38</a:t>
            </a:r>
            <a:r>
              <a:rPr lang="uk-UA" sz="1600" baseline="30000" dirty="0">
                <a:solidFill>
                  <a:srgbClr val="000000"/>
                </a:solidFill>
                <a:latin typeface="Times New Roman" panose="02020603050405020304" pitchFamily="18" charset="0"/>
              </a:rPr>
              <a:t>1</a:t>
            </a:r>
            <a:r>
              <a:rPr lang="uk-UA" sz="1600" dirty="0">
                <a:solidFill>
                  <a:srgbClr val="000000"/>
                </a:solidFill>
                <a:latin typeface="Times New Roman" panose="02020603050405020304" pitchFamily="18" charset="0"/>
              </a:rPr>
              <a:t>.1.2 статті 38</a:t>
            </a:r>
            <a:r>
              <a:rPr lang="uk-UA" sz="1600" baseline="30000" dirty="0">
                <a:solidFill>
                  <a:srgbClr val="000000"/>
                </a:solidFill>
                <a:latin typeface="Times New Roman" panose="02020603050405020304" pitchFamily="18" charset="0"/>
              </a:rPr>
              <a:t>1</a:t>
            </a:r>
            <a:r>
              <a:rPr lang="uk-UA" sz="1600" dirty="0">
                <a:solidFill>
                  <a:srgbClr val="000000"/>
                </a:solidFill>
                <a:latin typeface="Times New Roman" panose="02020603050405020304" pitchFamily="18" charset="0"/>
              </a:rPr>
              <a:t> Кодексу, застосовується із значенням </a:t>
            </a:r>
            <a:r>
              <a:rPr lang="uk-UA" sz="1600" b="1" dirty="0">
                <a:solidFill>
                  <a:srgbClr val="FF0000"/>
                </a:solidFill>
                <a:latin typeface="Times New Roman" panose="02020603050405020304" pitchFamily="18" charset="0"/>
              </a:rPr>
              <a:t>0,057</a:t>
            </a:r>
            <a:r>
              <a:rPr lang="uk-UA" sz="1600" dirty="0">
                <a:solidFill>
                  <a:srgbClr val="000000"/>
                </a:solidFill>
                <a:latin typeface="Times New Roman" panose="02020603050405020304" pitchFamily="18" charset="0"/>
              </a:rPr>
              <a:t>“.</a:t>
            </a:r>
            <a:endParaRPr lang="uk-UA" sz="1600"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001419"/>
          </a:xfrm>
        </p:spPr>
        <p:txBody>
          <a:bodyPr>
            <a:normAutofit fontScale="85000" lnSpcReduction="20000"/>
          </a:bodyPr>
          <a:lstStyle/>
          <a:p>
            <a:pPr algn="ctr">
              <a:buNone/>
            </a:pPr>
            <a:r>
              <a:rPr lang="uk-UA" sz="3800" b="1" dirty="0">
                <a:solidFill>
                  <a:srgbClr val="00B050"/>
                </a:solidFill>
              </a:rPr>
              <a:t>МПЗ</a:t>
            </a:r>
          </a:p>
          <a:p>
            <a:pPr algn="ctr">
              <a:buNone/>
            </a:pPr>
            <a:r>
              <a:rPr lang="uk-UA" dirty="0"/>
              <a:t>мінімальна величина податкового зобов’язання із сплати податків, зборів, платежів, контроль за справлянням яких покладено на контролюючі органи, пов’язаних з виробництвом та реалізацією власної сільськогосподарської продукції та/або з власністю та/або користуванням (орендою, суборендою, емфітевзисом, постійним користуванням) земельними ділянками, віднесеними до сільськогосподарських угідь, розрахована відповідно до Кодексу.</a:t>
            </a:r>
          </a:p>
          <a:p>
            <a:pPr algn="ctr">
              <a:buNone/>
            </a:pPr>
            <a:endParaRPr lang="uk-UA" dirty="0"/>
          </a:p>
          <a:p>
            <a:pPr algn="ctr">
              <a:buNone/>
            </a:pPr>
            <a:r>
              <a:rPr lang="uk-UA" sz="3100" dirty="0">
                <a:solidFill>
                  <a:srgbClr val="0070C0"/>
                </a:solidFill>
              </a:rPr>
              <a:t>Порядок визначення МПЗ регулюється нормами ст. 38</a:t>
            </a:r>
            <a:r>
              <a:rPr lang="uk-UA" sz="3100" baseline="30000" dirty="0">
                <a:solidFill>
                  <a:srgbClr val="0070C0"/>
                </a:solidFill>
              </a:rPr>
              <a:t>1</a:t>
            </a:r>
            <a:r>
              <a:rPr lang="uk-UA" sz="3100" dirty="0">
                <a:solidFill>
                  <a:srgbClr val="0070C0"/>
                </a:solidFill>
              </a:rPr>
              <a:t> Кодексу</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763688" y="1196752"/>
            <a:ext cx="554461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i="1" dirty="0"/>
              <a:t>Землі сільськогосподарського призначення </a:t>
            </a:r>
            <a:endParaRPr lang="uk-UA" sz="2400" dirty="0"/>
          </a:p>
        </p:txBody>
      </p:sp>
      <p:sp>
        <p:nvSpPr>
          <p:cNvPr id="7" name="Овал 6"/>
          <p:cNvSpPr/>
          <p:nvPr/>
        </p:nvSpPr>
        <p:spPr>
          <a:xfrm>
            <a:off x="323528" y="2420888"/>
            <a:ext cx="3888432" cy="115212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i="1" dirty="0" err="1"/>
              <a:t>Сільсько</a:t>
            </a:r>
            <a:endParaRPr lang="uk-UA" sz="2400" b="1" i="1" dirty="0"/>
          </a:p>
          <a:p>
            <a:pPr algn="ctr"/>
            <a:r>
              <a:rPr lang="uk-UA" sz="2400" b="1" i="1" dirty="0"/>
              <a:t>господарські угіддя</a:t>
            </a:r>
            <a:r>
              <a:rPr lang="uk-UA" sz="2400" i="1" dirty="0"/>
              <a:t> </a:t>
            </a:r>
            <a:endParaRPr lang="uk-UA" sz="2400" dirty="0"/>
          </a:p>
        </p:txBody>
      </p:sp>
      <p:sp>
        <p:nvSpPr>
          <p:cNvPr id="8" name="Прямоугольник 7"/>
          <p:cNvSpPr/>
          <p:nvPr/>
        </p:nvSpPr>
        <p:spPr>
          <a:xfrm>
            <a:off x="611560" y="4077072"/>
            <a:ext cx="4032448" cy="646331"/>
          </a:xfrm>
          <a:prstGeom prst="rect">
            <a:avLst/>
          </a:prstGeom>
        </p:spPr>
        <p:txBody>
          <a:bodyPr wrap="square">
            <a:spAutoFit/>
          </a:bodyPr>
          <a:lstStyle/>
          <a:p>
            <a:r>
              <a:rPr lang="uk-UA" b="1" dirty="0">
                <a:solidFill>
                  <a:srgbClr val="00B050"/>
                </a:solidFill>
              </a:rPr>
              <a:t>рілля,</a:t>
            </a:r>
            <a:r>
              <a:rPr lang="uk-UA" b="1" i="1" dirty="0">
                <a:solidFill>
                  <a:srgbClr val="00B050"/>
                </a:solidFill>
              </a:rPr>
              <a:t> багаторічні насадження, сіножаті, пасовища та перелоги</a:t>
            </a:r>
            <a:endParaRPr lang="uk-UA" b="1" dirty="0">
              <a:solidFill>
                <a:srgbClr val="00B050"/>
              </a:solidFill>
            </a:endParaRPr>
          </a:p>
        </p:txBody>
      </p:sp>
      <p:sp>
        <p:nvSpPr>
          <p:cNvPr id="9" name="Овал 8"/>
          <p:cNvSpPr/>
          <p:nvPr/>
        </p:nvSpPr>
        <p:spPr>
          <a:xfrm>
            <a:off x="4427984" y="2420888"/>
            <a:ext cx="4716016" cy="108012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i="1" dirty="0" err="1"/>
              <a:t>Несільсько</a:t>
            </a:r>
            <a:endParaRPr lang="uk-UA" sz="2400" b="1" i="1" dirty="0"/>
          </a:p>
          <a:p>
            <a:pPr algn="ctr"/>
            <a:r>
              <a:rPr lang="uk-UA" sz="2400" b="1" i="1" dirty="0"/>
              <a:t>господарські угіддя </a:t>
            </a:r>
          </a:p>
        </p:txBody>
      </p:sp>
      <p:sp>
        <p:nvSpPr>
          <p:cNvPr id="10" name="Прямоугольник 9"/>
          <p:cNvSpPr/>
          <p:nvPr/>
        </p:nvSpPr>
        <p:spPr>
          <a:xfrm>
            <a:off x="4067944" y="3645024"/>
            <a:ext cx="5076056" cy="2862322"/>
          </a:xfrm>
          <a:prstGeom prst="rect">
            <a:avLst/>
          </a:prstGeom>
        </p:spPr>
        <p:txBody>
          <a:bodyPr wrap="square">
            <a:spAutoFit/>
          </a:bodyPr>
          <a:lstStyle/>
          <a:p>
            <a:r>
              <a:rPr lang="uk-UA" i="1" dirty="0">
                <a:solidFill>
                  <a:srgbClr val="00B0F0"/>
                </a:solidFill>
              </a:rPr>
              <a:t>господарські шляхи і прогони, полезахисні лісові смуги та інші захисні насадження, крім тих, що віднесені до земель інших категорій, землі під господарськими будівлями і дворами, землі під інфраструктурою оптових ринків сільськогосподарської продукції, землі під об’єктами виробництва </a:t>
            </a:r>
            <a:r>
              <a:rPr lang="uk-UA" i="1" dirty="0" err="1">
                <a:solidFill>
                  <a:srgbClr val="00B0F0"/>
                </a:solidFill>
              </a:rPr>
              <a:t>біометану</a:t>
            </a:r>
            <a:r>
              <a:rPr lang="uk-UA" i="1" dirty="0">
                <a:solidFill>
                  <a:srgbClr val="00B0F0"/>
                </a:solidFill>
              </a:rPr>
              <a:t>, які є складовими комплексів з виробництва, переробки та зберігання сільськогосподарської продукції, землі тимчасової консервації тощо</a:t>
            </a:r>
            <a:endParaRPr lang="uk-UA" dirty="0">
              <a:solidFill>
                <a:srgbClr val="00B0F0"/>
              </a:solidFill>
            </a:endParaRPr>
          </a:p>
        </p:txBody>
      </p:sp>
      <p:pic>
        <p:nvPicPr>
          <p:cNvPr id="11" name="Рисунок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1403648" y="1052736"/>
            <a:ext cx="4599994" cy="461665"/>
          </a:xfrm>
          <a:prstGeom prst="rect">
            <a:avLst/>
          </a:prstGeom>
        </p:spPr>
        <p:txBody>
          <a:bodyPr wrap="square">
            <a:spAutoFit/>
          </a:bodyPr>
          <a:lstStyle/>
          <a:p>
            <a:pPr algn="ctr"/>
            <a:r>
              <a:rPr lang="uk-UA" sz="2400" b="1" u="sng" dirty="0">
                <a:solidFill>
                  <a:srgbClr val="FF0000"/>
                </a:solidFill>
              </a:rPr>
              <a:t>МПЗ  не визначається для</a:t>
            </a:r>
            <a:endParaRPr lang="uk-UA" sz="2400" dirty="0">
              <a:solidFill>
                <a:srgbClr val="FF0000"/>
              </a:solidFill>
            </a:endParaRPr>
          </a:p>
        </p:txBody>
      </p:sp>
      <p:sp>
        <p:nvSpPr>
          <p:cNvPr id="16" name="Прямоугольник 15"/>
          <p:cNvSpPr/>
          <p:nvPr/>
        </p:nvSpPr>
        <p:spPr>
          <a:xfrm>
            <a:off x="611560" y="1772816"/>
            <a:ext cx="8532440" cy="3785652"/>
          </a:xfrm>
          <a:prstGeom prst="rect">
            <a:avLst/>
          </a:prstGeom>
        </p:spPr>
        <p:txBody>
          <a:bodyPr wrap="square">
            <a:spAutoFit/>
          </a:bodyPr>
          <a:lstStyle/>
          <a:p>
            <a:r>
              <a:rPr lang="uk-UA" sz="2000" dirty="0"/>
              <a:t>- земельних ділянок, що використовуються дачними (дачно-будівельними) та садівничими (городницькими) кооперативами;</a:t>
            </a:r>
          </a:p>
          <a:p>
            <a:pPr>
              <a:buFontTx/>
              <a:buChar char="-"/>
            </a:pPr>
            <a:r>
              <a:rPr lang="uk-UA" sz="2000" dirty="0"/>
              <a:t>земель запасу;</a:t>
            </a:r>
          </a:p>
          <a:p>
            <a:pPr>
              <a:buFontTx/>
              <a:buChar char="-"/>
            </a:pPr>
            <a:r>
              <a:rPr lang="uk-UA" sz="2000" dirty="0" err="1"/>
              <a:t>невитребуваних</a:t>
            </a:r>
            <a:r>
              <a:rPr lang="uk-UA" sz="2000" dirty="0"/>
              <a:t> земельних часток (паїв);</a:t>
            </a:r>
          </a:p>
          <a:p>
            <a:pPr>
              <a:buFontTx/>
              <a:buChar char="-"/>
            </a:pPr>
            <a:r>
              <a:rPr lang="uk-UA" sz="2000" dirty="0"/>
              <a:t>земельних ділянок зон відчуження;</a:t>
            </a:r>
          </a:p>
          <a:p>
            <a:pPr>
              <a:buFontTx/>
              <a:buChar char="-"/>
            </a:pPr>
            <a:r>
              <a:rPr lang="uk-UA" sz="2000" dirty="0"/>
              <a:t>земельних ділянок, віднесених до сільськогосподарських угідь, які належать фізичним особам на праві власності та/або на праві користування та станом на 01 січня 2022 року знаходилися у межах населених пунктів;</a:t>
            </a:r>
          </a:p>
          <a:p>
            <a:pPr>
              <a:buFontTx/>
              <a:buChar char="-"/>
            </a:pPr>
            <a:r>
              <a:rPr lang="uk-UA" sz="2000" dirty="0"/>
              <a:t>земельних ділянок, земельних часток (паїв), за які не нараховувалися та не сплачувалися плата за землю або єдиний податок четвертої групи, що перебувають у консервації</a:t>
            </a:r>
          </a:p>
          <a:p>
            <a:endParaRPr lang="uk-UA" sz="2000" dirty="0"/>
          </a:p>
        </p:txBody>
      </p:sp>
      <p:sp>
        <p:nvSpPr>
          <p:cNvPr id="18" name="Прямоугольник 17"/>
          <p:cNvSpPr/>
          <p:nvPr/>
        </p:nvSpPr>
        <p:spPr>
          <a:xfrm>
            <a:off x="539552" y="5373216"/>
            <a:ext cx="8604448" cy="923330"/>
          </a:xfrm>
          <a:prstGeom prst="rect">
            <a:avLst/>
          </a:prstGeom>
        </p:spPr>
        <p:txBody>
          <a:bodyPr wrap="square">
            <a:spAutoFit/>
          </a:bodyPr>
          <a:lstStyle/>
          <a:p>
            <a:r>
              <a:rPr lang="uk-UA" dirty="0">
                <a:solidFill>
                  <a:srgbClr val="00B050"/>
                </a:solidFill>
              </a:rPr>
              <a:t>МПЗ для земельних ділянок, земельних, за який не визначається плата за землю або єдиний податок четвертої </a:t>
            </a:r>
            <a:r>
              <a:rPr lang="uk-UA" dirty="0" err="1">
                <a:solidFill>
                  <a:srgbClr val="00B050"/>
                </a:solidFill>
              </a:rPr>
              <a:t>групчасток</a:t>
            </a:r>
            <a:r>
              <a:rPr lang="uk-UA" dirty="0">
                <a:solidFill>
                  <a:srgbClr val="00B050"/>
                </a:solidFill>
              </a:rPr>
              <a:t> (паїв), передбачених абзацом сьомим п. 38</a:t>
            </a:r>
            <a:r>
              <a:rPr lang="uk-UA" baseline="30000" dirty="0">
                <a:solidFill>
                  <a:srgbClr val="00B050"/>
                </a:solidFill>
              </a:rPr>
              <a:t>1</a:t>
            </a:r>
            <a:r>
              <a:rPr lang="uk-UA" dirty="0">
                <a:solidFill>
                  <a:srgbClr val="00B050"/>
                </a:solidFill>
              </a:rPr>
              <a:t>.2 ст. 38</a:t>
            </a:r>
            <a:r>
              <a:rPr lang="uk-UA" baseline="30000" dirty="0">
                <a:solidFill>
                  <a:srgbClr val="00B050"/>
                </a:solidFill>
              </a:rPr>
              <a:t>1</a:t>
            </a:r>
            <a:r>
              <a:rPr lang="uk-UA" dirty="0">
                <a:solidFill>
                  <a:srgbClr val="00B050"/>
                </a:solidFill>
              </a:rPr>
              <a:t> Кодексу, не визначається за періоди.</a:t>
            </a: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11560" y="1340768"/>
            <a:ext cx="8280920" cy="646331"/>
          </a:xfrm>
          <a:prstGeom prst="rect">
            <a:avLst/>
          </a:prstGeom>
        </p:spPr>
        <p:txBody>
          <a:bodyPr wrap="square">
            <a:spAutoFit/>
          </a:bodyPr>
          <a:lstStyle/>
          <a:p>
            <a:pPr lvl="0" algn="ctr"/>
            <a:r>
              <a:rPr lang="uk-UA" b="1" u="sng" dirty="0">
                <a:solidFill>
                  <a:srgbClr val="FF0000"/>
                </a:solidFill>
                <a:latin typeface="Times New Roman" panose="02020603050405020304" pitchFamily="18" charset="0"/>
                <a:cs typeface="Times New Roman" panose="02020603050405020304" pitchFamily="18" charset="0"/>
              </a:rPr>
              <a:t>Особливості визначення загального мінімального податкового </a:t>
            </a:r>
            <a:r>
              <a:rPr lang="uk-UA" b="1" u="sng" dirty="0" err="1">
                <a:solidFill>
                  <a:srgbClr val="FF0000"/>
                </a:solidFill>
                <a:latin typeface="Times New Roman" panose="02020603050405020304" pitchFamily="18" charset="0"/>
                <a:cs typeface="Times New Roman" panose="02020603050405020304" pitchFamily="18" charset="0"/>
              </a:rPr>
              <a:t>зобов</a:t>
            </a:r>
            <a:r>
              <a:rPr lang="ru-RU" b="1" u="sng" dirty="0">
                <a:solidFill>
                  <a:srgbClr val="FF0000"/>
                </a:solidFill>
                <a:latin typeface="Times New Roman" panose="02020603050405020304" pitchFamily="18" charset="0"/>
                <a:cs typeface="Times New Roman" panose="02020603050405020304" pitchFamily="18" charset="0"/>
              </a:rPr>
              <a:t>’</a:t>
            </a:r>
            <a:r>
              <a:rPr lang="uk-UA" b="1" u="sng" dirty="0" err="1">
                <a:solidFill>
                  <a:srgbClr val="FF0000"/>
                </a:solidFill>
                <a:latin typeface="Times New Roman" panose="02020603050405020304" pitchFamily="18" charset="0"/>
                <a:cs typeface="Times New Roman" panose="02020603050405020304" pitchFamily="18" charset="0"/>
              </a:rPr>
              <a:t>язання</a:t>
            </a:r>
            <a:r>
              <a:rPr lang="uk-UA" b="1" u="sng" dirty="0">
                <a:solidFill>
                  <a:srgbClr val="FF0000"/>
                </a:solidFill>
                <a:latin typeface="Times New Roman" panose="02020603050405020304" pitchFamily="18" charset="0"/>
                <a:cs typeface="Times New Roman" panose="02020603050405020304" pitchFamily="18" charset="0"/>
              </a:rPr>
              <a:t> платників єдиного податку:</a:t>
            </a:r>
          </a:p>
        </p:txBody>
      </p:sp>
      <p:sp>
        <p:nvSpPr>
          <p:cNvPr id="7" name="Прямоугольник 6"/>
          <p:cNvSpPr/>
          <p:nvPr/>
        </p:nvSpPr>
        <p:spPr>
          <a:xfrm>
            <a:off x="179512" y="1988840"/>
            <a:ext cx="4248472" cy="486916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u="sng" dirty="0">
              <a:solidFill>
                <a:schemeClr val="accent6">
                  <a:lumMod val="50000"/>
                </a:schemeClr>
              </a:solidFill>
              <a:latin typeface="Times New Roman" pitchFamily="18" charset="0"/>
              <a:cs typeface="Times New Roman" pitchFamily="18" charset="0"/>
            </a:endParaRPr>
          </a:p>
          <a:p>
            <a:pPr algn="ctr"/>
            <a:r>
              <a:rPr lang="uk-UA" b="1" u="sng" dirty="0">
                <a:solidFill>
                  <a:schemeClr val="accent6">
                    <a:lumMod val="50000"/>
                  </a:schemeClr>
                </a:solidFill>
                <a:latin typeface="Times New Roman" pitchFamily="18" charset="0"/>
                <a:cs typeface="Times New Roman" pitchFamily="18" charset="0"/>
              </a:rPr>
              <a:t>МПЗ щодо земельної ділянки, нормативна грошова оцінка якої проведена, обчислюється за формулою:</a:t>
            </a:r>
          </a:p>
          <a:p>
            <a:pPr algn="ctr"/>
            <a:endParaRPr lang="uk-UA" b="1" u="sng" dirty="0">
              <a:solidFill>
                <a:schemeClr val="accent6">
                  <a:lumMod val="50000"/>
                </a:schemeClr>
              </a:solidFill>
              <a:latin typeface="Times New Roman" pitchFamily="18" charset="0"/>
              <a:cs typeface="Times New Roman" pitchFamily="18" charset="0"/>
            </a:endParaRPr>
          </a:p>
          <a:p>
            <a:r>
              <a:rPr lang="uk-UA" sz="1400" b="1" dirty="0">
                <a:solidFill>
                  <a:schemeClr val="accent1">
                    <a:lumMod val="50000"/>
                  </a:schemeClr>
                </a:solidFill>
                <a:latin typeface="Times New Roman" pitchFamily="18" charset="0"/>
                <a:cs typeface="Times New Roman" pitchFamily="18" charset="0"/>
              </a:rPr>
              <a:t>МПЗ = </a:t>
            </a:r>
            <a:r>
              <a:rPr lang="uk-UA" sz="1400" b="1" dirty="0" err="1">
                <a:solidFill>
                  <a:schemeClr val="accent1">
                    <a:lumMod val="50000"/>
                  </a:schemeClr>
                </a:solidFill>
                <a:latin typeface="Times New Roman" pitchFamily="18" charset="0"/>
                <a:cs typeface="Times New Roman" pitchFamily="18" charset="0"/>
              </a:rPr>
              <a:t>НГОд</a:t>
            </a:r>
            <a:r>
              <a:rPr lang="uk-UA" sz="1400" b="1" dirty="0">
                <a:solidFill>
                  <a:schemeClr val="accent1">
                    <a:lumMod val="50000"/>
                  </a:schemeClr>
                </a:solidFill>
                <a:latin typeface="Times New Roman" pitchFamily="18" charset="0"/>
                <a:cs typeface="Times New Roman" pitchFamily="18" charset="0"/>
              </a:rPr>
              <a:t> х К х М / 12,</a:t>
            </a:r>
          </a:p>
          <a:p>
            <a:r>
              <a:rPr lang="uk-UA" sz="1400" dirty="0">
                <a:solidFill>
                  <a:schemeClr val="accent1">
                    <a:lumMod val="50000"/>
                  </a:schemeClr>
                </a:solidFill>
                <a:latin typeface="Times New Roman" pitchFamily="18" charset="0"/>
                <a:cs typeface="Times New Roman" pitchFamily="18" charset="0"/>
              </a:rPr>
              <a:t>де:</a:t>
            </a:r>
          </a:p>
          <a:p>
            <a:r>
              <a:rPr lang="uk-UA" sz="1400" b="1" dirty="0">
                <a:solidFill>
                  <a:schemeClr val="accent1">
                    <a:lumMod val="50000"/>
                  </a:schemeClr>
                </a:solidFill>
                <a:latin typeface="Times New Roman" pitchFamily="18" charset="0"/>
                <a:cs typeface="Times New Roman" pitchFamily="18" charset="0"/>
              </a:rPr>
              <a:t>МПЗ</a:t>
            </a:r>
            <a:r>
              <a:rPr lang="uk-UA" sz="1400" dirty="0">
                <a:solidFill>
                  <a:schemeClr val="accent1">
                    <a:lumMod val="50000"/>
                  </a:schemeClr>
                </a:solidFill>
                <a:latin typeface="Times New Roman" pitchFamily="18" charset="0"/>
                <a:cs typeface="Times New Roman" pitchFamily="18" charset="0"/>
              </a:rPr>
              <a:t> - мінімальне податкове зобов'язання;</a:t>
            </a:r>
          </a:p>
          <a:p>
            <a:r>
              <a:rPr lang="uk-UA" sz="1400" b="1" dirty="0" err="1">
                <a:solidFill>
                  <a:schemeClr val="accent1">
                    <a:lumMod val="50000"/>
                  </a:schemeClr>
                </a:solidFill>
                <a:latin typeface="Times New Roman" pitchFamily="18" charset="0"/>
                <a:cs typeface="Times New Roman" pitchFamily="18" charset="0"/>
              </a:rPr>
              <a:t>НГОд</a:t>
            </a:r>
            <a:r>
              <a:rPr lang="uk-UA" sz="1400" b="1" dirty="0">
                <a:solidFill>
                  <a:schemeClr val="accent1">
                    <a:lumMod val="50000"/>
                  </a:schemeClr>
                </a:solidFill>
                <a:latin typeface="Times New Roman" pitchFamily="18" charset="0"/>
                <a:cs typeface="Times New Roman" pitchFamily="18" charset="0"/>
              </a:rPr>
              <a:t> </a:t>
            </a:r>
            <a:r>
              <a:rPr lang="uk-UA" sz="1400" dirty="0">
                <a:solidFill>
                  <a:schemeClr val="accent1">
                    <a:lumMod val="50000"/>
                  </a:schemeClr>
                </a:solidFill>
                <a:latin typeface="Times New Roman" pitchFamily="18" charset="0"/>
                <a:cs typeface="Times New Roman" pitchFamily="18" charset="0"/>
              </a:rPr>
              <a:t>- нормативна грошова оцінка відповідної земельної ділянки з урахуванням коефіцієнта індексації, визначеного відповідно до порядку, встановленого цим Кодексом для справляння плати за землю;</a:t>
            </a:r>
          </a:p>
          <a:p>
            <a:r>
              <a:rPr lang="uk-UA" sz="1400" b="1" dirty="0">
                <a:solidFill>
                  <a:schemeClr val="accent1">
                    <a:lumMod val="50000"/>
                  </a:schemeClr>
                </a:solidFill>
                <a:latin typeface="Times New Roman" pitchFamily="18" charset="0"/>
                <a:cs typeface="Times New Roman" pitchFamily="18" charset="0"/>
              </a:rPr>
              <a:t>К</a:t>
            </a:r>
            <a:r>
              <a:rPr lang="uk-UA" sz="1400" dirty="0">
                <a:solidFill>
                  <a:schemeClr val="accent1">
                    <a:lumMod val="50000"/>
                  </a:schemeClr>
                </a:solidFill>
                <a:latin typeface="Times New Roman" pitchFamily="18" charset="0"/>
                <a:cs typeface="Times New Roman" pitchFamily="18" charset="0"/>
              </a:rPr>
              <a:t> - коефіцієнт, який становить 0,05;</a:t>
            </a:r>
          </a:p>
          <a:p>
            <a:r>
              <a:rPr lang="uk-UA" sz="1400" b="1" dirty="0">
                <a:solidFill>
                  <a:schemeClr val="accent1">
                    <a:lumMod val="50000"/>
                  </a:schemeClr>
                </a:solidFill>
                <a:latin typeface="Times New Roman" pitchFamily="18" charset="0"/>
                <a:cs typeface="Times New Roman" pitchFamily="18" charset="0"/>
              </a:rPr>
              <a:t>М </a:t>
            </a:r>
            <a:r>
              <a:rPr lang="uk-UA" sz="1400" dirty="0">
                <a:solidFill>
                  <a:schemeClr val="accent1">
                    <a:lumMod val="50000"/>
                  </a:schemeClr>
                </a:solidFill>
                <a:latin typeface="Times New Roman" pitchFamily="18" charset="0"/>
                <a:cs typeface="Times New Roman" pitchFamily="18" charset="0"/>
              </a:rPr>
              <a:t>- кількість календарних місяців, протягом яких земельна ділянка перебуває у власності, оренді, користуванні на інших умовах (в тому числі на умовах емфітевзису) платника податків.</a:t>
            </a:r>
          </a:p>
          <a:p>
            <a:endParaRPr lang="uk-UA" sz="1400" dirty="0">
              <a:solidFill>
                <a:schemeClr val="accent1">
                  <a:lumMod val="50000"/>
                </a:schemeClr>
              </a:solidFill>
              <a:latin typeface="Times New Roman" pitchFamily="18" charset="0"/>
              <a:cs typeface="Times New Roman" pitchFamily="18" charset="0"/>
            </a:endParaRPr>
          </a:p>
          <a:p>
            <a:endParaRPr lang="uk-UA" sz="1400" dirty="0">
              <a:solidFill>
                <a:schemeClr val="accent1">
                  <a:lumMod val="50000"/>
                </a:schemeClr>
              </a:solidFill>
              <a:latin typeface="Times New Roman" pitchFamily="18" charset="0"/>
              <a:cs typeface="Times New Roman" pitchFamily="18" charset="0"/>
            </a:endParaRPr>
          </a:p>
          <a:p>
            <a:endParaRPr lang="uk-UA" sz="1400" dirty="0">
              <a:solidFill>
                <a:schemeClr val="accent1">
                  <a:lumMod val="50000"/>
                </a:schemeClr>
              </a:solidFill>
              <a:latin typeface="Times New Roman" pitchFamily="18" charset="0"/>
              <a:cs typeface="Times New Roman" pitchFamily="18" charset="0"/>
            </a:endParaRPr>
          </a:p>
          <a:p>
            <a:endParaRPr lang="uk-UA" sz="1400" dirty="0">
              <a:solidFill>
                <a:schemeClr val="accent1">
                  <a:lumMod val="50000"/>
                </a:schemeClr>
              </a:solidFill>
              <a:latin typeface="Times New Roman" pitchFamily="18" charset="0"/>
              <a:cs typeface="Times New Roman" pitchFamily="18" charset="0"/>
            </a:endParaRPr>
          </a:p>
        </p:txBody>
      </p:sp>
      <p:sp>
        <p:nvSpPr>
          <p:cNvPr id="8" name="Прямоугольник 7"/>
          <p:cNvSpPr/>
          <p:nvPr/>
        </p:nvSpPr>
        <p:spPr>
          <a:xfrm>
            <a:off x="4788024" y="2060848"/>
            <a:ext cx="4176464" cy="479715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u="sng" dirty="0">
                <a:solidFill>
                  <a:schemeClr val="accent6">
                    <a:lumMod val="50000"/>
                  </a:schemeClr>
                </a:solidFill>
                <a:latin typeface="Times New Roman" pitchFamily="18" charset="0"/>
                <a:cs typeface="Times New Roman" pitchFamily="18" charset="0"/>
              </a:rPr>
              <a:t>Мінімальне податкове зобов'язання (МПЗ) щодо земельної ділянки, нормативна грошова оцінка якої не проведена, обчислюється за формулою:</a:t>
            </a:r>
          </a:p>
          <a:p>
            <a:endParaRPr lang="ru-RU" b="1" u="sng" dirty="0">
              <a:solidFill>
                <a:schemeClr val="accent6">
                  <a:lumMod val="50000"/>
                </a:schemeClr>
              </a:solidFill>
              <a:latin typeface="Times New Roman" pitchFamily="18" charset="0"/>
              <a:cs typeface="Times New Roman" pitchFamily="18" charset="0"/>
            </a:endParaRPr>
          </a:p>
          <a:p>
            <a:r>
              <a:rPr lang="uk-UA" sz="1400" b="1" dirty="0">
                <a:solidFill>
                  <a:schemeClr val="accent1">
                    <a:lumMod val="50000"/>
                  </a:schemeClr>
                </a:solidFill>
                <a:latin typeface="Times New Roman" pitchFamily="18" charset="0"/>
                <a:cs typeface="Times New Roman" pitchFamily="18" charset="0"/>
              </a:rPr>
              <a:t>МПЗ = НГО х S х К х М / 12,</a:t>
            </a:r>
          </a:p>
          <a:p>
            <a:r>
              <a:rPr lang="uk-UA" sz="1400" dirty="0">
                <a:solidFill>
                  <a:schemeClr val="accent1">
                    <a:lumMod val="50000"/>
                  </a:schemeClr>
                </a:solidFill>
                <a:latin typeface="Times New Roman" pitchFamily="18" charset="0"/>
                <a:cs typeface="Times New Roman" pitchFamily="18" charset="0"/>
              </a:rPr>
              <a:t>де:</a:t>
            </a:r>
          </a:p>
          <a:p>
            <a:r>
              <a:rPr lang="uk-UA" sz="1400" b="1" dirty="0">
                <a:solidFill>
                  <a:schemeClr val="accent1">
                    <a:lumMod val="50000"/>
                  </a:schemeClr>
                </a:solidFill>
                <a:latin typeface="Times New Roman" pitchFamily="18" charset="0"/>
                <a:cs typeface="Times New Roman" pitchFamily="18" charset="0"/>
              </a:rPr>
              <a:t>МПЗ</a:t>
            </a:r>
            <a:r>
              <a:rPr lang="uk-UA" sz="1400" dirty="0">
                <a:solidFill>
                  <a:schemeClr val="accent1">
                    <a:lumMod val="50000"/>
                  </a:schemeClr>
                </a:solidFill>
                <a:latin typeface="Times New Roman" pitchFamily="18" charset="0"/>
                <a:cs typeface="Times New Roman" pitchFamily="18" charset="0"/>
              </a:rPr>
              <a:t> - мінімальне податкове зобов'язання;</a:t>
            </a:r>
          </a:p>
          <a:p>
            <a:r>
              <a:rPr lang="uk-UA" sz="1400" b="1" dirty="0">
                <a:solidFill>
                  <a:schemeClr val="accent1">
                    <a:lumMod val="50000"/>
                  </a:schemeClr>
                </a:solidFill>
                <a:latin typeface="Times New Roman" pitchFamily="18" charset="0"/>
                <a:cs typeface="Times New Roman" pitchFamily="18" charset="0"/>
              </a:rPr>
              <a:t>НГО</a:t>
            </a:r>
            <a:r>
              <a:rPr lang="uk-UA" sz="1400" dirty="0">
                <a:solidFill>
                  <a:schemeClr val="accent1">
                    <a:lumMod val="50000"/>
                  </a:schemeClr>
                </a:solidFill>
                <a:latin typeface="Times New Roman" pitchFamily="18" charset="0"/>
                <a:cs typeface="Times New Roman" pitchFamily="18" charset="0"/>
              </a:rPr>
              <a:t> - нормативна грошова оцінка 1 гектара ріллі по Автономній Республіці Крим або по області з урахуванням коефіцієнта індексації, визначеного відповідно до порядку, встановленого цим Кодексом для справляння плати за землю;</a:t>
            </a:r>
          </a:p>
          <a:p>
            <a:r>
              <a:rPr lang="uk-UA" sz="1400" b="1" dirty="0">
                <a:solidFill>
                  <a:schemeClr val="accent1">
                    <a:lumMod val="50000"/>
                  </a:schemeClr>
                </a:solidFill>
                <a:latin typeface="Times New Roman" pitchFamily="18" charset="0"/>
                <a:cs typeface="Times New Roman" pitchFamily="18" charset="0"/>
              </a:rPr>
              <a:t>S</a:t>
            </a:r>
            <a:r>
              <a:rPr lang="uk-UA" sz="1400" dirty="0">
                <a:solidFill>
                  <a:schemeClr val="accent1">
                    <a:lumMod val="50000"/>
                  </a:schemeClr>
                </a:solidFill>
                <a:latin typeface="Times New Roman" pitchFamily="18" charset="0"/>
                <a:cs typeface="Times New Roman" pitchFamily="18" charset="0"/>
              </a:rPr>
              <a:t> - площа земельної ділянки, гектарах;</a:t>
            </a:r>
          </a:p>
          <a:p>
            <a:r>
              <a:rPr lang="uk-UA" sz="1400" b="1" dirty="0">
                <a:solidFill>
                  <a:schemeClr val="accent1">
                    <a:lumMod val="50000"/>
                  </a:schemeClr>
                </a:solidFill>
                <a:latin typeface="Times New Roman" pitchFamily="18" charset="0"/>
                <a:cs typeface="Times New Roman" pitchFamily="18" charset="0"/>
              </a:rPr>
              <a:t>К</a:t>
            </a:r>
            <a:r>
              <a:rPr lang="uk-UA" sz="1400" dirty="0">
                <a:solidFill>
                  <a:schemeClr val="accent1">
                    <a:lumMod val="50000"/>
                  </a:schemeClr>
                </a:solidFill>
                <a:latin typeface="Times New Roman" pitchFamily="18" charset="0"/>
                <a:cs typeface="Times New Roman" pitchFamily="18" charset="0"/>
              </a:rPr>
              <a:t> - коефіцієнт, що становить 0,05;</a:t>
            </a:r>
          </a:p>
          <a:p>
            <a:r>
              <a:rPr lang="uk-UA" sz="1400" b="1" dirty="0">
                <a:solidFill>
                  <a:schemeClr val="accent1">
                    <a:lumMod val="50000"/>
                  </a:schemeClr>
                </a:solidFill>
                <a:latin typeface="Times New Roman" pitchFamily="18" charset="0"/>
                <a:cs typeface="Times New Roman" pitchFamily="18" charset="0"/>
              </a:rPr>
              <a:t>М</a:t>
            </a:r>
            <a:r>
              <a:rPr lang="uk-UA" sz="1400" dirty="0">
                <a:solidFill>
                  <a:schemeClr val="accent1">
                    <a:lumMod val="50000"/>
                  </a:schemeClr>
                </a:solidFill>
                <a:latin typeface="Times New Roman" pitchFamily="18" charset="0"/>
                <a:cs typeface="Times New Roman" pitchFamily="18" charset="0"/>
              </a:rPr>
              <a:t> - кількість календарних місяців, протягом яких земельна ділянка перебуває у власності, оренді, користуванні на інших умовах (в тому числі на умовах емфітевзису) платника податків.</a:t>
            </a:r>
            <a:endParaRPr lang="ru-RU" sz="1400" dirty="0">
              <a:solidFill>
                <a:schemeClr val="accent1">
                  <a:lumMod val="50000"/>
                </a:schemeClr>
              </a:solidFill>
              <a:latin typeface="Times New Roman" pitchFamily="18" charset="0"/>
              <a:cs typeface="Times New Roman" pitchFamily="18" charset="0"/>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23528" y="1196752"/>
            <a:ext cx="8424936" cy="3416320"/>
          </a:xfrm>
          <a:prstGeom prst="rect">
            <a:avLst/>
          </a:prstGeom>
        </p:spPr>
        <p:txBody>
          <a:bodyPr wrap="square">
            <a:spAutoFit/>
          </a:bodyPr>
          <a:lstStyle/>
          <a:p>
            <a:pPr algn="ctr">
              <a:spcAft>
                <a:spcPts val="0"/>
              </a:spcAft>
            </a:pPr>
            <a:r>
              <a:rPr lang="uk-UA" sz="2400" b="1" dirty="0">
                <a:solidFill>
                  <a:srgbClr val="FF0000"/>
                </a:solidFill>
                <a:latin typeface="Times New Roman" panose="02020603050405020304" pitchFamily="18" charset="0"/>
                <a:ea typeface="Calibri" panose="020F0502020204030204" pitchFamily="34" charset="0"/>
              </a:rPr>
              <a:t>Особливості визначення загального МПЗ </a:t>
            </a:r>
          </a:p>
          <a:p>
            <a:pPr algn="ctr">
              <a:spcAft>
                <a:spcPts val="0"/>
              </a:spcAft>
            </a:pPr>
            <a:r>
              <a:rPr lang="uk-UA" sz="2400" b="1" dirty="0">
                <a:solidFill>
                  <a:schemeClr val="tx2">
                    <a:lumMod val="50000"/>
                  </a:schemeClr>
                </a:solidFill>
                <a:latin typeface="Times New Roman" panose="02020603050405020304" pitchFamily="18" charset="0"/>
                <a:ea typeface="Calibri" panose="020F0502020204030204" pitchFamily="34" charset="0"/>
              </a:rPr>
              <a:t>для платників єдиного податку встановлено</a:t>
            </a:r>
          </a:p>
          <a:p>
            <a:pPr algn="ctr">
              <a:spcAft>
                <a:spcPts val="0"/>
              </a:spcAft>
            </a:pPr>
            <a:r>
              <a:rPr lang="uk-UA" sz="2400" b="1" dirty="0">
                <a:solidFill>
                  <a:schemeClr val="tx2">
                    <a:lumMod val="50000"/>
                  </a:schemeClr>
                </a:solidFill>
                <a:latin typeface="Times New Roman" panose="02020603050405020304" pitchFamily="18" charset="0"/>
                <a:ea typeface="Calibri" panose="020F0502020204030204" pitchFamily="34" charset="0"/>
              </a:rPr>
              <a:t>ст. 297 </a:t>
            </a:r>
            <a:r>
              <a:rPr lang="uk-UA" sz="2400" b="1" baseline="30000" dirty="0">
                <a:solidFill>
                  <a:schemeClr val="tx2">
                    <a:lumMod val="50000"/>
                  </a:schemeClr>
                </a:solidFill>
                <a:latin typeface="Times New Roman" panose="02020603050405020304" pitchFamily="18" charset="0"/>
                <a:ea typeface="Calibri" panose="020F0502020204030204" pitchFamily="34" charset="0"/>
              </a:rPr>
              <a:t>1</a:t>
            </a:r>
            <a:r>
              <a:rPr lang="uk-UA" sz="2400" b="1" dirty="0">
                <a:solidFill>
                  <a:schemeClr val="tx2">
                    <a:lumMod val="50000"/>
                  </a:schemeClr>
                </a:solidFill>
                <a:latin typeface="Times New Roman" panose="02020603050405020304" pitchFamily="18" charset="0"/>
                <a:ea typeface="Calibri" panose="020F0502020204030204" pitchFamily="34" charset="0"/>
              </a:rPr>
              <a:t> Кодексу.</a:t>
            </a:r>
          </a:p>
          <a:p>
            <a:pPr algn="ctr"/>
            <a:r>
              <a:rPr lang="uk-UA" dirty="0">
                <a:latin typeface="Times New Roman" panose="02020603050405020304" pitchFamily="18" charset="0"/>
                <a:ea typeface="Calibri" panose="020F0502020204030204" pitchFamily="34" charset="0"/>
              </a:rPr>
              <a:t>       Пунктом 297</a:t>
            </a:r>
            <a:r>
              <a:rPr lang="uk-UA" baseline="30000" dirty="0">
                <a:latin typeface="Times New Roman" panose="02020603050405020304" pitchFamily="18" charset="0"/>
                <a:ea typeface="Calibri" panose="020F0502020204030204" pitchFamily="34" charset="0"/>
              </a:rPr>
              <a:t>1</a:t>
            </a:r>
            <a:r>
              <a:rPr lang="uk-UA" dirty="0">
                <a:latin typeface="Times New Roman" panose="02020603050405020304" pitchFamily="18" charset="0"/>
                <a:ea typeface="Calibri" panose="020F0502020204030204" pitchFamily="34" charset="0"/>
              </a:rPr>
              <a:t>1 ст. 297</a:t>
            </a:r>
            <a:r>
              <a:rPr lang="uk-UA" baseline="30000" dirty="0">
                <a:latin typeface="Times New Roman" panose="02020603050405020304" pitchFamily="18" charset="0"/>
                <a:ea typeface="Calibri" panose="020F0502020204030204" pitchFamily="34" charset="0"/>
              </a:rPr>
              <a:t>1</a:t>
            </a:r>
            <a:r>
              <a:rPr lang="uk-UA" dirty="0">
                <a:latin typeface="Times New Roman" panose="02020603050405020304" pitchFamily="18" charset="0"/>
                <a:ea typeface="Calibri" panose="020F0502020204030204" pitchFamily="34" charset="0"/>
              </a:rPr>
              <a:t> Кодексу визначено, що платники єдиного податку - власники, орендарі, користувачі на інших умовах (в тому числі на умовах емфітевзису) земельних ділянок, віднесених до сільськогосподарських угідь, а також голови сімейних фермерських господарств, у тому числі щодо земельних ділянок, що належать членам такого сімейного фермерського господарства та використовуються таким сімейним фермерським господарством, зобов'язані подавати додаток з розрахунком загального МПЗ у складі податкової декларації за податковий (звітний) рік.</a:t>
            </a:r>
            <a:endParaRPr lang="uk-UA" dirty="0"/>
          </a:p>
        </p:txBody>
      </p:sp>
      <p:sp>
        <p:nvSpPr>
          <p:cNvPr id="7" name="Прямоугольник 6"/>
          <p:cNvSpPr/>
          <p:nvPr/>
        </p:nvSpPr>
        <p:spPr>
          <a:xfrm>
            <a:off x="2284098" y="4721662"/>
            <a:ext cx="4575804" cy="369332"/>
          </a:xfrm>
          <a:prstGeom prst="rect">
            <a:avLst/>
          </a:prstGeom>
        </p:spPr>
        <p:txBody>
          <a:bodyPr wrap="square">
            <a:spAutoFit/>
          </a:bodyPr>
          <a:lstStyle/>
          <a:p>
            <a:pPr algn="ctr">
              <a:spcAft>
                <a:spcPts val="0"/>
              </a:spcAft>
            </a:pPr>
            <a:r>
              <a:rPr lang="uk-UA" b="1" dirty="0">
                <a:solidFill>
                  <a:schemeClr val="tx2">
                    <a:lumMod val="50000"/>
                  </a:schemeClr>
                </a:solidFill>
                <a:latin typeface="Times New Roman" panose="02020603050405020304" pitchFamily="18" charset="0"/>
                <a:ea typeface="Calibri" panose="020F0502020204030204" pitchFamily="34" charset="0"/>
              </a:rPr>
              <a:t>У такому додатку, зокрема, зазначаються:</a:t>
            </a:r>
          </a:p>
        </p:txBody>
      </p:sp>
      <p:sp>
        <p:nvSpPr>
          <p:cNvPr id="8" name="Стрілка: униз 4">
            <a:extLst>
              <a:ext uri="{FF2B5EF4-FFF2-40B4-BE49-F238E27FC236}">
                <a16:creationId xmlns:a16="http://schemas.microsoft.com/office/drawing/2014/main" xmlns="" id="{3966841B-C53E-4F49-B6EF-D9E9A37ED8DB}"/>
              </a:ext>
            </a:extLst>
          </p:cNvPr>
          <p:cNvSpPr/>
          <p:nvPr/>
        </p:nvSpPr>
        <p:spPr>
          <a:xfrm>
            <a:off x="4283968" y="5157192"/>
            <a:ext cx="946943" cy="1095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72707"/>
            <a:ext cx="3493849" cy="477492"/>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2447</TotalTime>
  <Words>2368</Words>
  <Application>Microsoft Office PowerPoint</Application>
  <PresentationFormat>Экран (4:3)</PresentationFormat>
  <Paragraphs>427</Paragraphs>
  <Slides>21</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21</vt:i4>
      </vt:variant>
    </vt:vector>
  </HeadingPairs>
  <TitlesOfParts>
    <vt:vector size="28" baseType="lpstr">
      <vt:lpstr>Arial</vt:lpstr>
      <vt:lpstr>Arial Cyr</vt:lpstr>
      <vt:lpstr>Calibri</vt:lpstr>
      <vt:lpstr>e-Ukraine</vt:lpstr>
      <vt:lpstr>e-Ukraine Regular</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Податок на додану вартість</dc:title>
  <dc:creator>Янчев Дем'ян Дмитрович</dc:creator>
  <cp:lastModifiedBy>Кугут Олександр Сергійович</cp:lastModifiedBy>
  <cp:revision>250</cp:revision>
  <dcterms:created xsi:type="dcterms:W3CDTF">2024-04-29T11:56:29Z</dcterms:created>
  <dcterms:modified xsi:type="dcterms:W3CDTF">2025-03-21T15:34:21Z</dcterms:modified>
</cp:coreProperties>
</file>