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notesMasterIdLst>
    <p:notesMasterId r:id="rId9"/>
  </p:notesMasterIdLst>
  <p:handoutMasterIdLst>
    <p:handoutMasterId r:id="rId10"/>
  </p:handoutMasterIdLst>
  <p:sldIdLst>
    <p:sldId id="725" r:id="rId2"/>
    <p:sldId id="743" r:id="rId3"/>
    <p:sldId id="726" r:id="rId4"/>
    <p:sldId id="731" r:id="rId5"/>
    <p:sldId id="748" r:id="rId6"/>
    <p:sldId id="757" r:id="rId7"/>
    <p:sldId id="742" r:id="rId8"/>
  </p:sldIdLst>
  <p:sldSz cx="12192000" cy="6858000"/>
  <p:notesSz cx="9942513" cy="67611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nald Mainwaring"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B451"/>
    <a:srgbClr val="700000"/>
    <a:srgbClr val="EEDAA0"/>
    <a:srgbClr val="00A249"/>
    <a:srgbClr val="FFFF99"/>
    <a:srgbClr val="C06922"/>
    <a:srgbClr val="A20000"/>
    <a:srgbClr val="00C85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5313" autoAdjust="0"/>
  </p:normalViewPr>
  <p:slideViewPr>
    <p:cSldViewPr snapToGrid="0">
      <p:cViewPr varScale="1">
        <p:scale>
          <a:sx n="122" d="100"/>
          <a:sy n="122" d="100"/>
        </p:scale>
        <p:origin x="-450"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39" d="100"/>
          <a:sy n="139" d="100"/>
        </p:scale>
        <p:origin x="1374" y="-318"/>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308475" cy="3397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uk-UA"/>
          </a:p>
        </p:txBody>
      </p:sp>
      <p:sp>
        <p:nvSpPr>
          <p:cNvPr id="3" name="Дата 2"/>
          <p:cNvSpPr>
            <a:spLocks noGrp="1"/>
          </p:cNvSpPr>
          <p:nvPr>
            <p:ph type="dt" sz="quarter" idx="1"/>
          </p:nvPr>
        </p:nvSpPr>
        <p:spPr>
          <a:xfrm>
            <a:off x="5632450" y="0"/>
            <a:ext cx="4308475" cy="339725"/>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011ECA4-017F-4DD4-8349-3BA6D347A59F}" type="datetimeFigureOut">
              <a:rPr lang="uk-UA"/>
              <a:pPr>
                <a:defRPr/>
              </a:pPr>
              <a:t>25.02.2025</a:t>
            </a:fld>
            <a:endParaRPr lang="uk-UA"/>
          </a:p>
        </p:txBody>
      </p:sp>
      <p:sp>
        <p:nvSpPr>
          <p:cNvPr id="4" name="Нижний колонтитул 3"/>
          <p:cNvSpPr>
            <a:spLocks noGrp="1"/>
          </p:cNvSpPr>
          <p:nvPr>
            <p:ph type="ftr" sz="quarter" idx="2"/>
          </p:nvPr>
        </p:nvSpPr>
        <p:spPr>
          <a:xfrm>
            <a:off x="0" y="6421438"/>
            <a:ext cx="4308475" cy="3397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uk-UA"/>
          </a:p>
        </p:txBody>
      </p:sp>
      <p:sp>
        <p:nvSpPr>
          <p:cNvPr id="5" name="Номер слайда 4"/>
          <p:cNvSpPr>
            <a:spLocks noGrp="1"/>
          </p:cNvSpPr>
          <p:nvPr>
            <p:ph type="sldNum" sz="quarter" idx="3"/>
          </p:nvPr>
        </p:nvSpPr>
        <p:spPr>
          <a:xfrm>
            <a:off x="5632450" y="6421438"/>
            <a:ext cx="4308475" cy="339725"/>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CBC2893-28F6-4EF5-B9A6-1722333F308B}" type="slidenum">
              <a:rPr lang="uk-UA"/>
              <a:pPr>
                <a:defRPr/>
              </a:pPr>
              <a:t>‹#›</a:t>
            </a:fld>
            <a:endParaRPr lang="uk-U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8475" cy="338138"/>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5632450" y="0"/>
            <a:ext cx="4308475" cy="3381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5895C36-0496-4CA5-9D93-5F0BC7A46757}" type="datetimeFigureOut">
              <a:rPr lang="en-US"/>
              <a:pPr>
                <a:defRPr/>
              </a:pPr>
              <a:t>2/25/2025</a:t>
            </a:fld>
            <a:endParaRPr lang="en-US" dirty="0"/>
          </a:p>
        </p:txBody>
      </p:sp>
      <p:sp>
        <p:nvSpPr>
          <p:cNvPr id="4" name="Slide Image Placeholder 3"/>
          <p:cNvSpPr>
            <a:spLocks noGrp="1" noRot="1" noChangeAspect="1"/>
          </p:cNvSpPr>
          <p:nvPr>
            <p:ph type="sldImg" idx="2"/>
          </p:nvPr>
        </p:nvSpPr>
        <p:spPr>
          <a:xfrm>
            <a:off x="2941638" y="844550"/>
            <a:ext cx="4059237" cy="228282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95363" y="3252788"/>
            <a:ext cx="7951787" cy="2663825"/>
          </a:xfrm>
          <a:prstGeom prst="rect">
            <a:avLst/>
          </a:prstGeom>
        </p:spPr>
        <p:txBody>
          <a:bodyPr vert="horz" lIns="91440" tIns="45720" rIns="91440" bIns="45720" rtlCol="0"/>
          <a:lstStyle/>
          <a:p>
            <a:pPr lvl="0"/>
            <a:r>
              <a:rPr lang="en-US" noProof="0"/>
              <a:t>Натисніть, щоб редагувати основні стилі тексту</a:t>
            </a:r>
          </a:p>
          <a:p>
            <a:pPr lvl="1"/>
            <a:r>
              <a:rPr lang="en-US" noProof="0"/>
              <a:t>Другий рівень</a:t>
            </a:r>
          </a:p>
          <a:p>
            <a:pPr lvl="2"/>
            <a:r>
              <a:rPr lang="en-US" noProof="0"/>
              <a:t>Третій рівень</a:t>
            </a:r>
          </a:p>
          <a:p>
            <a:pPr lvl="3"/>
            <a:r>
              <a:rPr lang="en-US" noProof="0"/>
              <a:t>Четвертий рівень</a:t>
            </a:r>
          </a:p>
          <a:p>
            <a:pPr lvl="4"/>
            <a:r>
              <a:rPr lang="en-US" noProof="0"/>
              <a:t>П'ятий рівень</a:t>
            </a:r>
          </a:p>
        </p:txBody>
      </p:sp>
      <p:sp>
        <p:nvSpPr>
          <p:cNvPr id="6" name="Footer Placeholder 5"/>
          <p:cNvSpPr>
            <a:spLocks noGrp="1"/>
          </p:cNvSpPr>
          <p:nvPr>
            <p:ph type="ftr" sz="quarter" idx="4"/>
          </p:nvPr>
        </p:nvSpPr>
        <p:spPr>
          <a:xfrm>
            <a:off x="0" y="6423025"/>
            <a:ext cx="4308475" cy="338138"/>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632450" y="6423025"/>
            <a:ext cx="4308475" cy="3381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10DBA78-4225-4B4D-BF78-ECEF439C6AE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uk-UA"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A40DA31-5F32-444B-B42C-5F1E4C76B2DF}"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a:extLst>
              <a:ext uri="{FF2B5EF4-FFF2-40B4-BE49-F238E27FC236}"/>
            </a:extLst>
          </p:cNvPr>
          <p:cNvSpPr>
            <a:spLocks noGrp="1"/>
          </p:cNvSpPr>
          <p:nvPr>
            <p:ph type="body" idx="1"/>
          </p:nvPr>
        </p:nvSpPr>
        <p:spPr/>
        <p:txBody>
          <a:bodyPr/>
          <a:lstStyle/>
          <a:p>
            <a:pPr marL="228600" indent="-228600" fontAlgn="auto">
              <a:spcBef>
                <a:spcPts val="0"/>
              </a:spcBef>
              <a:spcAft>
                <a:spcPts val="0"/>
              </a:spcAft>
              <a:buFont typeface="+mj-lt"/>
              <a:buAutoNum type="arabicPeriod"/>
              <a:defRPr/>
            </a:pPr>
            <a:r>
              <a:rPr lang="en-US" sz="1400" b="1" dirty="0"/>
              <a:t>What are the four pillars of compliance risk management? </a:t>
            </a:r>
          </a:p>
          <a:p>
            <a:pPr lvl="1" fontAlgn="auto">
              <a:spcBef>
                <a:spcPts val="0"/>
              </a:spcBef>
              <a:spcAft>
                <a:spcPts val="0"/>
              </a:spcAft>
              <a:defRPr/>
            </a:pPr>
            <a:r>
              <a:rPr lang="en-US" sz="1400" dirty="0"/>
              <a:t>Registration, filing, reporting, and payment</a:t>
            </a:r>
          </a:p>
          <a:p>
            <a:pPr marL="228600" indent="-228600" fontAlgn="auto">
              <a:spcBef>
                <a:spcPts val="0"/>
              </a:spcBef>
              <a:spcAft>
                <a:spcPts val="0"/>
              </a:spcAft>
              <a:buFont typeface="+mj-lt"/>
              <a:buAutoNum type="arabicPeriod"/>
              <a:defRPr/>
            </a:pPr>
            <a:r>
              <a:rPr lang="en-US" sz="1400" b="1" dirty="0"/>
              <a:t>What is the primary goal of compliance risk management in tax administration? </a:t>
            </a:r>
          </a:p>
          <a:p>
            <a:pPr lvl="1" fontAlgn="auto">
              <a:spcBef>
                <a:spcPts val="0"/>
              </a:spcBef>
              <a:spcAft>
                <a:spcPts val="0"/>
              </a:spcAft>
              <a:defRPr/>
            </a:pPr>
            <a:r>
              <a:rPr lang="en-US" sz="1400" dirty="0"/>
              <a:t>To optimize revenue collections by improving taxpayer compliance</a:t>
            </a:r>
          </a:p>
          <a:p>
            <a:pPr marL="228600" indent="-228600" fontAlgn="auto">
              <a:spcBef>
                <a:spcPts val="0"/>
              </a:spcBef>
              <a:spcAft>
                <a:spcPts val="0"/>
              </a:spcAft>
              <a:buFont typeface="+mj-lt"/>
              <a:buAutoNum type="arabicPeriod"/>
              <a:defRPr/>
            </a:pPr>
            <a:r>
              <a:rPr lang="en-US" sz="1400" b="1" dirty="0"/>
              <a:t>Name three methods used to identify compliance risks. </a:t>
            </a:r>
          </a:p>
          <a:p>
            <a:pPr lvl="1" fontAlgn="auto">
              <a:spcBef>
                <a:spcPts val="0"/>
              </a:spcBef>
              <a:spcAft>
                <a:spcPts val="0"/>
              </a:spcAft>
              <a:defRPr/>
            </a:pPr>
            <a:r>
              <a:rPr lang="en-US" sz="1400" dirty="0"/>
              <a:t>Data analytics, audits, and taxpayer behavior analysis</a:t>
            </a:r>
          </a:p>
          <a:p>
            <a:pPr marL="228600" indent="-228600" fontAlgn="auto">
              <a:spcBef>
                <a:spcPts val="0"/>
              </a:spcBef>
              <a:spcAft>
                <a:spcPts val="0"/>
              </a:spcAft>
              <a:buFont typeface="+mj-lt"/>
              <a:buAutoNum type="arabicPeriod"/>
              <a:defRPr/>
            </a:pPr>
            <a:r>
              <a:rPr lang="en-US" sz="1400" b="1" dirty="0"/>
              <a:t>What is the difference between voluntary and enforced compliance? </a:t>
            </a:r>
          </a:p>
          <a:p>
            <a:pPr lvl="1" fontAlgn="auto">
              <a:spcBef>
                <a:spcPts val="0"/>
              </a:spcBef>
              <a:spcAft>
                <a:spcPts val="0"/>
              </a:spcAft>
              <a:defRPr/>
            </a:pPr>
            <a:r>
              <a:rPr lang="en-US" sz="1400" dirty="0"/>
              <a:t>Voluntary compliance is when taxpayers comply without enforcement actions, while enforced compliance involves legal or administrative actions</a:t>
            </a:r>
          </a:p>
          <a:p>
            <a:pPr marL="228600" indent="-228600" fontAlgn="auto">
              <a:spcBef>
                <a:spcPts val="0"/>
              </a:spcBef>
              <a:spcAft>
                <a:spcPts val="0"/>
              </a:spcAft>
              <a:buFont typeface="+mj-lt"/>
              <a:buAutoNum type="arabicPeriod"/>
              <a:defRPr/>
            </a:pPr>
            <a:r>
              <a:rPr lang="en-US" sz="1400" b="1" dirty="0"/>
              <a:t>Why is it important to differentiate between taxpayers and issues in compliance risk management? </a:t>
            </a:r>
          </a:p>
          <a:p>
            <a:pPr lvl="1" fontAlgn="auto">
              <a:spcBef>
                <a:spcPts val="0"/>
              </a:spcBef>
              <a:spcAft>
                <a:spcPts val="0"/>
              </a:spcAft>
              <a:defRPr/>
            </a:pPr>
            <a:r>
              <a:rPr lang="en-US" sz="1400" dirty="0"/>
              <a:t>To apply the most effective treatment strategies and allocate resources efficiently</a:t>
            </a:r>
          </a:p>
          <a:p>
            <a:pPr fontAlgn="auto">
              <a:spcBef>
                <a:spcPts val="0"/>
              </a:spcBef>
              <a:spcAft>
                <a:spcPts val="0"/>
              </a:spcAft>
              <a:defRPr/>
            </a:pPr>
            <a:endParaRPr lang="en-US" dirty="0"/>
          </a:p>
          <a:p>
            <a:pPr fontAlgn="auto">
              <a:spcBef>
                <a:spcPts val="0"/>
              </a:spcBef>
              <a:spcAft>
                <a:spcPts val="0"/>
              </a:spcAft>
              <a:defRPr/>
            </a:pPr>
            <a:endParaRPr lang="en-US" sz="1400" dirty="0">
              <a:latin typeface="Aptos" panose="020B0004020202020204" pitchFamily="34" charset="0"/>
            </a:endParaRPr>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03F533-BA83-417C-AC58-BA760B83CD24}"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a:extLst>
              <a:ext uri="{FF2B5EF4-FFF2-40B4-BE49-F238E27FC236}"/>
            </a:extLst>
          </p:cNvPr>
          <p:cNvSpPr>
            <a:spLocks noGrp="1"/>
          </p:cNvSpPr>
          <p:nvPr>
            <p:ph type="body" idx="1"/>
          </p:nvPr>
        </p:nvSpPr>
        <p:spPr/>
        <p:txBody>
          <a:bodyPr/>
          <a:lstStyle/>
          <a:p>
            <a:pPr marL="228600" indent="-228600" fontAlgn="auto">
              <a:spcBef>
                <a:spcPts val="0"/>
              </a:spcBef>
              <a:spcAft>
                <a:spcPts val="0"/>
              </a:spcAft>
              <a:buFont typeface="+mj-lt"/>
              <a:buAutoNum type="arabicPeriod"/>
              <a:defRPr/>
            </a:pPr>
            <a:r>
              <a:rPr lang="en-US" sz="1400" b="1" dirty="0"/>
              <a:t>What are the four pillars of compliance risk management? </a:t>
            </a:r>
          </a:p>
          <a:p>
            <a:pPr lvl="1" fontAlgn="auto">
              <a:spcBef>
                <a:spcPts val="0"/>
              </a:spcBef>
              <a:spcAft>
                <a:spcPts val="0"/>
              </a:spcAft>
              <a:defRPr/>
            </a:pPr>
            <a:r>
              <a:rPr lang="en-US" sz="1400" dirty="0"/>
              <a:t>Registration, filing, reporting, and payment</a:t>
            </a:r>
          </a:p>
          <a:p>
            <a:pPr marL="228600" indent="-228600" fontAlgn="auto">
              <a:spcBef>
                <a:spcPts val="0"/>
              </a:spcBef>
              <a:spcAft>
                <a:spcPts val="0"/>
              </a:spcAft>
              <a:buFont typeface="+mj-lt"/>
              <a:buAutoNum type="arabicPeriod"/>
              <a:defRPr/>
            </a:pPr>
            <a:r>
              <a:rPr lang="en-US" sz="1400" b="1" dirty="0"/>
              <a:t>What is the primary goal of compliance risk management in tax administration? </a:t>
            </a:r>
          </a:p>
          <a:p>
            <a:pPr lvl="1" fontAlgn="auto">
              <a:spcBef>
                <a:spcPts val="0"/>
              </a:spcBef>
              <a:spcAft>
                <a:spcPts val="0"/>
              </a:spcAft>
              <a:defRPr/>
            </a:pPr>
            <a:r>
              <a:rPr lang="en-US" sz="1400" dirty="0"/>
              <a:t>To optimize revenue collections by improving taxpayer compliance</a:t>
            </a:r>
          </a:p>
          <a:p>
            <a:pPr marL="228600" indent="-228600" fontAlgn="auto">
              <a:spcBef>
                <a:spcPts val="0"/>
              </a:spcBef>
              <a:spcAft>
                <a:spcPts val="0"/>
              </a:spcAft>
              <a:buFont typeface="+mj-lt"/>
              <a:buAutoNum type="arabicPeriod"/>
              <a:defRPr/>
            </a:pPr>
            <a:r>
              <a:rPr lang="en-US" sz="1400" b="1" dirty="0"/>
              <a:t>Name three methods used to identify compliance risks. </a:t>
            </a:r>
          </a:p>
          <a:p>
            <a:pPr lvl="1" fontAlgn="auto">
              <a:spcBef>
                <a:spcPts val="0"/>
              </a:spcBef>
              <a:spcAft>
                <a:spcPts val="0"/>
              </a:spcAft>
              <a:defRPr/>
            </a:pPr>
            <a:r>
              <a:rPr lang="en-US" sz="1400" dirty="0"/>
              <a:t>Data analytics, audits, and taxpayer behavior analysis</a:t>
            </a:r>
          </a:p>
          <a:p>
            <a:pPr marL="228600" indent="-228600" fontAlgn="auto">
              <a:spcBef>
                <a:spcPts val="0"/>
              </a:spcBef>
              <a:spcAft>
                <a:spcPts val="0"/>
              </a:spcAft>
              <a:buFont typeface="+mj-lt"/>
              <a:buAutoNum type="arabicPeriod"/>
              <a:defRPr/>
            </a:pPr>
            <a:r>
              <a:rPr lang="en-US" sz="1400" b="1" dirty="0"/>
              <a:t>What is the difference between voluntary and enforced compliance? </a:t>
            </a:r>
          </a:p>
          <a:p>
            <a:pPr lvl="1" fontAlgn="auto">
              <a:spcBef>
                <a:spcPts val="0"/>
              </a:spcBef>
              <a:spcAft>
                <a:spcPts val="0"/>
              </a:spcAft>
              <a:defRPr/>
            </a:pPr>
            <a:r>
              <a:rPr lang="en-US" sz="1400" dirty="0"/>
              <a:t>Voluntary compliance is when taxpayers comply without enforcement actions, while enforced compliance involves legal or administrative actions</a:t>
            </a:r>
          </a:p>
          <a:p>
            <a:pPr marL="228600" indent="-228600" fontAlgn="auto">
              <a:spcBef>
                <a:spcPts val="0"/>
              </a:spcBef>
              <a:spcAft>
                <a:spcPts val="0"/>
              </a:spcAft>
              <a:buFont typeface="+mj-lt"/>
              <a:buAutoNum type="arabicPeriod"/>
              <a:defRPr/>
            </a:pPr>
            <a:r>
              <a:rPr lang="en-US" sz="1400" b="1" dirty="0"/>
              <a:t>Why is it important to differentiate between taxpayers and issues in compliance risk management? </a:t>
            </a:r>
          </a:p>
          <a:p>
            <a:pPr lvl="1" fontAlgn="auto">
              <a:spcBef>
                <a:spcPts val="0"/>
              </a:spcBef>
              <a:spcAft>
                <a:spcPts val="0"/>
              </a:spcAft>
              <a:defRPr/>
            </a:pPr>
            <a:r>
              <a:rPr lang="en-US" sz="1400" dirty="0"/>
              <a:t>To apply the most effective treatment strategies and allocate resources efficiently</a:t>
            </a:r>
          </a:p>
          <a:p>
            <a:pPr fontAlgn="auto">
              <a:spcBef>
                <a:spcPts val="0"/>
              </a:spcBef>
              <a:spcAft>
                <a:spcPts val="0"/>
              </a:spcAft>
              <a:defRPr/>
            </a:pPr>
            <a:endParaRPr lang="en-US" dirty="0"/>
          </a:p>
          <a:p>
            <a:pPr fontAlgn="auto">
              <a:spcBef>
                <a:spcPts val="0"/>
              </a:spcBef>
              <a:spcAft>
                <a:spcPts val="0"/>
              </a:spcAft>
              <a:defRPr/>
            </a:pPr>
            <a:endParaRPr lang="en-US" sz="1400" dirty="0">
              <a:latin typeface="Aptos" panose="020B0004020202020204" pitchFamily="34" charset="0"/>
            </a:endParaRPr>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F1B0086-30D3-4151-AE0F-14CAC72185D7}"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a:extLst>
              <a:ext uri="{FF2B5EF4-FFF2-40B4-BE49-F238E27FC236}"/>
            </a:extLst>
          </p:cNvPr>
          <p:cNvSpPr>
            <a:spLocks noGrp="1"/>
          </p:cNvSpPr>
          <p:nvPr>
            <p:ph type="body" idx="1"/>
          </p:nvPr>
        </p:nvSpPr>
        <p:spPr/>
        <p:txBody>
          <a:bodyPr/>
          <a:lstStyle/>
          <a:p>
            <a:pPr marL="228600" indent="-228600" fontAlgn="auto">
              <a:spcBef>
                <a:spcPts val="0"/>
              </a:spcBef>
              <a:spcAft>
                <a:spcPts val="0"/>
              </a:spcAft>
              <a:buFont typeface="+mj-lt"/>
              <a:buAutoNum type="arabicPeriod"/>
              <a:defRPr/>
            </a:pPr>
            <a:r>
              <a:rPr lang="en-US" sz="1400" b="1" dirty="0"/>
              <a:t>What are the four pillars of compliance risk management? </a:t>
            </a:r>
          </a:p>
          <a:p>
            <a:pPr lvl="1" fontAlgn="auto">
              <a:spcBef>
                <a:spcPts val="0"/>
              </a:spcBef>
              <a:spcAft>
                <a:spcPts val="0"/>
              </a:spcAft>
              <a:defRPr/>
            </a:pPr>
            <a:r>
              <a:rPr lang="en-US" sz="1400" dirty="0"/>
              <a:t>Registration, filing, reporting, and payment</a:t>
            </a:r>
          </a:p>
          <a:p>
            <a:pPr marL="228600" indent="-228600" fontAlgn="auto">
              <a:spcBef>
                <a:spcPts val="0"/>
              </a:spcBef>
              <a:spcAft>
                <a:spcPts val="0"/>
              </a:spcAft>
              <a:buFont typeface="+mj-lt"/>
              <a:buAutoNum type="arabicPeriod"/>
              <a:defRPr/>
            </a:pPr>
            <a:r>
              <a:rPr lang="en-US" sz="1400" b="1" dirty="0"/>
              <a:t>What is the primary goal of compliance risk management in tax administration? </a:t>
            </a:r>
          </a:p>
          <a:p>
            <a:pPr lvl="1" fontAlgn="auto">
              <a:spcBef>
                <a:spcPts val="0"/>
              </a:spcBef>
              <a:spcAft>
                <a:spcPts val="0"/>
              </a:spcAft>
              <a:defRPr/>
            </a:pPr>
            <a:r>
              <a:rPr lang="en-US" sz="1400" dirty="0"/>
              <a:t>To optimize revenue collections by improving taxpayer compliance</a:t>
            </a:r>
          </a:p>
          <a:p>
            <a:pPr marL="228600" indent="-228600" fontAlgn="auto">
              <a:spcBef>
                <a:spcPts val="0"/>
              </a:spcBef>
              <a:spcAft>
                <a:spcPts val="0"/>
              </a:spcAft>
              <a:buFont typeface="+mj-lt"/>
              <a:buAutoNum type="arabicPeriod"/>
              <a:defRPr/>
            </a:pPr>
            <a:r>
              <a:rPr lang="en-US" sz="1400" b="1" dirty="0"/>
              <a:t>Name three methods used to identify compliance risks. </a:t>
            </a:r>
          </a:p>
          <a:p>
            <a:pPr lvl="1" fontAlgn="auto">
              <a:spcBef>
                <a:spcPts val="0"/>
              </a:spcBef>
              <a:spcAft>
                <a:spcPts val="0"/>
              </a:spcAft>
              <a:defRPr/>
            </a:pPr>
            <a:r>
              <a:rPr lang="en-US" sz="1400" dirty="0"/>
              <a:t>Data analytics, audits, and taxpayer behavior analysis</a:t>
            </a:r>
          </a:p>
          <a:p>
            <a:pPr marL="228600" indent="-228600" fontAlgn="auto">
              <a:spcBef>
                <a:spcPts val="0"/>
              </a:spcBef>
              <a:spcAft>
                <a:spcPts val="0"/>
              </a:spcAft>
              <a:buFont typeface="+mj-lt"/>
              <a:buAutoNum type="arabicPeriod"/>
              <a:defRPr/>
            </a:pPr>
            <a:r>
              <a:rPr lang="en-US" sz="1400" b="1" dirty="0"/>
              <a:t>What is the difference between voluntary and enforced compliance? </a:t>
            </a:r>
          </a:p>
          <a:p>
            <a:pPr lvl="1" fontAlgn="auto">
              <a:spcBef>
                <a:spcPts val="0"/>
              </a:spcBef>
              <a:spcAft>
                <a:spcPts val="0"/>
              </a:spcAft>
              <a:defRPr/>
            </a:pPr>
            <a:r>
              <a:rPr lang="en-US" sz="1400" dirty="0"/>
              <a:t>Voluntary compliance is when taxpayers comply without enforcement actions, while enforced compliance involves legal or administrative actions</a:t>
            </a:r>
          </a:p>
          <a:p>
            <a:pPr marL="228600" indent="-228600" fontAlgn="auto">
              <a:spcBef>
                <a:spcPts val="0"/>
              </a:spcBef>
              <a:spcAft>
                <a:spcPts val="0"/>
              </a:spcAft>
              <a:buFont typeface="+mj-lt"/>
              <a:buAutoNum type="arabicPeriod"/>
              <a:defRPr/>
            </a:pPr>
            <a:r>
              <a:rPr lang="en-US" sz="1400" b="1" dirty="0"/>
              <a:t>Why is it important to differentiate between taxpayers and issues in compliance risk management? </a:t>
            </a:r>
          </a:p>
          <a:p>
            <a:pPr lvl="1" fontAlgn="auto">
              <a:spcBef>
                <a:spcPts val="0"/>
              </a:spcBef>
              <a:spcAft>
                <a:spcPts val="0"/>
              </a:spcAft>
              <a:defRPr/>
            </a:pPr>
            <a:r>
              <a:rPr lang="en-US" sz="1400" dirty="0"/>
              <a:t>To apply the most effective treatment strategies and allocate resources efficiently</a:t>
            </a:r>
          </a:p>
          <a:p>
            <a:pPr fontAlgn="auto">
              <a:spcBef>
                <a:spcPts val="0"/>
              </a:spcBef>
              <a:spcAft>
                <a:spcPts val="0"/>
              </a:spcAft>
              <a:defRPr/>
            </a:pPr>
            <a:endParaRPr lang="en-US" dirty="0"/>
          </a:p>
          <a:p>
            <a:pPr fontAlgn="auto">
              <a:spcBef>
                <a:spcPts val="0"/>
              </a:spcBef>
              <a:spcAft>
                <a:spcPts val="0"/>
              </a:spcAft>
              <a:defRPr/>
            </a:pPr>
            <a:endParaRPr lang="en-US" sz="1400" dirty="0">
              <a:latin typeface="Aptos" panose="020B0004020202020204" pitchFamily="34" charset="0"/>
            </a:endParaRPr>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3D89B6-0A5F-481B-942D-2FC2D65F0382}"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a:extLst>
              <a:ext uri="{FF2B5EF4-FFF2-40B4-BE49-F238E27FC236}"/>
            </a:extLst>
          </p:cNvPr>
          <p:cNvSpPr>
            <a:spLocks noGrp="1"/>
          </p:cNvSpPr>
          <p:nvPr>
            <p:ph type="body" idx="1"/>
          </p:nvPr>
        </p:nvSpPr>
        <p:spPr/>
        <p:txBody>
          <a:bodyPr/>
          <a:lstStyle/>
          <a:p>
            <a:pPr marL="228600" indent="-228600" fontAlgn="auto">
              <a:spcBef>
                <a:spcPts val="0"/>
              </a:spcBef>
              <a:spcAft>
                <a:spcPts val="0"/>
              </a:spcAft>
              <a:buFont typeface="+mj-lt"/>
              <a:buAutoNum type="arabicPeriod"/>
              <a:defRPr/>
            </a:pPr>
            <a:r>
              <a:rPr lang="en-US" sz="1400" b="1" dirty="0"/>
              <a:t>What are the four pillars of compliance risk management? </a:t>
            </a:r>
          </a:p>
          <a:p>
            <a:pPr lvl="1" fontAlgn="auto">
              <a:spcBef>
                <a:spcPts val="0"/>
              </a:spcBef>
              <a:spcAft>
                <a:spcPts val="0"/>
              </a:spcAft>
              <a:defRPr/>
            </a:pPr>
            <a:r>
              <a:rPr lang="en-US" sz="1400" dirty="0"/>
              <a:t>Registration, filing, reporting, and payment</a:t>
            </a:r>
          </a:p>
          <a:p>
            <a:pPr marL="228600" indent="-228600" fontAlgn="auto">
              <a:spcBef>
                <a:spcPts val="0"/>
              </a:spcBef>
              <a:spcAft>
                <a:spcPts val="0"/>
              </a:spcAft>
              <a:buFont typeface="+mj-lt"/>
              <a:buAutoNum type="arabicPeriod"/>
              <a:defRPr/>
            </a:pPr>
            <a:r>
              <a:rPr lang="en-US" sz="1400" b="1" dirty="0"/>
              <a:t>What is the primary goal of compliance risk management in tax administration? </a:t>
            </a:r>
          </a:p>
          <a:p>
            <a:pPr lvl="1" fontAlgn="auto">
              <a:spcBef>
                <a:spcPts val="0"/>
              </a:spcBef>
              <a:spcAft>
                <a:spcPts val="0"/>
              </a:spcAft>
              <a:defRPr/>
            </a:pPr>
            <a:r>
              <a:rPr lang="en-US" sz="1400" dirty="0"/>
              <a:t>To optimize revenue collections by improving taxpayer compliance</a:t>
            </a:r>
          </a:p>
          <a:p>
            <a:pPr marL="228600" indent="-228600" fontAlgn="auto">
              <a:spcBef>
                <a:spcPts val="0"/>
              </a:spcBef>
              <a:spcAft>
                <a:spcPts val="0"/>
              </a:spcAft>
              <a:buFont typeface="+mj-lt"/>
              <a:buAutoNum type="arabicPeriod"/>
              <a:defRPr/>
            </a:pPr>
            <a:r>
              <a:rPr lang="en-US" sz="1400" b="1" dirty="0"/>
              <a:t>Name three methods used to identify compliance risks. </a:t>
            </a:r>
          </a:p>
          <a:p>
            <a:pPr lvl="1" fontAlgn="auto">
              <a:spcBef>
                <a:spcPts val="0"/>
              </a:spcBef>
              <a:spcAft>
                <a:spcPts val="0"/>
              </a:spcAft>
              <a:defRPr/>
            </a:pPr>
            <a:r>
              <a:rPr lang="en-US" sz="1400" dirty="0"/>
              <a:t>Data analytics, audits, and taxpayer behavior analysis</a:t>
            </a:r>
          </a:p>
          <a:p>
            <a:pPr marL="228600" indent="-228600" fontAlgn="auto">
              <a:spcBef>
                <a:spcPts val="0"/>
              </a:spcBef>
              <a:spcAft>
                <a:spcPts val="0"/>
              </a:spcAft>
              <a:buFont typeface="+mj-lt"/>
              <a:buAutoNum type="arabicPeriod"/>
              <a:defRPr/>
            </a:pPr>
            <a:r>
              <a:rPr lang="en-US" sz="1400" b="1" dirty="0"/>
              <a:t>What is the difference between voluntary and enforced compliance? </a:t>
            </a:r>
          </a:p>
          <a:p>
            <a:pPr lvl="1" fontAlgn="auto">
              <a:spcBef>
                <a:spcPts val="0"/>
              </a:spcBef>
              <a:spcAft>
                <a:spcPts val="0"/>
              </a:spcAft>
              <a:defRPr/>
            </a:pPr>
            <a:r>
              <a:rPr lang="en-US" sz="1400" dirty="0"/>
              <a:t>Voluntary compliance is when taxpayers comply without enforcement actions, while enforced compliance involves legal or administrative actions</a:t>
            </a:r>
          </a:p>
          <a:p>
            <a:pPr marL="228600" indent="-228600" fontAlgn="auto">
              <a:spcBef>
                <a:spcPts val="0"/>
              </a:spcBef>
              <a:spcAft>
                <a:spcPts val="0"/>
              </a:spcAft>
              <a:buFont typeface="+mj-lt"/>
              <a:buAutoNum type="arabicPeriod"/>
              <a:defRPr/>
            </a:pPr>
            <a:r>
              <a:rPr lang="en-US" sz="1400" b="1" dirty="0"/>
              <a:t>Why is it important to differentiate between taxpayers and issues in compliance risk management? </a:t>
            </a:r>
          </a:p>
          <a:p>
            <a:pPr lvl="1" fontAlgn="auto">
              <a:spcBef>
                <a:spcPts val="0"/>
              </a:spcBef>
              <a:spcAft>
                <a:spcPts val="0"/>
              </a:spcAft>
              <a:defRPr/>
            </a:pPr>
            <a:r>
              <a:rPr lang="en-US" sz="1400" dirty="0"/>
              <a:t>To apply the most effective treatment strategies and allocate resources efficiently</a:t>
            </a:r>
          </a:p>
          <a:p>
            <a:pPr fontAlgn="auto">
              <a:spcBef>
                <a:spcPts val="0"/>
              </a:spcBef>
              <a:spcAft>
                <a:spcPts val="0"/>
              </a:spcAft>
              <a:defRPr/>
            </a:pPr>
            <a:endParaRPr lang="en-US" dirty="0"/>
          </a:p>
          <a:p>
            <a:pPr fontAlgn="auto">
              <a:spcBef>
                <a:spcPts val="0"/>
              </a:spcBef>
              <a:spcAft>
                <a:spcPts val="0"/>
              </a:spcAft>
              <a:defRPr/>
            </a:pPr>
            <a:endParaRPr lang="en-US" sz="1400" dirty="0">
              <a:latin typeface="Aptos" panose="020B0004020202020204" pitchFamily="34" charset="0"/>
            </a:endParaRPr>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4AD67B-7EB2-415B-8F42-EF321B353764}"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a:extLst>
              <a:ext uri="{FF2B5EF4-FFF2-40B4-BE49-F238E27FC236}"/>
            </a:extLst>
          </p:cNvPr>
          <p:cNvSpPr>
            <a:spLocks noGrp="1"/>
          </p:cNvSpPr>
          <p:nvPr>
            <p:ph type="body" idx="1"/>
          </p:nvPr>
        </p:nvSpPr>
        <p:spPr/>
        <p:txBody>
          <a:bodyPr/>
          <a:lstStyle/>
          <a:p>
            <a:pPr marL="228600" indent="-228600" fontAlgn="auto">
              <a:spcBef>
                <a:spcPts val="0"/>
              </a:spcBef>
              <a:spcAft>
                <a:spcPts val="0"/>
              </a:spcAft>
              <a:buFont typeface="+mj-lt"/>
              <a:buAutoNum type="arabicPeriod"/>
              <a:defRPr/>
            </a:pPr>
            <a:r>
              <a:rPr lang="en-US" sz="1400" b="1" dirty="0"/>
              <a:t>What are the four pillars of compliance risk management? </a:t>
            </a:r>
          </a:p>
          <a:p>
            <a:pPr lvl="1" fontAlgn="auto">
              <a:spcBef>
                <a:spcPts val="0"/>
              </a:spcBef>
              <a:spcAft>
                <a:spcPts val="0"/>
              </a:spcAft>
              <a:defRPr/>
            </a:pPr>
            <a:r>
              <a:rPr lang="en-US" sz="1400" dirty="0"/>
              <a:t>Registration, filing, reporting, and payment</a:t>
            </a:r>
          </a:p>
          <a:p>
            <a:pPr marL="228600" indent="-228600" fontAlgn="auto">
              <a:spcBef>
                <a:spcPts val="0"/>
              </a:spcBef>
              <a:spcAft>
                <a:spcPts val="0"/>
              </a:spcAft>
              <a:buFont typeface="+mj-lt"/>
              <a:buAutoNum type="arabicPeriod"/>
              <a:defRPr/>
            </a:pPr>
            <a:r>
              <a:rPr lang="en-US" sz="1400" b="1" dirty="0"/>
              <a:t>What is the primary goal of compliance risk management in tax administration? </a:t>
            </a:r>
          </a:p>
          <a:p>
            <a:pPr lvl="1" fontAlgn="auto">
              <a:spcBef>
                <a:spcPts val="0"/>
              </a:spcBef>
              <a:spcAft>
                <a:spcPts val="0"/>
              </a:spcAft>
              <a:defRPr/>
            </a:pPr>
            <a:r>
              <a:rPr lang="en-US" sz="1400" dirty="0"/>
              <a:t>To optimize revenue collections by improving taxpayer compliance</a:t>
            </a:r>
          </a:p>
          <a:p>
            <a:pPr marL="228600" indent="-228600" fontAlgn="auto">
              <a:spcBef>
                <a:spcPts val="0"/>
              </a:spcBef>
              <a:spcAft>
                <a:spcPts val="0"/>
              </a:spcAft>
              <a:buFont typeface="+mj-lt"/>
              <a:buAutoNum type="arabicPeriod"/>
              <a:defRPr/>
            </a:pPr>
            <a:r>
              <a:rPr lang="en-US" sz="1400" b="1" dirty="0"/>
              <a:t>Name three methods used to identify compliance risks. </a:t>
            </a:r>
          </a:p>
          <a:p>
            <a:pPr lvl="1" fontAlgn="auto">
              <a:spcBef>
                <a:spcPts val="0"/>
              </a:spcBef>
              <a:spcAft>
                <a:spcPts val="0"/>
              </a:spcAft>
              <a:defRPr/>
            </a:pPr>
            <a:r>
              <a:rPr lang="en-US" sz="1400" dirty="0"/>
              <a:t>Data analytics, audits, and taxpayer behavior analysis</a:t>
            </a:r>
          </a:p>
          <a:p>
            <a:pPr marL="228600" indent="-228600" fontAlgn="auto">
              <a:spcBef>
                <a:spcPts val="0"/>
              </a:spcBef>
              <a:spcAft>
                <a:spcPts val="0"/>
              </a:spcAft>
              <a:buFont typeface="+mj-lt"/>
              <a:buAutoNum type="arabicPeriod"/>
              <a:defRPr/>
            </a:pPr>
            <a:r>
              <a:rPr lang="en-US" sz="1400" b="1" dirty="0"/>
              <a:t>What is the difference between voluntary and enforced compliance? </a:t>
            </a:r>
          </a:p>
          <a:p>
            <a:pPr lvl="1" fontAlgn="auto">
              <a:spcBef>
                <a:spcPts val="0"/>
              </a:spcBef>
              <a:spcAft>
                <a:spcPts val="0"/>
              </a:spcAft>
              <a:defRPr/>
            </a:pPr>
            <a:r>
              <a:rPr lang="en-US" sz="1400" dirty="0"/>
              <a:t>Voluntary compliance is when taxpayers comply without enforcement actions, while enforced compliance involves legal or administrative actions</a:t>
            </a:r>
          </a:p>
          <a:p>
            <a:pPr marL="228600" indent="-228600" fontAlgn="auto">
              <a:spcBef>
                <a:spcPts val="0"/>
              </a:spcBef>
              <a:spcAft>
                <a:spcPts val="0"/>
              </a:spcAft>
              <a:buFont typeface="+mj-lt"/>
              <a:buAutoNum type="arabicPeriod"/>
              <a:defRPr/>
            </a:pPr>
            <a:r>
              <a:rPr lang="en-US" sz="1400" b="1" dirty="0"/>
              <a:t>Why is it important to differentiate between taxpayers and issues in compliance risk management? </a:t>
            </a:r>
          </a:p>
          <a:p>
            <a:pPr lvl="1" fontAlgn="auto">
              <a:spcBef>
                <a:spcPts val="0"/>
              </a:spcBef>
              <a:spcAft>
                <a:spcPts val="0"/>
              </a:spcAft>
              <a:defRPr/>
            </a:pPr>
            <a:r>
              <a:rPr lang="en-US" sz="1400" dirty="0"/>
              <a:t>To apply the most effective treatment strategies and allocate resources efficiently</a:t>
            </a:r>
          </a:p>
          <a:p>
            <a:pPr fontAlgn="auto">
              <a:spcBef>
                <a:spcPts val="0"/>
              </a:spcBef>
              <a:spcAft>
                <a:spcPts val="0"/>
              </a:spcAft>
              <a:defRPr/>
            </a:pPr>
            <a:endParaRPr lang="en-US" dirty="0"/>
          </a:p>
          <a:p>
            <a:pPr fontAlgn="auto">
              <a:spcBef>
                <a:spcPts val="0"/>
              </a:spcBef>
              <a:spcAft>
                <a:spcPts val="0"/>
              </a:spcAft>
              <a:defRPr/>
            </a:pPr>
            <a:endParaRPr lang="en-US" sz="1400" dirty="0">
              <a:latin typeface="Aptos" panose="020B0004020202020204" pitchFamily="34" charset="0"/>
            </a:endParaRPr>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73E9A9-564F-42C4-8179-664B86FFBCF8}"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uk-UA"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4C1708-8F36-4A07-BE5A-0389A60E7397}"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92398" y="1871131"/>
            <a:ext cx="6815669" cy="1515533"/>
          </a:xfrm>
        </p:spPr>
        <p:txBody>
          <a:bodyPr anchor="b">
            <a:noAutofit/>
          </a:bodyPr>
          <a:lstStyle>
            <a:lvl1pPr algn="ctr">
              <a:defRPr sz="5400">
                <a:effectLst/>
                <a:latin typeface="Aptos" panose="020B0004020202020204" pitchFamily="34" charset="0"/>
              </a:defRPr>
            </a:lvl1pPr>
          </a:lstStyle>
          <a:p>
            <a:r>
              <a:rPr lang="en-US" dirty="0"/>
              <a:t>Click to edit Master title style</a:t>
            </a:r>
          </a:p>
        </p:txBody>
      </p:sp>
      <p:sp>
        <p:nvSpPr>
          <p:cNvPr id="3" name="Subtitle 2"/>
          <p:cNvSpPr>
            <a:spLocks noGrp="1"/>
          </p:cNvSpPr>
          <p:nvPr>
            <p:ph type="subTitle" idx="1"/>
          </p:nvPr>
        </p:nvSpPr>
        <p:spPr>
          <a:xfrm>
            <a:off x="2692398" y="3657597"/>
            <a:ext cx="6815669" cy="1320802"/>
          </a:xfrm>
        </p:spPr>
        <p:txBody>
          <a:bodyPr>
            <a:normAutofit/>
          </a:bodyPr>
          <a:lstStyle>
            <a:lvl1pPr marL="0" indent="0" algn="ctr">
              <a:buNone/>
              <a:defRPr sz="2100">
                <a:solidFill>
                  <a:schemeClr val="tx1"/>
                </a:solidFill>
                <a:latin typeface="Aptos" panose="020B00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a:t>Click icon to add picture</a:t>
            </a:r>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772A503-AA9C-44E3-BD8A-F62C087363CD}" type="datetime1">
              <a:rPr lang="en-US"/>
              <a:pPr>
                <a:defRPr/>
              </a:pPr>
              <a:t>2/25/2025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25AE579-9315-4993-9D5B-45594485F4DA}" type="slidenum">
              <a:rPr lang="en-US"/>
              <a:pPr>
                <a:defRPr/>
              </a:pPr>
              <a:t>‹#›</a:t>
            </a:fld>
            <a:endParaRPr lang="en-US" dirty="0"/>
          </a:p>
        </p:txBody>
      </p:sp>
    </p:spTree>
  </p:cSld>
  <p:clrMapOvr>
    <a:masterClrMapping/>
  </p:clrMapOvr>
  <p:transition>
    <p:fade/>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cxnSp>
        <p:nvCxnSpPr>
          <p:cNvPr id="4" name="Straight Connector 14"/>
          <p:cNvCxnSpPr/>
          <p:nvPr/>
        </p:nvCxnSpPr>
        <p:spPr>
          <a:xfrm>
            <a:off x="1395413" y="4140200"/>
            <a:ext cx="9407525"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303868" y="982132"/>
            <a:ext cx="9592732" cy="2954868"/>
          </a:xfrm>
        </p:spPr>
        <p:txBody>
          <a:bodyP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323071D-1D1A-477B-95A2-2FF6D4F8D413}" type="datetime1">
              <a:rPr lang="en-US"/>
              <a:pPr>
                <a:defRPr/>
              </a:pPr>
              <a:t>2/25/2025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C9C58E-C424-4498-8195-1ABF0EC1C6D7}" type="slidenum">
              <a:rPr lang="en-US"/>
              <a:pPr>
                <a:defRPr/>
              </a:pPr>
              <a:t>‹#›</a:t>
            </a:fld>
            <a:endParaRPr lang="en-US" dirty="0"/>
          </a:p>
        </p:txBody>
      </p:sp>
    </p:spTree>
  </p:cSld>
  <p:clrMapOvr>
    <a:masterClrMapping/>
  </p:clrMapOvr>
  <p:transition>
    <p:fade/>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3"/>
          <p:cNvSpPr txBox="1"/>
          <p:nvPr/>
        </p:nvSpPr>
        <p:spPr>
          <a:xfrm>
            <a:off x="862013" y="879475"/>
            <a:ext cx="609600" cy="585788"/>
          </a:xfrm>
          <a:prstGeom prst="rect">
            <a:avLst/>
          </a:prstGeom>
        </p:spPr>
        <p:txBody>
          <a:bodyPr anchor="ctr"/>
          <a:lstStyle/>
          <a:p>
            <a:pPr fontAlgn="auto">
              <a:spcBef>
                <a:spcPts val="0"/>
              </a:spcBef>
              <a:spcAft>
                <a:spcPts val="0"/>
              </a:spcAft>
              <a:defRPr/>
            </a:pPr>
            <a:r>
              <a:rPr lang="en-US" sz="8000" dirty="0">
                <a:latin typeface="+mn-lt"/>
                <a:cs typeface="+mn-cs"/>
              </a:rPr>
              <a:t>“</a:t>
            </a:r>
          </a:p>
        </p:txBody>
      </p:sp>
      <p:sp>
        <p:nvSpPr>
          <p:cNvPr id="6" name="TextBox 14"/>
          <p:cNvSpPr txBox="1"/>
          <p:nvPr/>
        </p:nvSpPr>
        <p:spPr>
          <a:xfrm>
            <a:off x="10599738" y="2827338"/>
            <a:ext cx="609600" cy="585787"/>
          </a:xfrm>
          <a:prstGeom prst="rect">
            <a:avLst/>
          </a:prstGeom>
        </p:spPr>
        <p:txBody>
          <a:bodyPr anchor="ctr"/>
          <a:lstStyle/>
          <a:p>
            <a:pPr algn="r" fontAlgn="auto">
              <a:spcBef>
                <a:spcPts val="0"/>
              </a:spcBef>
              <a:spcAft>
                <a:spcPts val="0"/>
              </a:spcAft>
              <a:defRPr/>
            </a:pPr>
            <a:r>
              <a:rPr lang="en-US" sz="8000" dirty="0">
                <a:latin typeface="+mn-lt"/>
                <a:cs typeface="+mn-cs"/>
              </a:rPr>
              <a:t>”</a:t>
            </a:r>
          </a:p>
        </p:txBody>
      </p:sp>
      <p:cxnSp>
        <p:nvCxnSpPr>
          <p:cNvPr id="7" name="Straight Connector 18"/>
          <p:cNvCxnSpPr/>
          <p:nvPr/>
        </p:nvCxnSpPr>
        <p:spPr>
          <a:xfrm>
            <a:off x="1395413" y="4140200"/>
            <a:ext cx="9407525"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446213" y="982132"/>
            <a:ext cx="9296398" cy="2370668"/>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p:cNvSpPr>
            <a:spLocks noGrp="1"/>
          </p:cNvSpPr>
          <p:nvPr>
            <p:ph type="dt" sz="half" idx="14"/>
          </p:nvPr>
        </p:nvSpPr>
        <p:spPr/>
        <p:txBody>
          <a:bodyPr/>
          <a:lstStyle>
            <a:lvl1pPr>
              <a:defRPr/>
            </a:lvl1pPr>
          </a:lstStyle>
          <a:p>
            <a:pPr>
              <a:defRPr/>
            </a:pPr>
            <a:fld id="{121825D0-3185-4BBC-A2F1-3545549C9C78}" type="datetime1">
              <a:rPr lang="en-US"/>
              <a:pPr>
                <a:defRPr/>
              </a:pPr>
              <a:t>2/25/2025</a:t>
            </a:fld>
            <a:endParaRPr lang="en-US" dirty="0"/>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1" name="Slide Number Placeholder 5"/>
          <p:cNvSpPr>
            <a:spLocks noGrp="1"/>
          </p:cNvSpPr>
          <p:nvPr>
            <p:ph type="sldNum" sz="quarter" idx="16"/>
          </p:nvPr>
        </p:nvSpPr>
        <p:spPr/>
        <p:txBody>
          <a:bodyPr/>
          <a:lstStyle>
            <a:lvl1pPr>
              <a:defRPr/>
            </a:lvl1pPr>
          </a:lstStyle>
          <a:p>
            <a:pPr>
              <a:defRPr/>
            </a:pPr>
            <a:fld id="{704A6C7A-9F45-4470-A75C-0DA88701BDE9}" type="slidenum">
              <a:rPr lang="en-US"/>
              <a:pPr>
                <a:defRPr/>
              </a:pPr>
              <a:t>‹#›</a:t>
            </a:fld>
            <a:endParaRPr lang="en-US" dirty="0"/>
          </a:p>
        </p:txBody>
      </p:sp>
    </p:spTree>
  </p:cSld>
  <p:clrMapOvr>
    <a:masterClrMapping/>
  </p:clrMapOvr>
  <p:transition>
    <p:fade/>
  </p:transition>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6B47B98-63FE-43C8-9F0C-99303EC3B5F4}" type="datetime1">
              <a:rPr lang="en-US"/>
              <a:pPr>
                <a:defRPr/>
              </a:pPr>
              <a:t>2/25/2025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C58FBB-A800-4F64-B09C-9F48742CF1F0}" type="slidenum">
              <a:rPr lang="en-US"/>
              <a:pPr>
                <a:defRPr/>
              </a:pPr>
              <a:t>‹#›</a:t>
            </a:fld>
            <a:endParaRPr lang="en-US" dirty="0"/>
          </a:p>
        </p:txBody>
      </p:sp>
    </p:spTree>
  </p:cSld>
  <p:clrMapOvr>
    <a:masterClrMapping/>
  </p:clrMapOvr>
  <p:transition>
    <p:fade/>
  </p:transition>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1"/>
          <p:cNvSpPr txBox="1"/>
          <p:nvPr/>
        </p:nvSpPr>
        <p:spPr>
          <a:xfrm>
            <a:off x="862013" y="879475"/>
            <a:ext cx="609600" cy="585788"/>
          </a:xfrm>
          <a:prstGeom prst="rect">
            <a:avLst/>
          </a:prstGeom>
        </p:spPr>
        <p:txBody>
          <a:bodyPr anchor="ctr"/>
          <a:lstStyle/>
          <a:p>
            <a:pPr fontAlgn="auto">
              <a:spcBef>
                <a:spcPts val="0"/>
              </a:spcBef>
              <a:spcAft>
                <a:spcPts val="0"/>
              </a:spcAft>
              <a:defRPr/>
            </a:pPr>
            <a:r>
              <a:rPr lang="en-US" sz="8000" dirty="0">
                <a:latin typeface="+mn-lt"/>
                <a:cs typeface="+mn-cs"/>
              </a:rPr>
              <a:t>“</a:t>
            </a:r>
          </a:p>
        </p:txBody>
      </p:sp>
      <p:sp>
        <p:nvSpPr>
          <p:cNvPr id="6" name="TextBox 12"/>
          <p:cNvSpPr txBox="1"/>
          <p:nvPr/>
        </p:nvSpPr>
        <p:spPr>
          <a:xfrm>
            <a:off x="10599738" y="2598738"/>
            <a:ext cx="609600" cy="585787"/>
          </a:xfrm>
          <a:prstGeom prst="rect">
            <a:avLst/>
          </a:prstGeom>
        </p:spPr>
        <p:txBody>
          <a:bodyPr anchor="ctr"/>
          <a:lstStyle/>
          <a:p>
            <a:pPr algn="r" fontAlgn="auto">
              <a:spcBef>
                <a:spcPts val="0"/>
              </a:spcBef>
              <a:spcAft>
                <a:spcPts val="0"/>
              </a:spcAft>
              <a:defRPr/>
            </a:pPr>
            <a:r>
              <a:rPr lang="en-US" sz="8000" dirty="0">
                <a:latin typeface="+mn-lt"/>
                <a:cs typeface="+mn-cs"/>
              </a:rPr>
              <a:t>”</a:t>
            </a:r>
          </a:p>
        </p:txBody>
      </p:sp>
      <p:cxnSp>
        <p:nvCxnSpPr>
          <p:cNvPr id="7" name="Straight Connector 25"/>
          <p:cNvCxnSpPr/>
          <p:nvPr/>
        </p:nvCxnSpPr>
        <p:spPr>
          <a:xfrm>
            <a:off x="1395413" y="3429000"/>
            <a:ext cx="9407525"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446213" y="982132"/>
            <a:ext cx="9296398" cy="2243668"/>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23"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295401" y="4529667"/>
            <a:ext cx="9609668" cy="1346200"/>
          </a:xfrm>
        </p:spPr>
        <p:txBody>
          <a:bodyPr>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p:cNvSpPr>
            <a:spLocks noGrp="1"/>
          </p:cNvSpPr>
          <p:nvPr>
            <p:ph type="dt" sz="half" idx="14"/>
          </p:nvPr>
        </p:nvSpPr>
        <p:spPr/>
        <p:txBody>
          <a:bodyPr/>
          <a:lstStyle>
            <a:lvl1pPr>
              <a:defRPr/>
            </a:lvl1pPr>
          </a:lstStyle>
          <a:p>
            <a:pPr>
              <a:defRPr/>
            </a:pPr>
            <a:fld id="{AA9D1696-2C6F-4E54-95A6-E0A260A11CA3}" type="datetime1">
              <a:rPr lang="en-US"/>
              <a:pPr>
                <a:defRPr/>
              </a:pPr>
              <a:t>2/25/2025</a:t>
            </a:fld>
            <a:endParaRPr lang="en-US" dirty="0"/>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0" name="Slide Number Placeholder 5"/>
          <p:cNvSpPr>
            <a:spLocks noGrp="1"/>
          </p:cNvSpPr>
          <p:nvPr>
            <p:ph type="sldNum" sz="quarter" idx="16"/>
          </p:nvPr>
        </p:nvSpPr>
        <p:spPr/>
        <p:txBody>
          <a:bodyPr/>
          <a:lstStyle>
            <a:lvl1pPr>
              <a:defRPr/>
            </a:lvl1pPr>
          </a:lstStyle>
          <a:p>
            <a:pPr>
              <a:defRPr/>
            </a:pPr>
            <a:fld id="{658532F6-CD49-46BB-9B59-0B1EFFE98B9A}" type="slidenum">
              <a:rPr lang="en-US"/>
              <a:pPr>
                <a:defRPr/>
              </a:pPr>
              <a:t>‹#›</a:t>
            </a:fld>
            <a:endParaRPr lang="en-US" dirty="0"/>
          </a:p>
        </p:txBody>
      </p:sp>
    </p:spTree>
  </p:cSld>
  <p:clrMapOvr>
    <a:masterClrMapping/>
  </p:clrMapOvr>
  <p:transition>
    <p:fade/>
  </p:transition>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cxnSp>
        <p:nvCxnSpPr>
          <p:cNvPr id="5" name="Straight Connector 14"/>
          <p:cNvCxnSpPr/>
          <p:nvPr/>
        </p:nvCxnSpPr>
        <p:spPr>
          <a:xfrm>
            <a:off x="1395413" y="3429000"/>
            <a:ext cx="9407525"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295401" y="982132"/>
            <a:ext cx="9609666" cy="2243668"/>
          </a:xfrm>
        </p:spPr>
        <p:txBody>
          <a:bodyPr rtlCol="0">
            <a:normAutofit/>
          </a:bodyPr>
          <a:lstStyle>
            <a:lvl1pPr>
              <a:defRPr lang="en-US" b="0" dirty="0"/>
            </a:lvl1pPr>
          </a:lstStyle>
          <a:p>
            <a:pPr lvl="0"/>
            <a:r>
              <a:rPr lang="en-US"/>
              <a:t>Click to edit Master title style</a:t>
            </a:r>
            <a:endParaRPr lang="en-US" dirty="0"/>
          </a:p>
        </p:txBody>
      </p:sp>
      <p:sp>
        <p:nvSpPr>
          <p:cNvPr id="20"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295400" y="4470399"/>
            <a:ext cx="9609670" cy="1405467"/>
          </a:xfrm>
        </p:spPr>
        <p:txBody>
          <a:bodyPr>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p:cNvSpPr>
            <a:spLocks noGrp="1"/>
          </p:cNvSpPr>
          <p:nvPr>
            <p:ph type="dt" sz="half" idx="14"/>
          </p:nvPr>
        </p:nvSpPr>
        <p:spPr/>
        <p:txBody>
          <a:bodyPr/>
          <a:lstStyle>
            <a:lvl1pPr>
              <a:defRPr/>
            </a:lvl1pPr>
          </a:lstStyle>
          <a:p>
            <a:pPr>
              <a:defRPr/>
            </a:pPr>
            <a:fld id="{74F8ABCA-B7BC-43A0-BAFB-1E9596BBC970}" type="datetime1">
              <a:rPr lang="en-US"/>
              <a:pPr>
                <a:defRPr/>
              </a:pPr>
              <a:t>2/25/2025</a:t>
            </a:fld>
            <a:endParaRPr lang="en-US" dirty="0"/>
          </a:p>
        </p:txBody>
      </p:sp>
      <p:sp>
        <p:nvSpPr>
          <p:cNvPr id="7" name="Footer Placeholder 4"/>
          <p:cNvSpPr>
            <a:spLocks noGrp="1"/>
          </p:cNvSpPr>
          <p:nvPr>
            <p:ph type="ftr" sz="quarter" idx="15"/>
          </p:nvPr>
        </p:nvSpPr>
        <p:spPr/>
        <p:txBody>
          <a:bodyPr/>
          <a:lstStyle>
            <a:lvl1pPr>
              <a:defRPr/>
            </a:lvl1pPr>
          </a:lstStyle>
          <a:p>
            <a:pPr>
              <a:defRPr/>
            </a:pPr>
            <a:endParaRPr lang="en-US"/>
          </a:p>
        </p:txBody>
      </p:sp>
      <p:sp>
        <p:nvSpPr>
          <p:cNvPr id="8" name="Slide Number Placeholder 5"/>
          <p:cNvSpPr>
            <a:spLocks noGrp="1"/>
          </p:cNvSpPr>
          <p:nvPr>
            <p:ph type="sldNum" sz="quarter" idx="16"/>
          </p:nvPr>
        </p:nvSpPr>
        <p:spPr/>
        <p:txBody>
          <a:bodyPr/>
          <a:lstStyle>
            <a:lvl1pPr>
              <a:defRPr/>
            </a:lvl1pPr>
          </a:lstStyle>
          <a:p>
            <a:pPr>
              <a:defRPr/>
            </a:pPr>
            <a:fld id="{8106A59A-6467-4DD2-BF05-444F648778A6}" type="slidenum">
              <a:rPr lang="en-US"/>
              <a:pPr>
                <a:defRPr/>
              </a:pPr>
              <a:t>‹#›</a:t>
            </a:fld>
            <a:endParaRPr lang="en-US" dirty="0"/>
          </a:p>
        </p:txBody>
      </p:sp>
    </p:spTree>
  </p:cSld>
  <p:clrMapOvr>
    <a:masterClrMapping/>
  </p:clrMapOvr>
  <p:transition>
    <p:fade/>
  </p:transition>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13"/>
          <p:cNvCxnSpPr/>
          <p:nvPr/>
        </p:nvCxnSpPr>
        <p:spPr>
          <a:xfrm>
            <a:off x="1395413" y="2420938"/>
            <a:ext cx="9407525"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D82575E-1D5A-42A6-BE55-058F89681B98}" type="datetime1">
              <a:rPr lang="en-US"/>
              <a:pPr>
                <a:defRPr/>
              </a:pPr>
              <a:t>2/25/2025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9C17A9-22A5-42D1-919D-4E4592114178}" type="slidenum">
              <a:rPr lang="en-US"/>
              <a:pPr>
                <a:defRPr/>
              </a:pPr>
              <a:t>‹#›</a:t>
            </a:fld>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cxnSp>
        <p:nvCxnSpPr>
          <p:cNvPr id="4" name="Straight Connector 13"/>
          <p:cNvCxnSpPr/>
          <p:nvPr/>
        </p:nvCxnSpPr>
        <p:spPr>
          <a:xfrm>
            <a:off x="886460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Vertical Title 1"/>
          <p:cNvSpPr>
            <a:spLocks noGrp="1"/>
          </p:cNvSpPr>
          <p:nvPr>
            <p:ph type="title" orient="vert"/>
          </p:nvPr>
        </p:nvSpPr>
        <p:spPr>
          <a:xfrm>
            <a:off x="8999356" y="982131"/>
            <a:ext cx="1890895" cy="489373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409E13A2-6D63-4D9F-8039-C5824F5FBFE7}" type="datetime1">
              <a:rPr lang="en-US"/>
              <a:pPr>
                <a:defRPr/>
              </a:pPr>
              <a:t>2/25/2025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6A1759D-6D4B-4592-B394-0C954F1636FC}" type="slidenum">
              <a:rPr lang="en-US"/>
              <a:pPr>
                <a:defRPr/>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567A299-D5D7-4F2E-9D24-A00327292C27}" type="datetime1">
              <a:rPr lang="en-US"/>
              <a:pPr>
                <a:defRPr/>
              </a:pPr>
              <a:t>2/25/2025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6E91FA-8D18-4AEB-ACAA-2C9F0341D6EA}" type="slidenum">
              <a:rPr lang="en-US"/>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15"/>
          <p:cNvCxnSpPr/>
          <p:nvPr/>
        </p:nvCxnSpPr>
        <p:spPr>
          <a:xfrm>
            <a:off x="2012950" y="3709988"/>
            <a:ext cx="8162925"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FF1BBA3-00B0-4EA7-AA0E-9B607F7CA5C9}" type="datetime1">
              <a:rPr lang="en-US"/>
              <a:pPr>
                <a:defRPr/>
              </a:pPr>
              <a:t>2/25/2025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79220C-1F81-40F6-8982-1F7C81454814}" type="slidenum">
              <a:rPr lang="en-US"/>
              <a:pPr>
                <a:defRPr/>
              </a:pPr>
              <a:t>‹#›</a:t>
            </a:fld>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7"/>
          <p:cNvCxnSpPr/>
          <p:nvPr/>
        </p:nvCxnSpPr>
        <p:spPr>
          <a:xfrm>
            <a:off x="1395413" y="2420938"/>
            <a:ext cx="9407525"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p:cNvSpPr>
            <a:spLocks noGrp="1"/>
          </p:cNvSpPr>
          <p:nvPr>
            <p:ph type="dt" sz="half" idx="10"/>
          </p:nvPr>
        </p:nvSpPr>
        <p:spPr/>
        <p:txBody>
          <a:bodyPr/>
          <a:lstStyle>
            <a:lvl1pPr>
              <a:defRPr/>
            </a:lvl1pPr>
          </a:lstStyle>
          <a:p>
            <a:pPr>
              <a:defRPr/>
            </a:pPr>
            <a:fld id="{914E1790-99C5-4A5E-BA0D-123C9C597755}" type="datetime1">
              <a:rPr lang="en-US"/>
              <a:pPr>
                <a:defRPr/>
              </a:pPr>
              <a:t>2/25/2025</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A145E7CF-A2C6-41E4-90F3-0092F2395FEC}" type="slidenum">
              <a:rPr lang="en-US"/>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17"/>
          <p:cNvCxnSpPr/>
          <p:nvPr/>
        </p:nvCxnSpPr>
        <p:spPr>
          <a:xfrm>
            <a:off x="1395413" y="2420938"/>
            <a:ext cx="9407525"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spcBef>
                <a:spcPts val="672"/>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3243262"/>
            <a:ext cx="4718304" cy="26326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0670" y="2658533"/>
            <a:ext cx="4718304" cy="576262"/>
          </a:xfrm>
        </p:spPr>
        <p:txBody>
          <a:bodyPr anchor="b">
            <a:noAutofit/>
          </a:bodyPr>
          <a:lstStyle>
            <a:lvl1pPr marL="0" indent="0">
              <a:spcBef>
                <a:spcPts val="672"/>
              </a:spcBef>
              <a:spcAft>
                <a:spcPts val="600"/>
              </a:spcAft>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0670" y="3243262"/>
            <a:ext cx="4718304" cy="26326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ABFF8389-516A-4D24-807E-656AB805CB1E}" type="datetime1">
              <a:rPr lang="en-US"/>
              <a:pPr>
                <a:defRPr/>
              </a:pPr>
              <a:t>2/25/2025</a:t>
            </a:fld>
            <a:endParaRPr lang="en-US" dirty="0"/>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C14E33B4-1C16-4823-81EB-25CB15AEB8F1}" type="slidenum">
              <a:rPr lang="en-US"/>
              <a:pPr>
                <a:defRPr/>
              </a:pPr>
              <a:t>‹#›</a:t>
            </a:fld>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13"/>
          <p:cNvCxnSpPr/>
          <p:nvPr/>
        </p:nvCxnSpPr>
        <p:spPr>
          <a:xfrm>
            <a:off x="1395413" y="2420938"/>
            <a:ext cx="9407525"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E7DE860D-3F2F-42A8-A1E0-7CD285DD45D5}" type="datetime1">
              <a:rPr lang="en-US"/>
              <a:pPr>
                <a:defRPr/>
              </a:pPr>
              <a:t>2/25/2025</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DD240E7A-7F5F-4388-A65A-966A5F3E4884}" type="slidenum">
              <a:rPr lang="en-US"/>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B29F0F-47D2-4793-A9D4-270F529E4D1E}" type="datetime1">
              <a:rPr lang="en-US"/>
              <a:pPr>
                <a:defRPr/>
              </a:pPr>
              <a:t>2/25/2025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BFD9B8E-C566-43D6-A737-81F6675E366C}" type="slidenum">
              <a:rPr lang="en-US"/>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15"/>
          <p:cNvCxnSpPr/>
          <p:nvPr/>
        </p:nvCxnSpPr>
        <p:spPr>
          <a:xfrm>
            <a:off x="1395413" y="2913063"/>
            <a:ext cx="3514725"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3811" y="3031065"/>
            <a:ext cx="3718455" cy="243840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a:lvl1pPr>
          </a:lstStyle>
          <a:p>
            <a:pPr>
              <a:defRPr/>
            </a:pPr>
            <a:fld id="{5EE2BBE7-8E82-48CB-A7BF-17F80AF1F087}" type="datetime1">
              <a:rPr lang="en-US"/>
              <a:pPr>
                <a:defRPr/>
              </a:pPr>
              <a:t>2/25/2025</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34148415-7C46-4F79-BE75-977C3F3E6F3F}" type="slidenum">
              <a:rPr lang="en-US"/>
              <a:pPr>
                <a:defRPr/>
              </a:pPr>
              <a:t>‹#›</a:t>
            </a:fld>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a:t>Click icon to add picture</a:t>
            </a:r>
          </a:p>
        </p:txBody>
      </p:sp>
      <p:sp>
        <p:nvSpPr>
          <p:cNvPr id="4" name="Text Placeholder 3"/>
          <p:cNvSpPr>
            <a:spLocks noGrp="1"/>
          </p:cNvSpPr>
          <p:nvPr>
            <p:ph type="body" sz="half" idx="2"/>
          </p:nvPr>
        </p:nvSpPr>
        <p:spPr>
          <a:xfrm>
            <a:off x="1295399" y="3255432"/>
            <a:ext cx="6241816"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3B96CAC-DC73-4FB1-A27C-8E8095A974D4}" type="datetime1">
              <a:rPr lang="en-US"/>
              <a:pPr>
                <a:defRPr/>
              </a:pPr>
              <a:t>2/25/2025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7E3E828-DB92-47A2-99BA-8E8091064749}" type="slidenum">
              <a:rPr lang="en-US"/>
              <a:pPr>
                <a:defRPr/>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15875" y="0"/>
            <a:ext cx="12230100" cy="6856413"/>
            <a:chOff x="-15736" y="0"/>
            <a:chExt cx="12229962" cy="6856214"/>
          </a:xfrm>
        </p:grpSpPr>
        <p:pic>
          <p:nvPicPr>
            <p:cNvPr id="1032" name="Picture 7" descr="HD-PanelContent.png"/>
            <p:cNvPicPr>
              <a:picLocks noChangeAspect="1"/>
            </p:cNvPicPr>
            <p:nvPr/>
          </p:nvPicPr>
          <p:blipFill>
            <a:blip r:embed="rId19"/>
            <a:srcRect/>
            <a:stretch>
              <a:fillRect/>
            </a:stretch>
          </p:blipFill>
          <p:spPr bwMode="auto">
            <a:xfrm>
              <a:off x="0" y="0"/>
              <a:ext cx="12188825" cy="6856214"/>
            </a:xfrm>
            <a:prstGeom prst="rect">
              <a:avLst/>
            </a:prstGeom>
            <a:noFill/>
            <a:ln w="9525">
              <a:noFill/>
              <a:miter lim="800000"/>
              <a:headEnd/>
              <a:tailEnd/>
            </a:ln>
          </p:spPr>
        </p:pic>
        <p:sp>
          <p:nvSpPr>
            <p:cNvPr id="9" name="Rectangle 8"/>
            <p:cNvSpPr/>
            <p:nvPr/>
          </p:nvSpPr>
          <p:spPr>
            <a:xfrm>
              <a:off x="608012" y="609600"/>
              <a:ext cx="10972800" cy="5638800"/>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36" name="Picture 9" descr="HDRibbonContent-UniformTrim.png"/>
            <p:cNvPicPr>
              <a:picLocks noChangeAspect="1"/>
            </p:cNvPicPr>
            <p:nvPr/>
          </p:nvPicPr>
          <p:blipFill>
            <a:blip r:embed="rId20"/>
            <a:srcRect/>
            <a:stretch>
              <a:fillRect/>
            </a:stretch>
          </p:blipFill>
          <p:spPr bwMode="auto">
            <a:xfrm>
              <a:off x="-15736" y="3153832"/>
              <a:ext cx="777240" cy="606425"/>
            </a:xfrm>
            <a:prstGeom prst="rect">
              <a:avLst/>
            </a:prstGeom>
            <a:noFill/>
            <a:ln w="9525">
              <a:noFill/>
              <a:miter lim="800000"/>
              <a:headEnd/>
              <a:tailEnd/>
            </a:ln>
          </p:spPr>
        </p:pic>
        <p:pic>
          <p:nvPicPr>
            <p:cNvPr id="1037" name="Picture 10" descr="HDRibbonContent-UniformTrim.png"/>
            <p:cNvPicPr>
              <a:picLocks noChangeAspect="1"/>
            </p:cNvPicPr>
            <p:nvPr/>
          </p:nvPicPr>
          <p:blipFill>
            <a:blip r:embed="rId20"/>
            <a:srcRect/>
            <a:stretch>
              <a:fillRect/>
            </a:stretch>
          </p:blipFill>
          <p:spPr bwMode="auto">
            <a:xfrm>
              <a:off x="11436986" y="3153832"/>
              <a:ext cx="777240" cy="606425"/>
            </a:xfrm>
            <a:prstGeom prst="rect">
              <a:avLst/>
            </a:prstGeom>
            <a:noFill/>
            <a:ln w="9525">
              <a:noFill/>
              <a:miter lim="800000"/>
              <a:headEnd/>
              <a:tailEnd/>
            </a:ln>
          </p:spPr>
        </p:pic>
      </p:grpSp>
      <p:sp>
        <p:nvSpPr>
          <p:cNvPr id="1027" name="Title Placeholder 1"/>
          <p:cNvSpPr>
            <a:spLocks noGrp="1"/>
          </p:cNvSpPr>
          <p:nvPr>
            <p:ph type="title"/>
          </p:nvPr>
        </p:nvSpPr>
        <p:spPr bwMode="auto">
          <a:xfrm>
            <a:off x="1295400" y="982663"/>
            <a:ext cx="9601200" cy="13033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1295400" y="2557463"/>
            <a:ext cx="9601200" cy="3317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677275" y="5969000"/>
            <a:ext cx="1600200" cy="279400"/>
          </a:xfrm>
          <a:prstGeom prst="rect">
            <a:avLst/>
          </a:prstGeom>
        </p:spPr>
        <p:txBody>
          <a:bodyPr vert="horz" lIns="91440" tIns="45720" rIns="91440" bIns="45720" rtlCol="0" anchor="ctr"/>
          <a:lstStyle>
            <a:lvl1pPr algn="r" fontAlgn="auto">
              <a:spcBef>
                <a:spcPts val="0"/>
              </a:spcBef>
              <a:spcAft>
                <a:spcPts val="0"/>
              </a:spcAft>
              <a:defRPr sz="1000" b="0" i="0" smtClean="0">
                <a:solidFill>
                  <a:schemeClr val="tx1"/>
                </a:solidFill>
                <a:effectLst/>
                <a:latin typeface="+mn-lt"/>
                <a:cs typeface="+mn-cs"/>
              </a:defRPr>
            </a:lvl1pPr>
          </a:lstStyle>
          <a:p>
            <a:pPr>
              <a:defRPr/>
            </a:pPr>
            <a:fld id="{C697C1C8-1F02-4981-9FA0-39B3055ED160}" type="datetime1">
              <a:rPr lang="en-US"/>
              <a:pPr>
                <a:defRPr/>
              </a:pPr>
              <a:t>2/25/2025</a:t>
            </a:fld>
            <a:endParaRPr lang="en-US" dirty="0"/>
          </a:p>
        </p:txBody>
      </p:sp>
      <p:sp>
        <p:nvSpPr>
          <p:cNvPr id="5" name="Footer Placeholder 4"/>
          <p:cNvSpPr>
            <a:spLocks noGrp="1"/>
          </p:cNvSpPr>
          <p:nvPr>
            <p:ph type="ftr" sz="quarter" idx="3"/>
          </p:nvPr>
        </p:nvSpPr>
        <p:spPr>
          <a:xfrm>
            <a:off x="1295400" y="5969000"/>
            <a:ext cx="7305675" cy="279400"/>
          </a:xfrm>
          <a:prstGeom prst="rect">
            <a:avLst/>
          </a:prstGeom>
        </p:spPr>
        <p:txBody>
          <a:bodyPr vert="horz" lIns="91440" tIns="45720" rIns="91440" bIns="45720" rtlCol="0" anchor="ctr"/>
          <a:lstStyle>
            <a:lvl1pPr algn="l" fontAlgn="auto">
              <a:spcBef>
                <a:spcPts val="0"/>
              </a:spcBef>
              <a:spcAft>
                <a:spcPts val="0"/>
              </a:spcAft>
              <a:defRPr sz="1000" b="0" i="0" dirty="0">
                <a:solidFill>
                  <a:schemeClr val="tx1"/>
                </a:solidFill>
                <a:effectLst/>
                <a:latin typeface="+mn-lt"/>
                <a:cs typeface="+mn-cs"/>
              </a:defRPr>
            </a:lvl1pPr>
          </a:lstStyle>
          <a:p>
            <a:pPr>
              <a:defRPr/>
            </a:pPr>
            <a:endParaRPr lang="en-US"/>
          </a:p>
        </p:txBody>
      </p:sp>
      <p:sp>
        <p:nvSpPr>
          <p:cNvPr id="6" name="Slide Number Placeholder 5"/>
          <p:cNvSpPr>
            <a:spLocks noGrp="1"/>
          </p:cNvSpPr>
          <p:nvPr>
            <p:ph type="sldNum" sz="quarter" idx="4"/>
          </p:nvPr>
        </p:nvSpPr>
        <p:spPr>
          <a:xfrm>
            <a:off x="10353675" y="5969000"/>
            <a:ext cx="542925" cy="279400"/>
          </a:xfrm>
          <a:prstGeom prst="rect">
            <a:avLst/>
          </a:prstGeom>
        </p:spPr>
        <p:txBody>
          <a:bodyPr vert="horz" lIns="91440" tIns="45720" rIns="91440" bIns="45720" rtlCol="0" anchor="ctr"/>
          <a:lstStyle>
            <a:lvl1pPr algn="r" fontAlgn="auto">
              <a:spcBef>
                <a:spcPts val="0"/>
              </a:spcBef>
              <a:spcAft>
                <a:spcPts val="0"/>
              </a:spcAft>
              <a:defRPr sz="1000" b="0" i="0" smtClean="0">
                <a:solidFill>
                  <a:schemeClr val="tx1"/>
                </a:solidFill>
                <a:effectLst/>
                <a:latin typeface="+mn-lt"/>
                <a:cs typeface="+mn-cs"/>
              </a:defRPr>
            </a:lvl1pPr>
          </a:lstStyle>
          <a:p>
            <a:pPr>
              <a:defRPr/>
            </a:pPr>
            <a:fld id="{E06782D0-701E-4732-B9A0-EB0B9B44E32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45" r:id="rId1"/>
    <p:sldLayoutId id="2147483844" r:id="rId2"/>
    <p:sldLayoutId id="2147483846" r:id="rId3"/>
    <p:sldLayoutId id="2147483847" r:id="rId4"/>
    <p:sldLayoutId id="2147483848" r:id="rId5"/>
    <p:sldLayoutId id="2147483849" r:id="rId6"/>
    <p:sldLayoutId id="2147483843" r:id="rId7"/>
    <p:sldLayoutId id="2147483850" r:id="rId8"/>
    <p:sldLayoutId id="2147483842" r:id="rId9"/>
    <p:sldLayoutId id="2147483841" r:id="rId10"/>
    <p:sldLayoutId id="2147483851" r:id="rId11"/>
    <p:sldLayoutId id="2147483852" r:id="rId12"/>
    <p:sldLayoutId id="2147483840" r:id="rId13"/>
    <p:sldLayoutId id="2147483853" r:id="rId14"/>
    <p:sldLayoutId id="2147483854" r:id="rId15"/>
    <p:sldLayoutId id="2147483855" r:id="rId16"/>
    <p:sldLayoutId id="2147483856" r:id="rId17"/>
  </p:sldLayoutIdLst>
  <p:transition>
    <p:fade/>
  </p:transition>
  <p:hf hdr="0" ftr="0" dt="0"/>
  <p:txStyles>
    <p:titleStyle>
      <a:lvl1pPr algn="ctr" defTabSz="457200" rtl="0" fontAlgn="base">
        <a:spcBef>
          <a:spcPct val="0"/>
        </a:spcBef>
        <a:spcAft>
          <a:spcPct val="0"/>
        </a:spcAft>
        <a:defRPr sz="4400" kern="1200">
          <a:ln w="3175" cmpd="sng">
            <a:noFill/>
          </a:ln>
          <a:solidFill>
            <a:srgbClr val="262626"/>
          </a:solidFill>
          <a:latin typeface="Aptos" panose="020B0004020202020204" pitchFamily="34" charset="0"/>
          <a:ea typeface="+mj-ea"/>
          <a:cs typeface="+mj-cs"/>
        </a:defRPr>
      </a:lvl1pPr>
      <a:lvl2pPr algn="ctr" defTabSz="457200" rtl="0" fontAlgn="base">
        <a:spcBef>
          <a:spcPct val="0"/>
        </a:spcBef>
        <a:spcAft>
          <a:spcPct val="0"/>
        </a:spcAft>
        <a:defRPr sz="4400">
          <a:solidFill>
            <a:srgbClr val="262626"/>
          </a:solidFill>
          <a:latin typeface="Aptos"/>
        </a:defRPr>
      </a:lvl2pPr>
      <a:lvl3pPr algn="ctr" defTabSz="457200" rtl="0" fontAlgn="base">
        <a:spcBef>
          <a:spcPct val="0"/>
        </a:spcBef>
        <a:spcAft>
          <a:spcPct val="0"/>
        </a:spcAft>
        <a:defRPr sz="4400">
          <a:solidFill>
            <a:srgbClr val="262626"/>
          </a:solidFill>
          <a:latin typeface="Aptos"/>
        </a:defRPr>
      </a:lvl3pPr>
      <a:lvl4pPr algn="ctr" defTabSz="457200" rtl="0" fontAlgn="base">
        <a:spcBef>
          <a:spcPct val="0"/>
        </a:spcBef>
        <a:spcAft>
          <a:spcPct val="0"/>
        </a:spcAft>
        <a:defRPr sz="4400">
          <a:solidFill>
            <a:srgbClr val="262626"/>
          </a:solidFill>
          <a:latin typeface="Aptos"/>
        </a:defRPr>
      </a:lvl4pPr>
      <a:lvl5pPr algn="ctr" defTabSz="457200" rtl="0" fontAlgn="base">
        <a:spcBef>
          <a:spcPct val="0"/>
        </a:spcBef>
        <a:spcAft>
          <a:spcPct val="0"/>
        </a:spcAft>
        <a:defRPr sz="4400">
          <a:solidFill>
            <a:srgbClr val="262626"/>
          </a:solidFill>
          <a:latin typeface="Aptos"/>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fontAlgn="base">
        <a:spcBef>
          <a:spcPct val="20000"/>
        </a:spcBef>
        <a:spcAft>
          <a:spcPts val="600"/>
        </a:spcAft>
        <a:buClr>
          <a:schemeClr val="accent1"/>
        </a:buClr>
        <a:buSzPct val="115000"/>
        <a:buFont typeface="Arial" charset="0"/>
        <a:buChar char="•"/>
        <a:defRPr sz="2400" kern="1200">
          <a:solidFill>
            <a:srgbClr val="262626"/>
          </a:solidFill>
          <a:latin typeface="Aptos" panose="020B0004020202020204" pitchFamily="34" charset="0"/>
          <a:ea typeface="+mn-ea"/>
          <a:cs typeface="+mn-cs"/>
        </a:defRPr>
      </a:lvl1pPr>
      <a:lvl2pPr marL="742950" indent="-285750" algn="l" defTabSz="457200" rtl="0" fontAlgn="base">
        <a:spcBef>
          <a:spcPct val="20000"/>
        </a:spcBef>
        <a:spcAft>
          <a:spcPts val="600"/>
        </a:spcAft>
        <a:buClr>
          <a:schemeClr val="accent1"/>
        </a:buClr>
        <a:buSzPct val="115000"/>
        <a:buFont typeface="Arial" charset="0"/>
        <a:buChar char="•"/>
        <a:defRPr sz="2000" kern="1200">
          <a:solidFill>
            <a:srgbClr val="262626"/>
          </a:solidFill>
          <a:latin typeface="Aptos" panose="020B0004020202020204" pitchFamily="34" charset="0"/>
          <a:ea typeface="+mn-ea"/>
          <a:cs typeface="+mn-cs"/>
        </a:defRPr>
      </a:lvl2pPr>
      <a:lvl3pPr marL="1200150" indent="-285750" algn="l" defTabSz="457200" rtl="0" fontAlgn="base">
        <a:spcBef>
          <a:spcPct val="20000"/>
        </a:spcBef>
        <a:spcAft>
          <a:spcPts val="600"/>
        </a:spcAft>
        <a:buClr>
          <a:schemeClr val="accent1"/>
        </a:buClr>
        <a:buSzPct val="115000"/>
        <a:buFont typeface="Arial" charset="0"/>
        <a:buChar char="•"/>
        <a:defRPr kern="1200">
          <a:solidFill>
            <a:srgbClr val="262626"/>
          </a:solidFill>
          <a:latin typeface="Aptos" panose="020B0004020202020204" pitchFamily="34" charset="0"/>
          <a:ea typeface="+mn-ea"/>
          <a:cs typeface="+mn-cs"/>
        </a:defRPr>
      </a:lvl3pPr>
      <a:lvl4pPr marL="1543050" indent="-171450" algn="l" defTabSz="457200" rtl="0" fontAlgn="base">
        <a:spcBef>
          <a:spcPct val="20000"/>
        </a:spcBef>
        <a:spcAft>
          <a:spcPts val="600"/>
        </a:spcAft>
        <a:buClr>
          <a:schemeClr val="accent1"/>
        </a:buClr>
        <a:buSzPct val="115000"/>
        <a:buFont typeface="Arial" charset="0"/>
        <a:buChar char="•"/>
        <a:defRPr sz="1600" kern="1200">
          <a:solidFill>
            <a:srgbClr val="262626"/>
          </a:solidFill>
          <a:latin typeface="Aptos" panose="020B0004020202020204" pitchFamily="34" charset="0"/>
          <a:ea typeface="+mn-ea"/>
          <a:cs typeface="+mn-cs"/>
        </a:defRPr>
      </a:lvl4pPr>
      <a:lvl5pPr marL="2000250" indent="-171450" algn="l" defTabSz="457200" rtl="0" fontAlgn="base">
        <a:spcBef>
          <a:spcPct val="20000"/>
        </a:spcBef>
        <a:spcAft>
          <a:spcPts val="600"/>
        </a:spcAft>
        <a:buClr>
          <a:schemeClr val="accent1"/>
        </a:buClr>
        <a:buSzPct val="115000"/>
        <a:buFont typeface="Arial" charset="0"/>
        <a:buChar char="•"/>
        <a:defRPr sz="1400" kern="1200">
          <a:solidFill>
            <a:srgbClr val="262626"/>
          </a:solidFill>
          <a:latin typeface="Aptos" panose="020B0004020202020204" pitchFamily="34" charset="0"/>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5" name="Title 1">
            <a:extLst>
              <a:ext uri="{FF2B5EF4-FFF2-40B4-BE49-F238E27FC236}"/>
            </a:extLst>
          </p:cNvPr>
          <p:cNvSpPr txBox="1">
            <a:spLocks/>
          </p:cNvSpPr>
          <p:nvPr/>
        </p:nvSpPr>
        <p:spPr>
          <a:xfrm>
            <a:off x="2036763" y="2462213"/>
            <a:ext cx="8489950" cy="2492375"/>
          </a:xfrm>
          <a:prstGeom prst="rect">
            <a:avLst/>
          </a:prstGeom>
          <a:solidFill>
            <a:schemeClr val="accent3">
              <a:lumMod val="75000"/>
            </a:schemeClr>
          </a:solidFill>
          <a:ln>
            <a:solidFill>
              <a:schemeClr val="accent3">
                <a:lumMod val="50000"/>
              </a:schemeClr>
            </a:solidFill>
          </a:ln>
        </p:spPr>
        <p:txBody>
          <a:bodyPr anchor="ctr">
            <a:norm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Aptos" panose="020B00040202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uk-UA" sz="2400" b="1" dirty="0">
                <a:solidFill>
                  <a:schemeClr val="bg1"/>
                </a:solidFill>
                <a:latin typeface="Times New Roman" panose="02020603050405020304" pitchFamily="18" charset="0"/>
                <a:cs typeface="Times New Roman" panose="02020603050405020304" pitchFamily="18" charset="0"/>
              </a:rPr>
              <a:t>АДМІНІСТРУВАННЯ ОРЕНДНОЇ ПЛАТИ З ЮРИДИЧНИХ ОСІБ</a:t>
            </a:r>
            <a:endParaRPr lang="uk-UA" sz="2400" dirty="0">
              <a:solidFill>
                <a:schemeClr val="bg1"/>
              </a:solidFill>
              <a:latin typeface="Times New Roman" panose="02020603050405020304" pitchFamily="18" charset="0"/>
              <a:cs typeface="Times New Roman" panose="02020603050405020304" pitchFamily="18" charset="0"/>
            </a:endParaRPr>
          </a:p>
        </p:txBody>
      </p:sp>
      <p:pic>
        <p:nvPicPr>
          <p:cNvPr id="21508" name="Рисунок 2"/>
          <p:cNvPicPr>
            <a:picLocks noChangeAspect="1"/>
          </p:cNvPicPr>
          <p:nvPr/>
        </p:nvPicPr>
        <p:blipFill>
          <a:blip r:embed="rId3"/>
          <a:srcRect/>
          <a:stretch>
            <a:fillRect/>
          </a:stretch>
        </p:blipFill>
        <p:spPr bwMode="auto">
          <a:xfrm>
            <a:off x="8001000" y="889000"/>
            <a:ext cx="3295650" cy="450850"/>
          </a:xfrm>
          <a:prstGeom prst="rect">
            <a:avLst/>
          </a:prstGeom>
          <a:noFill/>
          <a:ln w="9525">
            <a:noFill/>
            <a:miter lim="800000"/>
            <a:headEnd/>
            <a:tailEnd/>
          </a:ln>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oup 7"/>
          <p:cNvGrpSpPr>
            <a:grpSpLocks/>
          </p:cNvGrpSpPr>
          <p:nvPr/>
        </p:nvGrpSpPr>
        <p:grpSpPr bwMode="auto">
          <a:xfrm rot="10800000">
            <a:off x="728663" y="766763"/>
            <a:ext cx="252412" cy="5324475"/>
            <a:chOff x="1" y="-4860"/>
            <a:chExt cx="356238" cy="252820"/>
          </a:xfrm>
        </p:grpSpPr>
        <p:sp>
          <p:nvSpPr>
            <p:cNvPr id="9" name="Rectangle 8">
              <a:extLst>
                <a:ext uri="{FF2B5EF4-FFF2-40B4-BE49-F238E27FC236}"/>
              </a:extLst>
            </p:cNvPr>
            <p:cNvSpPr/>
            <p:nvPr/>
          </p:nvSpPr>
          <p:spPr>
            <a:xfrm>
              <a:off x="1" y="143937"/>
              <a:ext cx="313669" cy="104023"/>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sp>
          <p:nvSpPr>
            <p:cNvPr id="23558" name="Rectangle 9"/>
            <p:cNvSpPr>
              <a:spLocks noChangeArrowheads="1"/>
            </p:cNvSpPr>
            <p:nvPr/>
          </p:nvSpPr>
          <p:spPr bwMode="auto">
            <a:xfrm>
              <a:off x="1" y="-4860"/>
              <a:ext cx="356238" cy="104056"/>
            </a:xfrm>
            <a:prstGeom prst="rect">
              <a:avLst/>
            </a:prstGeom>
            <a:solidFill>
              <a:srgbClr val="FFC000"/>
            </a:solidFill>
            <a:ln w="12700" algn="ctr">
              <a:noFill/>
              <a:miter lim="800000"/>
              <a:headEnd/>
              <a:tailEnd/>
            </a:ln>
          </p:spPr>
          <p:txBody>
            <a:bodyPr anchor="ctr"/>
            <a:lstStyle/>
            <a:p>
              <a:endParaRPr lang="uk-UA">
                <a:latin typeface="Garamond" pitchFamily="18" charset="0"/>
              </a:endParaRPr>
            </a:p>
          </p:txBody>
        </p:sp>
      </p:grpSp>
      <p:sp>
        <p:nvSpPr>
          <p:cNvPr id="13" name="Content Placeholder 2">
            <a:extLst>
              <a:ext uri="{FF2B5EF4-FFF2-40B4-BE49-F238E27FC236}"/>
            </a:extLst>
          </p:cNvPr>
          <p:cNvSpPr>
            <a:spLocks noGrp="1"/>
          </p:cNvSpPr>
          <p:nvPr>
            <p:ph idx="1"/>
          </p:nvPr>
        </p:nvSpPr>
        <p:spPr>
          <a:xfrm>
            <a:off x="1152525" y="625475"/>
            <a:ext cx="9531350" cy="3995738"/>
          </a:xfrm>
        </p:spPr>
        <p:txBody>
          <a:bodyPr rtlCol="0">
            <a:noAutofit/>
          </a:bodyPr>
          <a:lstStyle/>
          <a:p>
            <a:pPr marL="0" indent="0" algn="ctr" fontAlgn="auto">
              <a:spcAft>
                <a:spcPts val="0"/>
              </a:spcAft>
              <a:buFont typeface="Arial"/>
              <a:buNone/>
              <a:defRPr/>
            </a:pPr>
            <a:endParaRPr lang="ru-RU" sz="2000" dirty="0">
              <a:solidFill>
                <a:schemeClr val="tx1">
                  <a:lumMod val="85000"/>
                  <a:lumOff val="15000"/>
                </a:schemeClr>
              </a:solidFill>
              <a:latin typeface="Times New Roman" panose="02020603050405020304" pitchFamily="18" charset="0"/>
              <a:ea typeface="Times New Roman" panose="02020603050405020304" pitchFamily="18" charset="0"/>
            </a:endParaRPr>
          </a:p>
          <a:p>
            <a:pPr algn="ctr" fontAlgn="auto">
              <a:buFont typeface="Arial"/>
              <a:buChar char="•"/>
              <a:defRPr/>
            </a:pPr>
            <a:endParaRPr lang="uk-UA" sz="2000" dirty="0">
              <a:solidFill>
                <a:schemeClr val="tx1">
                  <a:lumMod val="85000"/>
                  <a:lumOff val="15000"/>
                </a:schemeClr>
              </a:solidFill>
              <a:latin typeface="Times New Roman" panose="02020603050405020304" pitchFamily="18" charset="0"/>
              <a:cs typeface="Times New Roman" panose="02020603050405020304" pitchFamily="18" charset="0"/>
            </a:endParaRPr>
          </a:p>
          <a:p>
            <a:pPr algn="ctr" fontAlgn="auto">
              <a:buFont typeface="Arial"/>
              <a:buChar char="•"/>
              <a:defRPr/>
            </a:pPr>
            <a:r>
              <a:rPr lang="uk-UA" sz="2000" dirty="0">
                <a:solidFill>
                  <a:schemeClr val="tx1">
                    <a:lumMod val="85000"/>
                    <a:lumOff val="15000"/>
                  </a:schemeClr>
                </a:solidFill>
                <a:latin typeface="Times New Roman" panose="02020603050405020304" pitchFamily="18" charset="0"/>
                <a:cs typeface="Times New Roman" panose="02020603050405020304" pitchFamily="18" charset="0"/>
              </a:rPr>
              <a:t>Орендні відносини регулюються Земельним та Цивільним кодексами України, Законом України від 06 жовтня 1998 року № 161-XIV «Про оренду землі», а справляння орендної плати за земельні ділянки державної і комунальної власності – Податковим кодексом України.</a:t>
            </a:r>
          </a:p>
          <a:p>
            <a:pPr algn="ctr" fontAlgn="auto">
              <a:buFont typeface="Arial"/>
              <a:buChar char="•"/>
              <a:defRPr/>
            </a:pPr>
            <a:endParaRPr lang="uk-UA" sz="2000" dirty="0">
              <a:solidFill>
                <a:schemeClr val="tx1">
                  <a:lumMod val="85000"/>
                  <a:lumOff val="15000"/>
                </a:schemeClr>
              </a:solidFill>
              <a:latin typeface="Times New Roman" panose="02020603050405020304" pitchFamily="18" charset="0"/>
              <a:cs typeface="Times New Roman" panose="02020603050405020304" pitchFamily="18" charset="0"/>
            </a:endParaRPr>
          </a:p>
          <a:p>
            <a:pPr algn="ctr" fontAlgn="auto">
              <a:buFont typeface="Arial"/>
              <a:buChar char="•"/>
              <a:defRPr/>
            </a:pPr>
            <a:r>
              <a:rPr lang="uk-UA" sz="2000" dirty="0">
                <a:solidFill>
                  <a:schemeClr val="tx1">
                    <a:lumMod val="85000"/>
                    <a:lumOff val="15000"/>
                  </a:schemeClr>
                </a:solidFill>
                <a:latin typeface="Times New Roman" panose="02020603050405020304" pitchFamily="18" charset="0"/>
                <a:cs typeface="Times New Roman" panose="02020603050405020304" pitchFamily="18" charset="0"/>
              </a:rPr>
              <a:t>Орендна плата за земельні ділянки державної і комунальної власності справляється відповідно до вимог ст. 288 Податкового Кодексу України. </a:t>
            </a:r>
          </a:p>
          <a:p>
            <a:pPr algn="ctr" fontAlgn="auto">
              <a:buFont typeface="Arial"/>
              <a:buChar char="•"/>
              <a:defRPr/>
            </a:pPr>
            <a:endParaRPr lang="uk-UA" sz="2000" dirty="0">
              <a:solidFill>
                <a:schemeClr val="tx1">
                  <a:lumMod val="85000"/>
                  <a:lumOff val="15000"/>
                </a:schemeClr>
              </a:solidFill>
              <a:latin typeface="Times New Roman" panose="02020603050405020304" pitchFamily="18" charset="0"/>
              <a:cs typeface="Times New Roman" panose="02020603050405020304" pitchFamily="18" charset="0"/>
            </a:endParaRPr>
          </a:p>
          <a:p>
            <a:pPr algn="ctr" fontAlgn="auto">
              <a:buFont typeface="Arial"/>
              <a:buChar char="•"/>
              <a:defRPr/>
            </a:pPr>
            <a:r>
              <a:rPr lang="uk-UA" sz="2000" dirty="0">
                <a:solidFill>
                  <a:schemeClr val="tx1">
                    <a:lumMod val="85000"/>
                    <a:lumOff val="15000"/>
                  </a:schemeClr>
                </a:solidFill>
                <a:latin typeface="Times New Roman" panose="02020603050405020304" pitchFamily="18" charset="0"/>
                <a:cs typeface="Times New Roman" panose="02020603050405020304" pitchFamily="18" charset="0"/>
              </a:rPr>
              <a:t>Підставою для нарахування орендної плати за земельну ділянку є договір оренди такої земельної ділянки (</a:t>
            </a:r>
            <a:r>
              <a:rPr lang="uk-UA" sz="2000" dirty="0" err="1">
                <a:solidFill>
                  <a:schemeClr val="tx1">
                    <a:lumMod val="85000"/>
                    <a:lumOff val="15000"/>
                  </a:schemeClr>
                </a:solidFill>
                <a:latin typeface="Times New Roman" panose="02020603050405020304" pitchFamily="18" charset="0"/>
                <a:cs typeface="Times New Roman" panose="02020603050405020304" pitchFamily="18" charset="0"/>
              </a:rPr>
              <a:t>п.п</a:t>
            </a:r>
            <a:r>
              <a:rPr lang="uk-UA" sz="2000" dirty="0">
                <a:solidFill>
                  <a:schemeClr val="tx1">
                    <a:lumMod val="85000"/>
                    <a:lumOff val="15000"/>
                  </a:schemeClr>
                </a:solidFill>
                <a:latin typeface="Times New Roman" panose="02020603050405020304" pitchFamily="18" charset="0"/>
                <a:cs typeface="Times New Roman" panose="02020603050405020304" pitchFamily="18" charset="0"/>
              </a:rPr>
              <a:t> 288.1 ст. 288 Кодексу).</a:t>
            </a:r>
          </a:p>
          <a:p>
            <a:pPr algn="ctr" fontAlgn="auto">
              <a:buFont typeface="Arial"/>
              <a:buChar char="•"/>
              <a:defRPr/>
            </a:pPr>
            <a:endParaRPr lang="uk-UA"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pic>
        <p:nvPicPr>
          <p:cNvPr id="23556" name="Рисунок 10"/>
          <p:cNvPicPr>
            <a:picLocks noChangeAspect="1"/>
          </p:cNvPicPr>
          <p:nvPr/>
        </p:nvPicPr>
        <p:blipFill>
          <a:blip r:embed="rId3"/>
          <a:srcRect/>
          <a:stretch>
            <a:fillRect/>
          </a:stretch>
        </p:blipFill>
        <p:spPr bwMode="auto">
          <a:xfrm>
            <a:off x="7743825" y="766763"/>
            <a:ext cx="3295650" cy="450850"/>
          </a:xfrm>
          <a:prstGeom prst="rect">
            <a:avLst/>
          </a:prstGeom>
          <a:noFill/>
          <a:ln w="9525">
            <a:noFill/>
            <a:miter lim="800000"/>
            <a:headEnd/>
            <a:tailEnd/>
          </a:ln>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1" name="Group 7"/>
          <p:cNvGrpSpPr>
            <a:grpSpLocks/>
          </p:cNvGrpSpPr>
          <p:nvPr/>
        </p:nvGrpSpPr>
        <p:grpSpPr bwMode="auto">
          <a:xfrm rot="10800000">
            <a:off x="728663" y="766763"/>
            <a:ext cx="252412" cy="5324475"/>
            <a:chOff x="1" y="-4860"/>
            <a:chExt cx="356238" cy="252820"/>
          </a:xfrm>
        </p:grpSpPr>
        <p:sp>
          <p:nvSpPr>
            <p:cNvPr id="9" name="Rectangle 8">
              <a:extLst>
                <a:ext uri="{FF2B5EF4-FFF2-40B4-BE49-F238E27FC236}"/>
              </a:extLst>
            </p:cNvPr>
            <p:cNvSpPr/>
            <p:nvPr/>
          </p:nvSpPr>
          <p:spPr>
            <a:xfrm>
              <a:off x="1" y="143937"/>
              <a:ext cx="313669" cy="104023"/>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sp>
          <p:nvSpPr>
            <p:cNvPr id="25607" name="Rectangle 9"/>
            <p:cNvSpPr>
              <a:spLocks noChangeArrowheads="1"/>
            </p:cNvSpPr>
            <p:nvPr/>
          </p:nvSpPr>
          <p:spPr bwMode="auto">
            <a:xfrm>
              <a:off x="1" y="-4860"/>
              <a:ext cx="356238" cy="104056"/>
            </a:xfrm>
            <a:prstGeom prst="rect">
              <a:avLst/>
            </a:prstGeom>
            <a:solidFill>
              <a:srgbClr val="FFC000"/>
            </a:solidFill>
            <a:ln w="12700" algn="ctr">
              <a:noFill/>
              <a:miter lim="800000"/>
              <a:headEnd/>
              <a:tailEnd/>
            </a:ln>
          </p:spPr>
          <p:txBody>
            <a:bodyPr anchor="ctr"/>
            <a:lstStyle/>
            <a:p>
              <a:endParaRPr lang="uk-UA">
                <a:latin typeface="Garamond" pitchFamily="18" charset="0"/>
              </a:endParaRPr>
            </a:p>
          </p:txBody>
        </p:sp>
      </p:grpSp>
      <p:sp>
        <p:nvSpPr>
          <p:cNvPr id="13" name="Content Placeholder 2">
            <a:extLst>
              <a:ext uri="{FF2B5EF4-FFF2-40B4-BE49-F238E27FC236}"/>
            </a:extLst>
          </p:cNvPr>
          <p:cNvSpPr>
            <a:spLocks noGrp="1"/>
          </p:cNvSpPr>
          <p:nvPr>
            <p:ph idx="1"/>
          </p:nvPr>
        </p:nvSpPr>
        <p:spPr>
          <a:xfrm>
            <a:off x="1203325" y="1062038"/>
            <a:ext cx="9480550" cy="4506912"/>
          </a:xfrm>
        </p:spPr>
        <p:txBody>
          <a:bodyPr rtlCol="0">
            <a:noAutofit/>
          </a:bodyPr>
          <a:lstStyle/>
          <a:p>
            <a:pPr marL="0" indent="0" algn="ctr" fontAlgn="auto">
              <a:buFont typeface="Arial"/>
              <a:buNone/>
              <a:defRPr/>
            </a:pPr>
            <a:endParaRPr lang="ru-RU" sz="1800" dirty="0">
              <a:solidFill>
                <a:schemeClr val="tx1">
                  <a:lumMod val="85000"/>
                  <a:lumOff val="15000"/>
                </a:schemeClr>
              </a:solidFill>
              <a:latin typeface="Times New Roman" panose="02020603050405020304" pitchFamily="18" charset="0"/>
              <a:cs typeface="Times New Roman" panose="02020603050405020304" pitchFamily="18" charset="0"/>
            </a:endParaRPr>
          </a:p>
          <a:p>
            <a:pPr marL="0" indent="0" algn="ctr" fontAlgn="auto">
              <a:buFont typeface="Arial"/>
              <a:buNone/>
              <a:defRPr/>
            </a:pPr>
            <a:endParaRPr lang="uk-UA" sz="1800" dirty="0">
              <a:solidFill>
                <a:schemeClr val="tx1"/>
              </a:solidFill>
              <a:latin typeface="Times New Roman" panose="02020603050405020304" pitchFamily="18" charset="0"/>
              <a:cs typeface="Times New Roman" panose="02020603050405020304" pitchFamily="18" charset="0"/>
            </a:endParaRPr>
          </a:p>
          <a:p>
            <a:pPr algn="ctr" fontAlgn="auto">
              <a:buFont typeface="Arial"/>
              <a:buChar char="•"/>
              <a:defRPr/>
            </a:pPr>
            <a:endParaRPr lang="uk-UA"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1524000" y="1903413"/>
            <a:ext cx="9037638" cy="2170112"/>
          </a:xfrm>
          <a:prstGeom prst="rect">
            <a:avLst/>
          </a:prstGeom>
        </p:spPr>
        <p:txBody>
          <a:bodyPr>
            <a:spAutoFit/>
          </a:bodyPr>
          <a:lstStyle/>
          <a:p>
            <a:pPr algn="ctr">
              <a:lnSpc>
                <a:spcPct val="150000"/>
              </a:lnSpc>
              <a:spcBef>
                <a:spcPts val="50"/>
              </a:spcBef>
            </a:pPr>
            <a:r>
              <a:rPr lang="uk-UA">
                <a:latin typeface="Times New Roman" pitchFamily="18" charset="0"/>
                <a:cs typeface="Times New Roman" pitchFamily="18" charset="0"/>
              </a:rPr>
              <a:t>Офіційне визнання і підтвердження державою фактів зміни речових прав на нерухоме майно забезпечується шляхом внесення відповідних відомостей до Державного реєстру речових прав на нерухоме майно на підставі поданої заяви та документів для проведення державної реєстрації таких змін (ст. 2 Закону України від 01 липня 2004 року № 1952-IV «Про державну реєстрацію речових прав на нерухоме майно та їх обтяжень»).</a:t>
            </a:r>
            <a:endParaRPr lang="uk-UA" sz="1200">
              <a:latin typeface="Calibri" pitchFamily="34" charset="0"/>
              <a:ea typeface="Calibri" pitchFamily="34" charset="0"/>
              <a:cs typeface="Times New Roman" pitchFamily="18" charset="0"/>
            </a:endParaRPr>
          </a:p>
        </p:txBody>
      </p:sp>
      <p:pic>
        <p:nvPicPr>
          <p:cNvPr id="25605" name="Рисунок 13"/>
          <p:cNvPicPr>
            <a:picLocks noChangeAspect="1"/>
          </p:cNvPicPr>
          <p:nvPr/>
        </p:nvPicPr>
        <p:blipFill>
          <a:blip r:embed="rId3"/>
          <a:srcRect/>
          <a:stretch>
            <a:fillRect/>
          </a:stretch>
        </p:blipFill>
        <p:spPr bwMode="auto">
          <a:xfrm>
            <a:off x="8001000" y="889000"/>
            <a:ext cx="3295650" cy="450850"/>
          </a:xfrm>
          <a:prstGeom prst="rect">
            <a:avLst/>
          </a:prstGeom>
          <a:noFill/>
          <a:ln w="9525">
            <a:noFill/>
            <a:miter lim="800000"/>
            <a:headEnd/>
            <a:tailEnd/>
          </a:ln>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49" name="Group 7"/>
          <p:cNvGrpSpPr>
            <a:grpSpLocks/>
          </p:cNvGrpSpPr>
          <p:nvPr/>
        </p:nvGrpSpPr>
        <p:grpSpPr bwMode="auto">
          <a:xfrm rot="10800000">
            <a:off x="728663" y="766763"/>
            <a:ext cx="252412" cy="5324475"/>
            <a:chOff x="1" y="-4860"/>
            <a:chExt cx="356238" cy="252820"/>
          </a:xfrm>
        </p:grpSpPr>
        <p:sp>
          <p:nvSpPr>
            <p:cNvPr id="9" name="Rectangle 8">
              <a:extLst>
                <a:ext uri="{FF2B5EF4-FFF2-40B4-BE49-F238E27FC236}"/>
              </a:extLst>
            </p:cNvPr>
            <p:cNvSpPr/>
            <p:nvPr/>
          </p:nvSpPr>
          <p:spPr>
            <a:xfrm>
              <a:off x="1" y="143937"/>
              <a:ext cx="313669" cy="104023"/>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sp>
          <p:nvSpPr>
            <p:cNvPr id="27654" name="Rectangle 9"/>
            <p:cNvSpPr>
              <a:spLocks noChangeArrowheads="1"/>
            </p:cNvSpPr>
            <p:nvPr/>
          </p:nvSpPr>
          <p:spPr bwMode="auto">
            <a:xfrm>
              <a:off x="1" y="-4860"/>
              <a:ext cx="356238" cy="104056"/>
            </a:xfrm>
            <a:prstGeom prst="rect">
              <a:avLst/>
            </a:prstGeom>
            <a:solidFill>
              <a:srgbClr val="FFC000"/>
            </a:solidFill>
            <a:ln w="12700" algn="ctr">
              <a:noFill/>
              <a:miter lim="800000"/>
              <a:headEnd/>
              <a:tailEnd/>
            </a:ln>
          </p:spPr>
          <p:txBody>
            <a:bodyPr anchor="ctr"/>
            <a:lstStyle/>
            <a:p>
              <a:endParaRPr lang="uk-UA">
                <a:latin typeface="Garamond" pitchFamily="18" charset="0"/>
              </a:endParaRPr>
            </a:p>
          </p:txBody>
        </p:sp>
      </p:grpSp>
      <p:sp>
        <p:nvSpPr>
          <p:cNvPr id="27650" name="Content Placeholder 2"/>
          <p:cNvSpPr>
            <a:spLocks noGrp="1"/>
          </p:cNvSpPr>
          <p:nvPr>
            <p:ph idx="1"/>
          </p:nvPr>
        </p:nvSpPr>
        <p:spPr>
          <a:xfrm>
            <a:off x="1606550" y="1968500"/>
            <a:ext cx="9077325" cy="3600450"/>
          </a:xfrm>
        </p:spPr>
        <p:txBody>
          <a:bodyPr/>
          <a:lstStyle/>
          <a:p>
            <a:pPr marL="0" indent="0" algn="ctr">
              <a:buFont typeface="Arial" charset="0"/>
              <a:buNone/>
            </a:pPr>
            <a:r>
              <a:rPr lang="uk-UA" sz="1800" smtClean="0">
                <a:latin typeface="Times New Roman" pitchFamily="18" charset="0"/>
                <a:cs typeface="Times New Roman" pitchFamily="18" charset="0"/>
              </a:rPr>
              <a:t>Податкова декларація з плати за землю подається щороку не пізніше 20 лютого за місцезнаходженням земельної ділянки, з розбивкою річної суми рівними частками за місяцями. </a:t>
            </a:r>
          </a:p>
          <a:p>
            <a:pPr marL="0" indent="0" algn="ctr">
              <a:buFont typeface="Arial" charset="0"/>
              <a:buNone/>
            </a:pPr>
            <a:endParaRPr lang="uk-UA" sz="1800" b="1" smtClean="0">
              <a:latin typeface="Times New Roman" pitchFamily="18" charset="0"/>
              <a:cs typeface="Times New Roman" pitchFamily="18" charset="0"/>
            </a:endParaRPr>
          </a:p>
          <a:p>
            <a:pPr marL="0" indent="0" algn="ctr">
              <a:buFont typeface="Arial" charset="0"/>
              <a:buNone/>
            </a:pPr>
            <a:r>
              <a:rPr lang="uk-UA" sz="1800" b="1" smtClean="0">
                <a:latin typeface="Times New Roman" pitchFamily="18" charset="0"/>
                <a:cs typeface="Times New Roman" pitchFamily="18" charset="0"/>
              </a:rPr>
              <a:t>Форма декларації</a:t>
            </a:r>
            <a:r>
              <a:rPr lang="uk-UA" sz="1800" smtClean="0">
                <a:latin typeface="Times New Roman" pitchFamily="18" charset="0"/>
                <a:cs typeface="Times New Roman" pitchFamily="18" charset="0"/>
              </a:rPr>
              <a:t> затверджена наказом Міністерства фінансів України від 16 червня 2015 року № 560 (у редакції наказу Міністерства фінансів України від 18.02.2022 № 83, зі змінами). </a:t>
            </a:r>
          </a:p>
          <a:p>
            <a:pPr marL="0" indent="0" algn="ctr">
              <a:buFont typeface="Arial" charset="0"/>
              <a:buNone/>
            </a:pPr>
            <a:endParaRPr lang="uk-UA" sz="1800" smtClean="0">
              <a:latin typeface="Times New Roman" pitchFamily="18" charset="0"/>
              <a:cs typeface="Times New Roman" pitchFamily="18" charset="0"/>
            </a:endParaRPr>
          </a:p>
        </p:txBody>
      </p:sp>
      <p:pic>
        <p:nvPicPr>
          <p:cNvPr id="27651" name="Picture 2" descr="D:\____ДПС____\ПРЕЗЕНТАЦІЇ\картинки для презентаций\pngwing.com (183).png"/>
          <p:cNvPicPr>
            <a:picLocks noChangeAspect="1" noChangeArrowheads="1"/>
          </p:cNvPicPr>
          <p:nvPr/>
        </p:nvPicPr>
        <p:blipFill>
          <a:blip r:embed="rId3"/>
          <a:srcRect/>
          <a:stretch>
            <a:fillRect/>
          </a:stretch>
        </p:blipFill>
        <p:spPr bwMode="auto">
          <a:xfrm>
            <a:off x="10329863" y="3209925"/>
            <a:ext cx="974725" cy="1117600"/>
          </a:xfrm>
          <a:prstGeom prst="rect">
            <a:avLst/>
          </a:prstGeom>
          <a:noFill/>
          <a:ln w="9525">
            <a:noFill/>
            <a:miter lim="800000"/>
            <a:headEnd/>
            <a:tailEnd/>
          </a:ln>
        </p:spPr>
      </p:pic>
      <p:pic>
        <p:nvPicPr>
          <p:cNvPr id="27652" name="Рисунок 11"/>
          <p:cNvPicPr>
            <a:picLocks noChangeAspect="1"/>
          </p:cNvPicPr>
          <p:nvPr/>
        </p:nvPicPr>
        <p:blipFill>
          <a:blip r:embed="rId4"/>
          <a:srcRect/>
          <a:stretch>
            <a:fillRect/>
          </a:stretch>
        </p:blipFill>
        <p:spPr bwMode="auto">
          <a:xfrm>
            <a:off x="8001000" y="889000"/>
            <a:ext cx="3295650" cy="450850"/>
          </a:xfrm>
          <a:prstGeom prst="rect">
            <a:avLst/>
          </a:prstGeom>
          <a:noFill/>
          <a:ln w="9525">
            <a:noFill/>
            <a:miter lim="800000"/>
            <a:headEnd/>
            <a:tailEnd/>
          </a:ln>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7" name="Group 7"/>
          <p:cNvGrpSpPr>
            <a:grpSpLocks/>
          </p:cNvGrpSpPr>
          <p:nvPr/>
        </p:nvGrpSpPr>
        <p:grpSpPr bwMode="auto">
          <a:xfrm rot="10800000">
            <a:off x="728663" y="766763"/>
            <a:ext cx="252412" cy="5324475"/>
            <a:chOff x="1" y="-4860"/>
            <a:chExt cx="356238" cy="252820"/>
          </a:xfrm>
        </p:grpSpPr>
        <p:sp>
          <p:nvSpPr>
            <p:cNvPr id="9" name="Rectangle 8">
              <a:extLst>
                <a:ext uri="{FF2B5EF4-FFF2-40B4-BE49-F238E27FC236}"/>
              </a:extLst>
            </p:cNvPr>
            <p:cNvSpPr/>
            <p:nvPr/>
          </p:nvSpPr>
          <p:spPr>
            <a:xfrm>
              <a:off x="1" y="143937"/>
              <a:ext cx="313669" cy="104023"/>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sp>
          <p:nvSpPr>
            <p:cNvPr id="29701" name="Rectangle 9"/>
            <p:cNvSpPr>
              <a:spLocks noChangeArrowheads="1"/>
            </p:cNvSpPr>
            <p:nvPr/>
          </p:nvSpPr>
          <p:spPr bwMode="auto">
            <a:xfrm>
              <a:off x="1" y="-4860"/>
              <a:ext cx="356238" cy="104056"/>
            </a:xfrm>
            <a:prstGeom prst="rect">
              <a:avLst/>
            </a:prstGeom>
            <a:solidFill>
              <a:srgbClr val="FFC000"/>
            </a:solidFill>
            <a:ln w="12700" algn="ctr">
              <a:noFill/>
              <a:miter lim="800000"/>
              <a:headEnd/>
              <a:tailEnd/>
            </a:ln>
          </p:spPr>
          <p:txBody>
            <a:bodyPr anchor="ctr"/>
            <a:lstStyle/>
            <a:p>
              <a:endParaRPr lang="uk-UA">
                <a:latin typeface="Garamond" pitchFamily="18" charset="0"/>
              </a:endParaRPr>
            </a:p>
          </p:txBody>
        </p:sp>
      </p:grpSp>
      <p:sp>
        <p:nvSpPr>
          <p:cNvPr id="29698" name="Content Placeholder 2"/>
          <p:cNvSpPr>
            <a:spLocks noGrp="1"/>
          </p:cNvSpPr>
          <p:nvPr>
            <p:ph idx="1"/>
          </p:nvPr>
        </p:nvSpPr>
        <p:spPr>
          <a:xfrm>
            <a:off x="2208213" y="1898650"/>
            <a:ext cx="7891462" cy="4002088"/>
          </a:xfrm>
        </p:spPr>
        <p:txBody>
          <a:bodyPr/>
          <a:lstStyle/>
          <a:p>
            <a:pPr marL="0" indent="0" algn="ctr">
              <a:buFont typeface="Arial" charset="0"/>
              <a:buNone/>
            </a:pPr>
            <a:r>
              <a:rPr lang="uk-UA" sz="1800" b="1" smtClean="0">
                <a:latin typeface="Times New Roman" pitchFamily="18" charset="0"/>
                <a:cs typeface="Times New Roman" pitchFamily="18" charset="0"/>
              </a:rPr>
              <a:t>Головним управлінням ДПС в Одеській області постійно проводиться робота по виявленню додаткових резервів, з наповнення бюджету</a:t>
            </a:r>
            <a:endParaRPr lang="en-US" sz="1800" b="1" smtClean="0">
              <a:latin typeface="Times New Roman" pitchFamily="18" charset="0"/>
              <a:cs typeface="Times New Roman" pitchFamily="18" charset="0"/>
            </a:endParaRPr>
          </a:p>
          <a:p>
            <a:pPr marL="0" indent="0" algn="ctr">
              <a:buFont typeface="Arial" charset="0"/>
              <a:buNone/>
            </a:pPr>
            <a:endParaRPr lang="en-US" sz="1800" smtClean="0">
              <a:latin typeface="Times New Roman" pitchFamily="18" charset="0"/>
              <a:cs typeface="Times New Roman" pitchFamily="18" charset="0"/>
            </a:endParaRPr>
          </a:p>
          <a:p>
            <a:pPr marL="0" indent="0" algn="ctr">
              <a:buFont typeface="Arial" charset="0"/>
              <a:buNone/>
            </a:pPr>
            <a:endParaRPr lang="en-US" sz="1800" smtClean="0">
              <a:latin typeface="Times New Roman" pitchFamily="18" charset="0"/>
              <a:cs typeface="Times New Roman" pitchFamily="18" charset="0"/>
            </a:endParaRPr>
          </a:p>
          <a:p>
            <a:pPr marL="0" indent="0" algn="ctr">
              <a:buFont typeface="Arial" charset="0"/>
              <a:buNone/>
            </a:pPr>
            <a:r>
              <a:rPr lang="uk-UA" sz="1800" b="1" smtClean="0">
                <a:latin typeface="Times New Roman" pitchFamily="18" charset="0"/>
                <a:cs typeface="Times New Roman" pitchFamily="18" charset="0"/>
              </a:rPr>
              <a:t>У результаті проведеної роботи у 2024 році збільшили нарахування по орендній платі за період 2019 - 2024 роки та додатково задекларували податкові зобов’язання 466 платників на суму 149 млн. гривень.</a:t>
            </a:r>
          </a:p>
          <a:p>
            <a:pPr marL="0" indent="0" algn="ctr">
              <a:buFont typeface="Arial" charset="0"/>
              <a:buNone/>
            </a:pPr>
            <a:endParaRPr lang="uk-UA" sz="1800" smtClean="0">
              <a:latin typeface="Times New Roman" pitchFamily="18" charset="0"/>
              <a:cs typeface="Times New Roman" pitchFamily="18" charset="0"/>
            </a:endParaRPr>
          </a:p>
        </p:txBody>
      </p:sp>
      <p:pic>
        <p:nvPicPr>
          <p:cNvPr id="29699" name="Рисунок 10"/>
          <p:cNvPicPr>
            <a:picLocks noChangeAspect="1"/>
          </p:cNvPicPr>
          <p:nvPr/>
        </p:nvPicPr>
        <p:blipFill>
          <a:blip r:embed="rId3"/>
          <a:srcRect/>
          <a:stretch>
            <a:fillRect/>
          </a:stretch>
        </p:blipFill>
        <p:spPr bwMode="auto">
          <a:xfrm>
            <a:off x="8001000" y="889000"/>
            <a:ext cx="3295650" cy="450850"/>
          </a:xfrm>
          <a:prstGeom prst="rect">
            <a:avLst/>
          </a:prstGeom>
          <a:noFill/>
          <a:ln w="9525">
            <a:noFill/>
            <a:miter lim="800000"/>
            <a:headEnd/>
            <a:tailEnd/>
          </a:ln>
        </p:spPr>
      </p:pic>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745" name="Group 7"/>
          <p:cNvGrpSpPr>
            <a:grpSpLocks/>
          </p:cNvGrpSpPr>
          <p:nvPr/>
        </p:nvGrpSpPr>
        <p:grpSpPr bwMode="auto">
          <a:xfrm rot="10800000">
            <a:off x="728663" y="766763"/>
            <a:ext cx="252412" cy="5324475"/>
            <a:chOff x="1" y="-4860"/>
            <a:chExt cx="356238" cy="252820"/>
          </a:xfrm>
        </p:grpSpPr>
        <p:sp>
          <p:nvSpPr>
            <p:cNvPr id="9" name="Rectangle 8">
              <a:extLst>
                <a:ext uri="{FF2B5EF4-FFF2-40B4-BE49-F238E27FC236}"/>
              </a:extLst>
            </p:cNvPr>
            <p:cNvSpPr/>
            <p:nvPr/>
          </p:nvSpPr>
          <p:spPr>
            <a:xfrm>
              <a:off x="1" y="143937"/>
              <a:ext cx="313669" cy="104023"/>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sp>
          <p:nvSpPr>
            <p:cNvPr id="31967" name="Rectangle 9"/>
            <p:cNvSpPr>
              <a:spLocks noChangeArrowheads="1"/>
            </p:cNvSpPr>
            <p:nvPr/>
          </p:nvSpPr>
          <p:spPr bwMode="auto">
            <a:xfrm>
              <a:off x="1" y="-4860"/>
              <a:ext cx="356238" cy="104056"/>
            </a:xfrm>
            <a:prstGeom prst="rect">
              <a:avLst/>
            </a:prstGeom>
            <a:solidFill>
              <a:srgbClr val="FFC000"/>
            </a:solidFill>
            <a:ln w="12700" algn="ctr">
              <a:noFill/>
              <a:miter lim="800000"/>
              <a:headEnd/>
              <a:tailEnd/>
            </a:ln>
          </p:spPr>
          <p:txBody>
            <a:bodyPr anchor="ctr"/>
            <a:lstStyle/>
            <a:p>
              <a:endParaRPr lang="uk-UA">
                <a:latin typeface="Garamond" pitchFamily="18" charset="0"/>
              </a:endParaRPr>
            </a:p>
          </p:txBody>
        </p:sp>
      </p:grpSp>
      <p:sp>
        <p:nvSpPr>
          <p:cNvPr id="31746" name="Content Placeholder 2"/>
          <p:cNvSpPr>
            <a:spLocks noGrp="1"/>
          </p:cNvSpPr>
          <p:nvPr>
            <p:ph idx="1"/>
          </p:nvPr>
        </p:nvSpPr>
        <p:spPr>
          <a:xfrm>
            <a:off x="1384300" y="939800"/>
            <a:ext cx="9159875" cy="4621213"/>
          </a:xfrm>
        </p:spPr>
        <p:txBody>
          <a:bodyPr/>
          <a:lstStyle/>
          <a:p>
            <a:pPr marL="0" indent="0" algn="ctr">
              <a:buFont typeface="Arial" charset="0"/>
              <a:buNone/>
            </a:pPr>
            <a:endParaRPr lang="uk-UA" sz="1600" smtClean="0">
              <a:latin typeface="Times New Roman" pitchFamily="18" charset="0"/>
              <a:cs typeface="Times New Roman" pitchFamily="18" charset="0"/>
            </a:endParaRPr>
          </a:p>
          <a:p>
            <a:pPr marL="0" indent="0" algn="ctr">
              <a:buFont typeface="Arial" charset="0"/>
              <a:buNone/>
            </a:pPr>
            <a:endParaRPr lang="uk-UA" sz="1600" smtClean="0">
              <a:latin typeface="Times New Roman" pitchFamily="18" charset="0"/>
              <a:cs typeface="Times New Roman" pitchFamily="18" charset="0"/>
            </a:endParaRPr>
          </a:p>
          <a:p>
            <a:pPr marL="0" indent="0" algn="ctr">
              <a:buFont typeface="Arial" charset="0"/>
              <a:buNone/>
            </a:pPr>
            <a:r>
              <a:rPr lang="uk-UA" sz="1600" smtClean="0">
                <a:latin typeface="Times New Roman" pitchFamily="18" charset="0"/>
                <a:cs typeface="Times New Roman" pitchFamily="18" charset="0"/>
              </a:rPr>
              <a:t>Органи виконавчої влади та органи місцевого самоврядування, які укладають договори оренди землі, зобов'язані щорічно </a:t>
            </a:r>
            <a:r>
              <a:rPr lang="uk-UA" sz="1600" b="1" smtClean="0">
                <a:latin typeface="Times New Roman" pitchFamily="18" charset="0"/>
                <a:cs typeface="Times New Roman" pitchFamily="18" charset="0"/>
              </a:rPr>
              <a:t>до 1 лютого </a:t>
            </a:r>
            <a:r>
              <a:rPr lang="uk-UA" sz="1600" smtClean="0">
                <a:latin typeface="Times New Roman" pitchFamily="18" charset="0"/>
                <a:cs typeface="Times New Roman" pitchFamily="18" charset="0"/>
              </a:rPr>
              <a:t>подавати контролюючому органу за місцезнаходженням земельної ділянки переліки орендарів, з якими укладено договори оренди землі на поточний рік відповідно до форми надання інформації, яка затверджена наказом Міністерства фінансів України від 17.09.2015 № 783 «Про затвердження форми переліку орендарів, з якими укладено договори оренди землі державної та комунальної власності» та інформувати податкову службу про укладення нових та/ або внесення змін до існуючих договорів оренди землі та їх розірвання до 1 числа місяця, що настає за місяцем, у якому відбулися зазначені зміни.</a:t>
            </a:r>
          </a:p>
        </p:txBody>
      </p:sp>
      <p:graphicFrame>
        <p:nvGraphicFramePr>
          <p:cNvPr id="5" name="Таблица 4"/>
          <p:cNvGraphicFramePr>
            <a:graphicFrameLocks noGrp="1"/>
          </p:cNvGraphicFramePr>
          <p:nvPr/>
        </p:nvGraphicFramePr>
        <p:xfrm>
          <a:off x="1185863" y="3568700"/>
          <a:ext cx="9696450" cy="2506663"/>
        </p:xfrm>
        <a:graphic>
          <a:graphicData uri="http://schemas.openxmlformats.org/drawingml/2006/table">
            <a:tbl>
              <a:tblPr/>
              <a:tblGrid>
                <a:gridCol w="344204">
                  <a:extLst>
                    <a:ext uri="{9D8B030D-6E8A-4147-A177-3AD203B41FA5}"/>
                  </a:extLst>
                </a:gridCol>
                <a:gridCol w="698533">
                  <a:extLst>
                    <a:ext uri="{9D8B030D-6E8A-4147-A177-3AD203B41FA5}"/>
                  </a:extLst>
                </a:gridCol>
                <a:gridCol w="718780">
                  <a:extLst>
                    <a:ext uri="{9D8B030D-6E8A-4147-A177-3AD203B41FA5}"/>
                  </a:extLst>
                </a:gridCol>
                <a:gridCol w="577048">
                  <a:extLst>
                    <a:ext uri="{9D8B030D-6E8A-4147-A177-3AD203B41FA5}"/>
                  </a:extLst>
                </a:gridCol>
                <a:gridCol w="941500">
                  <a:extLst>
                    <a:ext uri="{9D8B030D-6E8A-4147-A177-3AD203B41FA5}"/>
                  </a:extLst>
                </a:gridCol>
                <a:gridCol w="426586">
                  <a:extLst>
                    <a:ext uri="{9D8B030D-6E8A-4147-A177-3AD203B41FA5}"/>
                  </a:extLst>
                </a:gridCol>
                <a:gridCol w="109968">
                  <a:extLst>
                    <a:ext uri="{9D8B030D-6E8A-4147-A177-3AD203B41FA5}"/>
                  </a:extLst>
                </a:gridCol>
                <a:gridCol w="617543">
                  <a:extLst>
                    <a:ext uri="{9D8B030D-6E8A-4147-A177-3AD203B41FA5}"/>
                  </a:extLst>
                </a:gridCol>
                <a:gridCol w="566925">
                  <a:extLst>
                    <a:ext uri="{9D8B030D-6E8A-4147-A177-3AD203B41FA5}"/>
                  </a:extLst>
                </a:gridCol>
                <a:gridCol w="536554">
                  <a:extLst>
                    <a:ext uri="{9D8B030D-6E8A-4147-A177-3AD203B41FA5}"/>
                  </a:extLst>
                </a:gridCol>
                <a:gridCol w="536554">
                  <a:extLst>
                    <a:ext uri="{9D8B030D-6E8A-4147-A177-3AD203B41FA5}"/>
                  </a:extLst>
                </a:gridCol>
                <a:gridCol w="536554">
                  <a:extLst>
                    <a:ext uri="{9D8B030D-6E8A-4147-A177-3AD203B41FA5}"/>
                  </a:extLst>
                </a:gridCol>
                <a:gridCol w="536554">
                  <a:extLst>
                    <a:ext uri="{9D8B030D-6E8A-4147-A177-3AD203B41FA5}"/>
                  </a:extLst>
                </a:gridCol>
                <a:gridCol w="630197">
                  <a:extLst>
                    <a:ext uri="{9D8B030D-6E8A-4147-A177-3AD203B41FA5}"/>
                  </a:extLst>
                </a:gridCol>
                <a:gridCol w="536554">
                  <a:extLst>
                    <a:ext uri="{9D8B030D-6E8A-4147-A177-3AD203B41FA5}"/>
                  </a:extLst>
                </a:gridCol>
                <a:gridCol w="690940">
                  <a:extLst>
                    <a:ext uri="{9D8B030D-6E8A-4147-A177-3AD203B41FA5}"/>
                  </a:extLst>
                </a:gridCol>
                <a:gridCol w="690940">
                  <a:extLst>
                    <a:ext uri="{9D8B030D-6E8A-4147-A177-3AD203B41FA5}"/>
                  </a:extLst>
                </a:gridCol>
              </a:tblGrid>
              <a:tr h="125788">
                <a:tc>
                  <a:txBody>
                    <a:bodyPr/>
                    <a:lstStyle/>
                    <a:p>
                      <a:pPr algn="l" fontAlgn="ctr"/>
                      <a:endParaRPr lang="uk-UA" sz="900" b="0" i="0" u="none" strike="noStrike" dirty="0">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gridSpan="2">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hMerge="1">
                  <a:txBody>
                    <a:bodyPr/>
                    <a:lstStyle/>
                    <a:p>
                      <a:endParaRPr lang="uk-UA"/>
                    </a:p>
                  </a:txBody>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gridSpan="2">
                  <a:txBody>
                    <a:bodyPr/>
                    <a:lstStyle/>
                    <a:p>
                      <a:pPr algn="l" fontAlgn="ctr"/>
                      <a:r>
                        <a:rPr lang="uk-UA" sz="900" b="0" i="0" u="none" strike="noStrike" dirty="0">
                          <a:effectLst/>
                          <a:latin typeface="Times New Roman" panose="02020603050405020304" pitchFamily="18" charset="0"/>
                          <a:cs typeface="Times New Roman" panose="02020603050405020304" pitchFamily="18" charset="0"/>
                        </a:rPr>
                        <a:t>ЗАТВЕРДЖЕНО</a:t>
                      </a:r>
                    </a:p>
                  </a:txBody>
                  <a:tcPr marL="7524" marR="7524" marT="7524" marB="0" anchor="ctr">
                    <a:lnL>
                      <a:noFill/>
                    </a:lnL>
                    <a:lnR>
                      <a:noFill/>
                    </a:lnR>
                    <a:lnT>
                      <a:noFill/>
                    </a:lnT>
                    <a:lnB>
                      <a:noFill/>
                    </a:lnB>
                  </a:tcPr>
                </a:tc>
                <a:tc hMerge="1">
                  <a:txBody>
                    <a:bodyPr/>
                    <a:lstStyle/>
                    <a:p>
                      <a:endParaRPr lang="uk-UA"/>
                    </a:p>
                  </a:txBody>
                  <a:tcPr/>
                </a:tc>
                <a:tc>
                  <a:txBody>
                    <a:bodyPr/>
                    <a:lstStyle/>
                    <a:p>
                      <a:pPr algn="l" fontAlgn="ctr"/>
                      <a:endParaRPr lang="uk-UA" sz="900" b="0" i="0" u="none" strike="noStrike">
                        <a:effectLst/>
                        <a:latin typeface="Times New Roman" panose="02020603050405020304" pitchFamily="18" charset="0"/>
                        <a:cs typeface="Times New Roman" panose="02020603050405020304" pitchFamily="18"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extLst>
                  <a:ext uri="{0D108BD9-81ED-4DB2-BD59-A6C34878D82A}"/>
                </a:extLst>
              </a:tr>
              <a:tr h="125788">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gridSpan="2">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hMerge="1">
                  <a:txBody>
                    <a:bodyPr/>
                    <a:lstStyle/>
                    <a:p>
                      <a:endParaRPr lang="uk-UA"/>
                    </a:p>
                  </a:txBody>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gridSpan="3">
                  <a:txBody>
                    <a:bodyPr/>
                    <a:lstStyle/>
                    <a:p>
                      <a:pPr algn="l" fontAlgn="ctr"/>
                      <a:r>
                        <a:rPr lang="uk-UA" sz="900" b="0" i="0" u="none" strike="noStrike" dirty="0">
                          <a:effectLst/>
                          <a:latin typeface="Times New Roman" panose="02020603050405020304" pitchFamily="18" charset="0"/>
                          <a:cs typeface="Times New Roman" panose="02020603050405020304" pitchFamily="18" charset="0"/>
                        </a:rPr>
                        <a:t>Наказ Міністерства фінансів України</a:t>
                      </a:r>
                    </a:p>
                  </a:txBody>
                  <a:tcPr marL="7524" marR="7524" marT="7524" marB="0" anchor="ctr">
                    <a:lnL>
                      <a:noFill/>
                    </a:lnL>
                    <a:lnR>
                      <a:noFill/>
                    </a:lnR>
                    <a:lnT>
                      <a:noFill/>
                    </a:lnT>
                    <a:lnB>
                      <a:noFill/>
                    </a:lnB>
                  </a:tcPr>
                </a:tc>
                <a:tc hMerge="1">
                  <a:txBody>
                    <a:bodyPr/>
                    <a:lstStyle/>
                    <a:p>
                      <a:endParaRPr lang="uk-UA"/>
                    </a:p>
                  </a:txBody>
                  <a:tcPr/>
                </a:tc>
                <a:tc hMerge="1">
                  <a:txBody>
                    <a:bodyPr/>
                    <a:lstStyle/>
                    <a:p>
                      <a:endParaRPr lang="uk-UA"/>
                    </a:p>
                  </a:txBody>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extLst>
                  <a:ext uri="{0D108BD9-81ED-4DB2-BD59-A6C34878D82A}"/>
                </a:extLst>
              </a:tr>
              <a:tr h="125788">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gridSpan="2">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hMerge="1">
                  <a:txBody>
                    <a:bodyPr/>
                    <a:lstStyle/>
                    <a:p>
                      <a:endParaRPr lang="uk-UA"/>
                    </a:p>
                  </a:txBody>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gridSpan="3">
                  <a:txBody>
                    <a:bodyPr/>
                    <a:lstStyle/>
                    <a:p>
                      <a:pPr algn="l" fontAlgn="ctr"/>
                      <a:r>
                        <a:rPr lang="ru-RU" sz="900" b="0" i="0" u="none" strike="noStrike" dirty="0">
                          <a:effectLst/>
                          <a:latin typeface="Times New Roman" panose="02020603050405020304" pitchFamily="18" charset="0"/>
                          <a:cs typeface="Times New Roman" panose="02020603050405020304" pitchFamily="18" charset="0"/>
                        </a:rPr>
                        <a:t>17 </a:t>
                      </a:r>
                      <a:r>
                        <a:rPr lang="ru-RU" sz="900" b="0" i="0" u="none" strike="noStrike" dirty="0" err="1">
                          <a:effectLst/>
                          <a:latin typeface="Times New Roman" panose="02020603050405020304" pitchFamily="18" charset="0"/>
                          <a:cs typeface="Times New Roman" panose="02020603050405020304" pitchFamily="18" charset="0"/>
                        </a:rPr>
                        <a:t>вересня</a:t>
                      </a:r>
                      <a:r>
                        <a:rPr lang="ru-RU" sz="900" b="0" i="0" u="none" strike="noStrike" dirty="0">
                          <a:effectLst/>
                          <a:latin typeface="Times New Roman" panose="02020603050405020304" pitchFamily="18" charset="0"/>
                          <a:cs typeface="Times New Roman" panose="02020603050405020304" pitchFamily="18" charset="0"/>
                        </a:rPr>
                        <a:t> 2015 року № 783</a:t>
                      </a:r>
                    </a:p>
                  </a:txBody>
                  <a:tcPr marL="7524" marR="7524" marT="7524" marB="0" anchor="ctr">
                    <a:lnL>
                      <a:noFill/>
                    </a:lnL>
                    <a:lnR>
                      <a:noFill/>
                    </a:lnR>
                    <a:lnT>
                      <a:noFill/>
                    </a:lnT>
                    <a:lnB>
                      <a:noFill/>
                    </a:lnB>
                  </a:tcPr>
                </a:tc>
                <a:tc hMerge="1">
                  <a:txBody>
                    <a:bodyPr/>
                    <a:lstStyle/>
                    <a:p>
                      <a:endParaRPr lang="uk-UA"/>
                    </a:p>
                  </a:txBody>
                  <a:tcPr/>
                </a:tc>
                <a:tc hMerge="1">
                  <a:txBody>
                    <a:bodyPr/>
                    <a:lstStyle/>
                    <a:p>
                      <a:endParaRPr lang="uk-UA"/>
                    </a:p>
                  </a:txBody>
                  <a:tcPr/>
                </a:tc>
                <a:tc>
                  <a:txBody>
                    <a:bodyPr/>
                    <a:lstStyle/>
                    <a:p>
                      <a:pPr algn="l" fontAlgn="ctr"/>
                      <a:endParaRPr lang="uk-UA" sz="900" b="0" i="0" u="none" strike="noStrike" dirty="0">
                        <a:effectLst/>
                        <a:latin typeface="Calibri" panose="020F0502020204030204" pitchFamily="34" charset="0"/>
                      </a:endParaRPr>
                    </a:p>
                  </a:txBody>
                  <a:tcPr marL="7524" marR="7524" marT="7524" marB="0" anchor="ctr">
                    <a:lnL>
                      <a:noFill/>
                    </a:lnL>
                    <a:lnR>
                      <a:noFill/>
                    </a:lnR>
                    <a:lnT>
                      <a:noFill/>
                    </a:lnT>
                    <a:lnB>
                      <a:noFill/>
                    </a:lnB>
                  </a:tcPr>
                </a:tc>
                <a:extLst>
                  <a:ext uri="{0D108BD9-81ED-4DB2-BD59-A6C34878D82A}"/>
                </a:extLst>
              </a:tr>
              <a:tr h="125788">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gridSpan="10">
                  <a:txBody>
                    <a:bodyPr/>
                    <a:lstStyle/>
                    <a:p>
                      <a:pPr algn="l" fontAlgn="ctr"/>
                      <a:r>
                        <a:rPr lang="ru-RU" sz="900" b="1" i="0" u="none" strike="noStrike" dirty="0">
                          <a:effectLst/>
                          <a:latin typeface="Times New Roman" panose="02020603050405020304" pitchFamily="18" charset="0"/>
                          <a:cs typeface="Times New Roman" panose="02020603050405020304" pitchFamily="18" charset="0"/>
                        </a:rPr>
                        <a:t>         </a:t>
                      </a:r>
                      <a:r>
                        <a:rPr lang="ru-RU" sz="900" b="1" i="0" u="none" strike="noStrike" dirty="0" err="1">
                          <a:effectLst/>
                          <a:latin typeface="Times New Roman" panose="02020603050405020304" pitchFamily="18" charset="0"/>
                          <a:cs typeface="Times New Roman" panose="02020603050405020304" pitchFamily="18" charset="0"/>
                        </a:rPr>
                        <a:t>Перелік</a:t>
                      </a:r>
                      <a:r>
                        <a:rPr lang="ru-RU" sz="900" b="1" i="0" u="none" strike="noStrike" dirty="0">
                          <a:effectLst/>
                          <a:latin typeface="Times New Roman" panose="02020603050405020304" pitchFamily="18" charset="0"/>
                          <a:cs typeface="Times New Roman" panose="02020603050405020304" pitchFamily="18" charset="0"/>
                        </a:rPr>
                        <a:t> </a:t>
                      </a:r>
                      <a:r>
                        <a:rPr lang="ru-RU" sz="900" b="1" i="0" u="none" strike="noStrike" dirty="0" err="1">
                          <a:effectLst/>
                          <a:latin typeface="Times New Roman" panose="02020603050405020304" pitchFamily="18" charset="0"/>
                          <a:cs typeface="Times New Roman" panose="02020603050405020304" pitchFamily="18" charset="0"/>
                        </a:rPr>
                        <a:t>орендарів</a:t>
                      </a:r>
                      <a:r>
                        <a:rPr lang="ru-RU" sz="900" b="1" i="0" u="none" strike="noStrike" dirty="0">
                          <a:effectLst/>
                          <a:latin typeface="Times New Roman" panose="02020603050405020304" pitchFamily="18" charset="0"/>
                          <a:cs typeface="Times New Roman" panose="02020603050405020304" pitchFamily="18" charset="0"/>
                        </a:rPr>
                        <a:t>, з </a:t>
                      </a:r>
                      <a:r>
                        <a:rPr lang="ru-RU" sz="900" b="1" i="0" u="none" strike="noStrike" dirty="0" err="1">
                          <a:effectLst/>
                          <a:latin typeface="Times New Roman" panose="02020603050405020304" pitchFamily="18" charset="0"/>
                          <a:cs typeface="Times New Roman" panose="02020603050405020304" pitchFamily="18" charset="0"/>
                        </a:rPr>
                        <a:t>якими</a:t>
                      </a:r>
                      <a:r>
                        <a:rPr lang="ru-RU" sz="900" b="1" i="0" u="none" strike="noStrike" dirty="0">
                          <a:effectLst/>
                          <a:latin typeface="Times New Roman" panose="02020603050405020304" pitchFamily="18" charset="0"/>
                          <a:cs typeface="Times New Roman" panose="02020603050405020304" pitchFamily="18" charset="0"/>
                        </a:rPr>
                        <a:t> </a:t>
                      </a:r>
                      <a:r>
                        <a:rPr lang="ru-RU" sz="900" b="1" i="0" u="none" strike="noStrike" dirty="0" err="1">
                          <a:effectLst/>
                          <a:latin typeface="Times New Roman" panose="02020603050405020304" pitchFamily="18" charset="0"/>
                          <a:cs typeface="Times New Roman" panose="02020603050405020304" pitchFamily="18" charset="0"/>
                        </a:rPr>
                        <a:t>укладено</a:t>
                      </a:r>
                      <a:r>
                        <a:rPr lang="ru-RU" sz="900" b="1" i="0" u="none" strike="noStrike" dirty="0">
                          <a:effectLst/>
                          <a:latin typeface="Times New Roman" panose="02020603050405020304" pitchFamily="18" charset="0"/>
                          <a:cs typeface="Times New Roman" panose="02020603050405020304" pitchFamily="18" charset="0"/>
                        </a:rPr>
                        <a:t> договори </a:t>
                      </a:r>
                      <a:r>
                        <a:rPr lang="ru-RU" sz="900" b="1" i="0" u="none" strike="noStrike" dirty="0" err="1">
                          <a:effectLst/>
                          <a:latin typeface="Times New Roman" panose="02020603050405020304" pitchFamily="18" charset="0"/>
                          <a:cs typeface="Times New Roman" panose="02020603050405020304" pitchFamily="18" charset="0"/>
                        </a:rPr>
                        <a:t>оренди</a:t>
                      </a:r>
                      <a:r>
                        <a:rPr lang="ru-RU" sz="900" b="1" i="0" u="none" strike="noStrike" dirty="0">
                          <a:effectLst/>
                          <a:latin typeface="Times New Roman" panose="02020603050405020304" pitchFamily="18" charset="0"/>
                          <a:cs typeface="Times New Roman" panose="02020603050405020304" pitchFamily="18" charset="0"/>
                        </a:rPr>
                        <a:t> </a:t>
                      </a:r>
                      <a:r>
                        <a:rPr lang="ru-RU" sz="900" b="1" i="0" u="none" strike="noStrike" dirty="0" err="1">
                          <a:effectLst/>
                          <a:latin typeface="Times New Roman" panose="02020603050405020304" pitchFamily="18" charset="0"/>
                          <a:cs typeface="Times New Roman" panose="02020603050405020304" pitchFamily="18" charset="0"/>
                        </a:rPr>
                        <a:t>землі</a:t>
                      </a:r>
                      <a:r>
                        <a:rPr lang="ru-RU" sz="900" b="1" i="0" u="none" strike="noStrike" dirty="0">
                          <a:effectLst/>
                          <a:latin typeface="Times New Roman" panose="02020603050405020304" pitchFamily="18" charset="0"/>
                          <a:cs typeface="Times New Roman" panose="02020603050405020304" pitchFamily="18" charset="0"/>
                        </a:rPr>
                        <a:t> </a:t>
                      </a:r>
                      <a:r>
                        <a:rPr lang="ru-RU" sz="900" b="1" i="0" u="none" strike="noStrike" dirty="0" err="1">
                          <a:effectLst/>
                          <a:latin typeface="Times New Roman" panose="02020603050405020304" pitchFamily="18" charset="0"/>
                          <a:cs typeface="Times New Roman" panose="02020603050405020304" pitchFamily="18" charset="0"/>
                        </a:rPr>
                        <a:t>державної</a:t>
                      </a:r>
                      <a:r>
                        <a:rPr lang="ru-RU" sz="900" b="1" i="0" u="none" strike="noStrike" dirty="0">
                          <a:effectLst/>
                          <a:latin typeface="Times New Roman" panose="02020603050405020304" pitchFamily="18" charset="0"/>
                          <a:cs typeface="Times New Roman" panose="02020603050405020304" pitchFamily="18" charset="0"/>
                        </a:rPr>
                        <a:t> </a:t>
                      </a:r>
                      <a:r>
                        <a:rPr lang="ru-RU" sz="900" b="1" i="0" u="none" strike="noStrike" dirty="0" err="1">
                          <a:effectLst/>
                          <a:latin typeface="Times New Roman" panose="02020603050405020304" pitchFamily="18" charset="0"/>
                          <a:cs typeface="Times New Roman" panose="02020603050405020304" pitchFamily="18" charset="0"/>
                        </a:rPr>
                        <a:t>або</a:t>
                      </a:r>
                      <a:r>
                        <a:rPr lang="ru-RU" sz="900" b="1" i="0" u="none" strike="noStrike" dirty="0">
                          <a:effectLst/>
                          <a:latin typeface="Times New Roman" panose="02020603050405020304" pitchFamily="18" charset="0"/>
                          <a:cs typeface="Times New Roman" panose="02020603050405020304" pitchFamily="18" charset="0"/>
                        </a:rPr>
                        <a:t> </a:t>
                      </a:r>
                      <a:r>
                        <a:rPr lang="ru-RU" sz="900" b="1" i="0" u="none" strike="noStrike" dirty="0" err="1">
                          <a:effectLst/>
                          <a:latin typeface="Times New Roman" panose="02020603050405020304" pitchFamily="18" charset="0"/>
                          <a:cs typeface="Times New Roman" panose="02020603050405020304" pitchFamily="18" charset="0"/>
                        </a:rPr>
                        <a:t>комунальної</a:t>
                      </a:r>
                      <a:r>
                        <a:rPr lang="ru-RU" sz="900" b="1" i="0" u="none" strike="noStrike" dirty="0">
                          <a:effectLst/>
                          <a:latin typeface="Times New Roman" panose="02020603050405020304" pitchFamily="18" charset="0"/>
                          <a:cs typeface="Times New Roman" panose="02020603050405020304" pitchFamily="18" charset="0"/>
                        </a:rPr>
                        <a:t> </a:t>
                      </a:r>
                      <a:r>
                        <a:rPr lang="ru-RU" sz="900" b="1" i="0" u="none" strike="noStrike" dirty="0" err="1">
                          <a:effectLst/>
                          <a:latin typeface="Times New Roman" panose="02020603050405020304" pitchFamily="18" charset="0"/>
                          <a:cs typeface="Times New Roman" panose="02020603050405020304" pitchFamily="18" charset="0"/>
                        </a:rPr>
                        <a:t>власності</a:t>
                      </a:r>
                      <a:endParaRPr lang="ru-RU" sz="900" b="1" i="0" u="none" strike="noStrike" dirty="0">
                        <a:effectLst/>
                        <a:latin typeface="Times New Roman" panose="02020603050405020304" pitchFamily="18" charset="0"/>
                        <a:cs typeface="Times New Roman" panose="02020603050405020304" pitchFamily="18" charset="0"/>
                      </a:endParaRPr>
                    </a:p>
                  </a:txBody>
                  <a:tcPr marL="7524" marR="7524" marT="7524" marB="0" anchor="ctr">
                    <a:lnL>
                      <a:noFill/>
                    </a:lnL>
                    <a:lnR>
                      <a:noFill/>
                    </a:lnR>
                    <a:lnT>
                      <a:noFill/>
                    </a:lnT>
                    <a:lnB>
                      <a:noFill/>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extLst>
                  <a:ext uri="{0D108BD9-81ED-4DB2-BD59-A6C34878D82A}"/>
                </a:extLst>
              </a:tr>
              <a:tr h="125788">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Times New Roman" panose="02020603050405020304" pitchFamily="18" charset="0"/>
                        <a:cs typeface="Times New Roman" panose="02020603050405020304" pitchFamily="18"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Times New Roman" panose="02020603050405020304" pitchFamily="18" charset="0"/>
                        <a:cs typeface="Times New Roman" panose="02020603050405020304" pitchFamily="18" charset="0"/>
                      </a:endParaRPr>
                    </a:p>
                  </a:txBody>
                  <a:tcPr marL="7524" marR="7524" marT="7524" marB="0" anchor="ctr">
                    <a:lnL>
                      <a:noFill/>
                    </a:lnL>
                    <a:lnR>
                      <a:noFill/>
                    </a:lnR>
                    <a:lnT>
                      <a:noFill/>
                    </a:lnT>
                    <a:lnB>
                      <a:noFill/>
                    </a:lnB>
                  </a:tcPr>
                </a:tc>
                <a:tc gridSpan="4">
                  <a:txBody>
                    <a:bodyPr/>
                    <a:lstStyle/>
                    <a:p>
                      <a:pPr algn="l" fontAlgn="ctr"/>
                      <a:r>
                        <a:rPr lang="uk-UA" sz="900" b="1" i="0" u="none" strike="noStrike" dirty="0">
                          <a:effectLst/>
                          <a:latin typeface="Times New Roman" panose="02020603050405020304" pitchFamily="18" charset="0"/>
                          <a:cs typeface="Times New Roman" panose="02020603050405020304" pitchFamily="18" charset="0"/>
                        </a:rPr>
                        <a:t>станом на ________</a:t>
                      </a:r>
                      <a:r>
                        <a:rPr lang="uk-UA" sz="900" b="1" i="0" u="none" strike="noStrike" baseline="0" dirty="0">
                          <a:effectLst/>
                          <a:latin typeface="Times New Roman" panose="02020603050405020304" pitchFamily="18" charset="0"/>
                          <a:cs typeface="Times New Roman" panose="02020603050405020304" pitchFamily="18" charset="0"/>
                        </a:rPr>
                        <a:t> </a:t>
                      </a:r>
                      <a:r>
                        <a:rPr lang="uk-UA" sz="900" b="1" i="0" u="none" strike="noStrike" dirty="0">
                          <a:effectLst/>
                          <a:latin typeface="Times New Roman" panose="02020603050405020304" pitchFamily="18" charset="0"/>
                          <a:cs typeface="Times New Roman" panose="02020603050405020304" pitchFamily="18" charset="0"/>
                        </a:rPr>
                        <a:t>20__ р.</a:t>
                      </a:r>
                    </a:p>
                  </a:txBody>
                  <a:tcPr marL="7524" marR="7524" marT="7524" marB="0" anchor="ctr">
                    <a:lnL>
                      <a:noFill/>
                    </a:lnL>
                    <a:lnR>
                      <a:noFill/>
                    </a:lnR>
                    <a:lnT>
                      <a:noFill/>
                    </a:lnT>
                    <a:lnB>
                      <a:noFill/>
                    </a:lnB>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extLst>
                  <a:ext uri="{0D108BD9-81ED-4DB2-BD59-A6C34878D82A}"/>
                </a:extLst>
              </a:tr>
              <a:tr h="245035">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r>
                        <a:rPr lang="uk-UA" sz="900" b="1" i="0" u="none" strike="noStrike" dirty="0">
                          <a:effectLst/>
                          <a:latin typeface="Calibri" panose="020F0502020204030204" pitchFamily="34" charset="0"/>
                        </a:rPr>
                        <a:t> </a:t>
                      </a:r>
                    </a:p>
                  </a:txBody>
                  <a:tcPr marL="7524" marR="7524" marT="7524" marB="0" anchor="ctr">
                    <a:lnL>
                      <a:noFill/>
                    </a:lnL>
                    <a:lnR>
                      <a:noFill/>
                    </a:lnR>
                    <a:lnT>
                      <a:noFill/>
                    </a:lnT>
                    <a:lnB>
                      <a:noFill/>
                    </a:lnB>
                  </a:tcPr>
                </a:tc>
                <a:tc gridSpan="2">
                  <a:txBody>
                    <a:bodyPr/>
                    <a:lstStyle/>
                    <a:p>
                      <a:endParaRPr lang="uk-UA"/>
                    </a:p>
                  </a:txBody>
                  <a:tcPr marL="7524" marR="7524" marT="7524" marB="0" anchor="ctr">
                    <a:lnL>
                      <a:noFill/>
                    </a:lnL>
                    <a:lnR>
                      <a:noFill/>
                    </a:lnR>
                    <a:lnT>
                      <a:noFill/>
                    </a:lnT>
                    <a:lnB>
                      <a:noFill/>
                    </a:lnB>
                  </a:tcPr>
                </a:tc>
                <a:tc hMerge="1">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dirty="0">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dirty="0">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1"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a:noFill/>
                    </a:lnB>
                  </a:tcPr>
                </a:tc>
                <a:tc>
                  <a:txBody>
                    <a:bodyPr/>
                    <a:lstStyle/>
                    <a:p>
                      <a:pPr algn="l" fontAlgn="ctr"/>
                      <a:endParaRPr lang="uk-UA" sz="900" b="0" i="0" u="none" strike="noStrike" dirty="0">
                        <a:effectLst/>
                        <a:latin typeface="Calibri" panose="020F0502020204030204" pitchFamily="34" charset="0"/>
                      </a:endParaRPr>
                    </a:p>
                  </a:txBody>
                  <a:tcPr marL="7524" marR="7524" marT="7524" marB="0" anchor="ctr">
                    <a:lnL>
                      <a:noFill/>
                    </a:lnL>
                    <a:lnR>
                      <a:noFill/>
                    </a:lnR>
                    <a:lnT>
                      <a:noFill/>
                    </a:lnT>
                    <a:lnB>
                      <a:noFill/>
                    </a:lnB>
                  </a:tcPr>
                </a:tc>
                <a:extLst>
                  <a:ext uri="{0D108BD9-81ED-4DB2-BD59-A6C34878D82A}"/>
                </a:extLst>
              </a:tr>
              <a:tr h="0">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endParaRPr lang="uk-UA"/>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ctr"/>
                      <a:endParaRPr lang="uk-UA" sz="900" b="0" i="0" u="none" strike="noStrike" dirty="0">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dirty="0">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uk-UA" sz="900" b="0" i="0" u="none" strike="noStrike">
                        <a:effectLst/>
                        <a:latin typeface="Calibri" panose="020F0502020204030204" pitchFamily="34" charset="0"/>
                      </a:endParaRPr>
                    </a:p>
                  </a:txBody>
                  <a:tcPr marL="7524" marR="7524" marT="7524"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extLst>
              </a:tr>
              <a:tr h="415936">
                <a:tc>
                  <a:txBody>
                    <a:bodyPr/>
                    <a:lstStyle/>
                    <a:p>
                      <a:pPr algn="ctr" fontAlgn="ctr"/>
                      <a:r>
                        <a:rPr lang="uk-UA" sz="700" b="1" i="0" u="none" strike="noStrike">
                          <a:solidFill>
                            <a:srgbClr val="000000"/>
                          </a:solidFill>
                          <a:effectLst/>
                          <a:latin typeface="Times New Roman" panose="02020603050405020304" pitchFamily="18" charset="0"/>
                        </a:rPr>
                        <a:t>Код регіону</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700" b="1" i="0" u="none" strike="noStrike">
                          <a:solidFill>
                            <a:srgbClr val="000000"/>
                          </a:solidFill>
                          <a:effectLst/>
                          <a:latin typeface="Times New Roman" panose="02020603050405020304" pitchFamily="18" charset="0"/>
                        </a:rPr>
                        <a:t>Код за ЄДРПОУ орендодавця (уповноваженої ним особи)</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700" b="1" i="0" u="none" strike="noStrike">
                          <a:solidFill>
                            <a:srgbClr val="000000"/>
                          </a:solidFill>
                          <a:effectLst/>
                          <a:latin typeface="Times New Roman" panose="02020603050405020304" pitchFamily="18" charset="0"/>
                        </a:rPr>
                        <a:t>Найменування орендодавця (уповноваженої ним особи)</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1" i="0" u="none" strike="noStrike">
                          <a:solidFill>
                            <a:srgbClr val="000000"/>
                          </a:solidFill>
                          <a:effectLst/>
                          <a:latin typeface="Times New Roman" panose="02020603050405020304" pitchFamily="18" charset="0"/>
                        </a:rPr>
                        <a:t>Кадастровий номер земельної ділянки</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1" i="0" u="none" strike="noStrike" dirty="0">
                          <a:solidFill>
                            <a:srgbClr val="000000"/>
                          </a:solidFill>
                          <a:effectLst/>
                          <a:latin typeface="Times New Roman" panose="02020603050405020304" pitchFamily="18" charset="0"/>
                        </a:rPr>
                        <a:t>Місцезнаходження земельної ділянки (адреса)</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1" i="0" u="none" strike="noStrike">
                          <a:solidFill>
                            <a:srgbClr val="000000"/>
                          </a:solidFill>
                          <a:effectLst/>
                          <a:latin typeface="Times New Roman" panose="02020603050405020304" pitchFamily="18" charset="0"/>
                        </a:rPr>
                        <a:t>Код за ЄДРПОУ  орендаря</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uk-UA" sz="700" b="1" i="0" u="none" strike="noStrike">
                          <a:solidFill>
                            <a:srgbClr val="000000"/>
                          </a:solidFill>
                          <a:effectLst/>
                          <a:latin typeface="Times New Roman" panose="02020603050405020304" pitchFamily="18" charset="0"/>
                        </a:rPr>
                        <a:t>Найменування  орендаря</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uk-UA" sz="700" b="1" i="0" u="none" strike="noStrike">
                        <a:solidFill>
                          <a:srgbClr val="000000"/>
                        </a:solidFill>
                        <a:effectLst/>
                        <a:latin typeface="Times New Roman" panose="02020603050405020304" pitchFamily="18" charset="0"/>
                      </a:endParaRP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1" i="0" u="none" strike="noStrike">
                          <a:solidFill>
                            <a:srgbClr val="000000"/>
                          </a:solidFill>
                          <a:effectLst/>
                          <a:latin typeface="Times New Roman" panose="02020603050405020304" pitchFamily="18" charset="0"/>
                        </a:rPr>
                        <a:t>Місцезнаходження орендаря</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700" b="1" i="0" u="none" strike="noStrike">
                          <a:solidFill>
                            <a:srgbClr val="000000"/>
                          </a:solidFill>
                          <a:effectLst/>
                          <a:latin typeface="Times New Roman" panose="02020603050405020304" pitchFamily="18" charset="0"/>
                        </a:rPr>
                        <a:t>Дата укладання договору оренди землі</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700" b="1" i="0" u="none" strike="noStrike">
                          <a:solidFill>
                            <a:srgbClr val="000000"/>
                          </a:solidFill>
                          <a:effectLst/>
                          <a:latin typeface="Times New Roman" panose="02020603050405020304" pitchFamily="18" charset="0"/>
                        </a:rPr>
                        <a:t>Дата державної реєстрації права оренди землі</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700" b="1" i="0" u="none" strike="noStrike">
                          <a:solidFill>
                            <a:srgbClr val="000000"/>
                          </a:solidFill>
                          <a:effectLst/>
                          <a:latin typeface="Times New Roman" panose="02020603050405020304" pitchFamily="18" charset="0"/>
                        </a:rPr>
                        <a:t>Строк дії договору оренди землі</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700" b="1" i="0" u="none" strike="noStrike">
                          <a:solidFill>
                            <a:srgbClr val="000000"/>
                          </a:solidFill>
                          <a:effectLst/>
                          <a:latin typeface="Times New Roman" panose="02020603050405020304" pitchFamily="18" charset="0"/>
                        </a:rPr>
                        <a:t>Площа земельної ділянки, га (з чотирма десятковими знаками)</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1" i="0" u="none" strike="noStrike">
                          <a:solidFill>
                            <a:srgbClr val="000000"/>
                          </a:solidFill>
                          <a:effectLst/>
                          <a:latin typeface="Times New Roman" panose="02020603050405020304" pitchFamily="18" charset="0"/>
                        </a:rPr>
                        <a:t>Цільове призначення земельної ділянки</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700" b="1" i="0" u="none" strike="noStrike">
                          <a:effectLst/>
                          <a:latin typeface="Times New Roman" panose="02020603050405020304" pitchFamily="18" charset="0"/>
                        </a:rPr>
                        <a:t>Нормативна грошова оцінка землі, грн</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700" b="1" i="0" u="none" strike="noStrike">
                          <a:solidFill>
                            <a:srgbClr val="000000"/>
                          </a:solidFill>
                          <a:effectLst/>
                          <a:latin typeface="Times New Roman" panose="02020603050405020304" pitchFamily="18" charset="0"/>
                        </a:rPr>
                        <a:t>Дата витягу про нормативну грошову оцінку землі</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1" i="0" u="none" strike="noStrike">
                          <a:solidFill>
                            <a:srgbClr val="000000"/>
                          </a:solidFill>
                          <a:effectLst/>
                          <a:latin typeface="Times New Roman" panose="02020603050405020304" pitchFamily="18" charset="0"/>
                        </a:rPr>
                        <a:t>Розмір орендної плати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99289">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uk-UA" sz="700" b="0" i="0" u="none" strike="noStrike">
                        <a:solidFill>
                          <a:srgbClr val="000000"/>
                        </a:solidFill>
                        <a:effectLst/>
                        <a:latin typeface="Times New Roman" panose="02020603050405020304" pitchFamily="18" charset="0"/>
                      </a:endParaRP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99289">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uk-UA" sz="700" b="0" i="0" u="none" strike="noStrike">
                        <a:solidFill>
                          <a:srgbClr val="000000"/>
                        </a:solidFill>
                        <a:effectLst/>
                        <a:latin typeface="Times New Roman" panose="02020603050405020304" pitchFamily="18" charset="0"/>
                      </a:endParaRP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99289">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uk-UA" sz="700" b="0" i="0" u="none" strike="noStrike">
                        <a:solidFill>
                          <a:srgbClr val="000000"/>
                        </a:solidFill>
                        <a:effectLst/>
                        <a:latin typeface="Times New Roman" panose="02020603050405020304" pitchFamily="18" charset="0"/>
                      </a:endParaRP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99289">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uk-UA" sz="700" b="0" i="0" u="none" strike="noStrike">
                        <a:solidFill>
                          <a:srgbClr val="000000"/>
                        </a:solidFill>
                        <a:effectLst/>
                        <a:latin typeface="Times New Roman" panose="02020603050405020304" pitchFamily="18" charset="0"/>
                      </a:endParaRP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99289">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uk-UA" sz="700" b="0" i="0" u="none" strike="noStrike">
                        <a:solidFill>
                          <a:srgbClr val="000000"/>
                        </a:solidFill>
                        <a:effectLst/>
                        <a:latin typeface="Times New Roman" panose="02020603050405020304" pitchFamily="18" charset="0"/>
                      </a:endParaRP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uk-UA" sz="700" b="0" i="0" u="none" strike="noStrike" dirty="0">
                          <a:solidFill>
                            <a:srgbClr val="000000"/>
                          </a:solidFill>
                          <a:effectLst/>
                          <a:latin typeface="Times New Roman" panose="02020603050405020304" pitchFamily="18" charset="0"/>
                        </a:rPr>
                        <a:t> </a:t>
                      </a:r>
                    </a:p>
                  </a:txBody>
                  <a:tcPr marL="7524" marR="7524" marT="7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bl>
          </a:graphicData>
        </a:graphic>
      </p:graphicFrame>
      <p:pic>
        <p:nvPicPr>
          <p:cNvPr id="31965" name="Рисунок 10"/>
          <p:cNvPicPr>
            <a:picLocks noChangeAspect="1"/>
          </p:cNvPicPr>
          <p:nvPr/>
        </p:nvPicPr>
        <p:blipFill>
          <a:blip r:embed="rId3"/>
          <a:srcRect/>
          <a:stretch>
            <a:fillRect/>
          </a:stretch>
        </p:blipFill>
        <p:spPr bwMode="auto">
          <a:xfrm>
            <a:off x="7721600" y="989013"/>
            <a:ext cx="3295650" cy="450850"/>
          </a:xfrm>
          <a:prstGeom prst="rect">
            <a:avLst/>
          </a:prstGeom>
          <a:noFill/>
          <a:ln w="9525">
            <a:noFill/>
            <a:miter lim="800000"/>
            <a:headEnd/>
            <a:tailEnd/>
          </a:ln>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4"/>
          <p:cNvGrpSpPr>
            <a:grpSpLocks/>
          </p:cNvGrpSpPr>
          <p:nvPr/>
        </p:nvGrpSpPr>
        <p:grpSpPr bwMode="auto">
          <a:xfrm rot="10800000">
            <a:off x="828675" y="566738"/>
            <a:ext cx="261938" cy="5724525"/>
            <a:chOff x="-10465" y="-17945"/>
            <a:chExt cx="366701" cy="271934"/>
          </a:xfrm>
        </p:grpSpPr>
        <p:sp>
          <p:nvSpPr>
            <p:cNvPr id="6" name="Rectangle 5">
              <a:extLst>
                <a:ext uri="{FF2B5EF4-FFF2-40B4-BE49-F238E27FC236}"/>
              </a:extLst>
            </p:cNvPr>
            <p:cNvSpPr/>
            <p:nvPr/>
          </p:nvSpPr>
          <p:spPr>
            <a:xfrm>
              <a:off x="-10465" y="136950"/>
              <a:ext cx="355588" cy="11711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sp>
          <p:nvSpPr>
            <p:cNvPr id="33797" name="Rectangle 6"/>
            <p:cNvSpPr>
              <a:spLocks noChangeArrowheads="1"/>
            </p:cNvSpPr>
            <p:nvPr/>
          </p:nvSpPr>
          <p:spPr bwMode="auto">
            <a:xfrm>
              <a:off x="1" y="-17945"/>
              <a:ext cx="356235" cy="117141"/>
            </a:xfrm>
            <a:prstGeom prst="rect">
              <a:avLst/>
            </a:prstGeom>
            <a:solidFill>
              <a:srgbClr val="FFC000"/>
            </a:solidFill>
            <a:ln w="12700" algn="ctr">
              <a:noFill/>
              <a:miter lim="800000"/>
              <a:headEnd/>
              <a:tailEnd/>
            </a:ln>
          </p:spPr>
          <p:txBody>
            <a:bodyPr anchor="ctr"/>
            <a:lstStyle/>
            <a:p>
              <a:endParaRPr lang="uk-UA">
                <a:latin typeface="Garamond" pitchFamily="18" charset="0"/>
              </a:endParaRPr>
            </a:p>
          </p:txBody>
        </p:sp>
      </p:grpSp>
      <p:sp>
        <p:nvSpPr>
          <p:cNvPr id="2" name="Прямоугольник 1"/>
          <p:cNvSpPr/>
          <p:nvPr/>
        </p:nvSpPr>
        <p:spPr>
          <a:xfrm>
            <a:off x="1276350" y="700088"/>
            <a:ext cx="10196513" cy="5451475"/>
          </a:xfrm>
          <a:prstGeom prst="rect">
            <a:avLst/>
          </a:prstGeom>
        </p:spPr>
        <p:txBody>
          <a:bodyPr>
            <a:spAutoFit/>
          </a:bodyPr>
          <a:lstStyle/>
          <a:p>
            <a:pPr algn="ctr"/>
            <a:endParaRPr lang="uk-UA" sz="2000" b="1">
              <a:latin typeface="Times New Roman" pitchFamily="18" charset="0"/>
              <a:cs typeface="Times New Roman" pitchFamily="18" charset="0"/>
            </a:endParaRPr>
          </a:p>
          <a:p>
            <a:pPr algn="ctr"/>
            <a:endParaRPr lang="uk-UA" sz="2000" b="1">
              <a:latin typeface="Times New Roman" pitchFamily="18" charset="0"/>
              <a:cs typeface="Times New Roman" pitchFamily="18" charset="0"/>
            </a:endParaRPr>
          </a:p>
          <a:p>
            <a:pPr algn="ctr"/>
            <a:endParaRPr lang="uk-UA" sz="2000" b="1">
              <a:latin typeface="Times New Roman" pitchFamily="18" charset="0"/>
              <a:cs typeface="Times New Roman" pitchFamily="18" charset="0"/>
            </a:endParaRPr>
          </a:p>
          <a:p>
            <a:pPr algn="ctr"/>
            <a:endParaRPr lang="uk-UA" sz="2000" b="1">
              <a:latin typeface="Times New Roman" pitchFamily="18" charset="0"/>
              <a:cs typeface="Times New Roman" pitchFamily="18" charset="0"/>
            </a:endParaRPr>
          </a:p>
          <a:p>
            <a:pPr algn="ctr"/>
            <a:r>
              <a:rPr lang="uk-UA" sz="2400" b="1">
                <a:latin typeface="Times New Roman" pitchFamily="18" charset="0"/>
                <a:cs typeface="Times New Roman" pitchFamily="18" charset="0"/>
              </a:rPr>
              <a:t>Встановлено ряд помилок при поданні переліків:</a:t>
            </a:r>
          </a:p>
          <a:p>
            <a:pPr algn="ctr"/>
            <a:endParaRPr lang="uk-UA" sz="2400">
              <a:latin typeface="Times New Roman" pitchFamily="18" charset="0"/>
              <a:cs typeface="Times New Roman" pitchFamily="18" charset="0"/>
            </a:endParaRPr>
          </a:p>
          <a:p>
            <a:pPr algn="ctr">
              <a:buFont typeface="Arial" charset="0"/>
              <a:buChar char="•"/>
            </a:pPr>
            <a:r>
              <a:rPr lang="uk-UA" sz="2400">
                <a:latin typeface="Times New Roman" pitchFamily="18" charset="0"/>
                <a:cs typeface="Times New Roman" pitchFamily="18" charset="0"/>
              </a:rPr>
              <a:t>неправильні коди ЄДРПОУ;</a:t>
            </a:r>
          </a:p>
          <a:p>
            <a:pPr algn="ctr">
              <a:buFont typeface="Arial" charset="0"/>
              <a:buChar char="•"/>
            </a:pPr>
            <a:r>
              <a:rPr lang="uk-UA" sz="2400">
                <a:latin typeface="Times New Roman" pitchFamily="18" charset="0"/>
                <a:cs typeface="Times New Roman" pitchFamily="18" charset="0"/>
              </a:rPr>
              <a:t>невідповідності кодів та назви підприємств;</a:t>
            </a:r>
          </a:p>
          <a:p>
            <a:pPr algn="ctr">
              <a:buFont typeface="Arial" charset="0"/>
              <a:buChar char="•"/>
            </a:pPr>
            <a:r>
              <a:rPr lang="uk-UA" sz="2400">
                <a:latin typeface="Times New Roman" pitchFamily="18" charset="0"/>
                <a:cs typeface="Times New Roman" pitchFamily="18" charset="0"/>
              </a:rPr>
              <a:t>взагалі не зазначений код ЄДРПОУ;</a:t>
            </a:r>
          </a:p>
          <a:p>
            <a:pPr algn="ctr">
              <a:buFont typeface="Arial" charset="0"/>
              <a:buChar char="•"/>
            </a:pPr>
            <a:r>
              <a:rPr lang="uk-UA" sz="2400">
                <a:latin typeface="Times New Roman" pitchFamily="18" charset="0"/>
                <a:cs typeface="Times New Roman" pitchFamily="18" charset="0"/>
              </a:rPr>
              <a:t>відповідно до даних Реєстру речових прав на нерухоме майно зміна орендаря,</a:t>
            </a:r>
            <a:r>
              <a:rPr lang="uk-UA" sz="2400" u="sng">
                <a:latin typeface="Times New Roman" pitchFamily="18" charset="0"/>
                <a:cs typeface="Times New Roman" pitchFamily="18" charset="0"/>
              </a:rPr>
              <a:t> </a:t>
            </a:r>
            <a:r>
              <a:rPr lang="uk-UA" sz="2400">
                <a:latin typeface="Times New Roman" pitchFamily="18" charset="0"/>
                <a:cs typeface="Times New Roman" pitchFamily="18" charset="0"/>
              </a:rPr>
              <a:t>проте в переліках є дані</a:t>
            </a:r>
          </a:p>
          <a:p>
            <a:pPr algn="ctr"/>
            <a:endParaRPr lang="uk-UA" sz="2400" u="sng">
              <a:latin typeface="Times New Roman" pitchFamily="18" charset="0"/>
              <a:cs typeface="Times New Roman" pitchFamily="18" charset="0"/>
            </a:endParaRPr>
          </a:p>
          <a:p>
            <a:pPr algn="ctr"/>
            <a:endParaRPr lang="uk-UA" sz="2000" u="sng">
              <a:latin typeface="Times New Roman" pitchFamily="18" charset="0"/>
              <a:cs typeface="Times New Roman" pitchFamily="18" charset="0"/>
            </a:endParaRPr>
          </a:p>
          <a:p>
            <a:pPr algn="ctr"/>
            <a:endParaRPr lang="uk-UA" sz="2000" u="sng">
              <a:latin typeface="Times New Roman" pitchFamily="18" charset="0"/>
              <a:cs typeface="Times New Roman" pitchFamily="18" charset="0"/>
            </a:endParaRPr>
          </a:p>
          <a:p>
            <a:pPr algn="ctr"/>
            <a:r>
              <a:rPr lang="uk-UA" sz="2000">
                <a:latin typeface="Times New Roman" pitchFamily="18" charset="0"/>
                <a:cs typeface="Times New Roman" pitchFamily="18" charset="0"/>
              </a:rPr>
              <a:t>  </a:t>
            </a:r>
          </a:p>
          <a:p>
            <a:pPr algn="ctr"/>
            <a:endParaRPr lang="uk-UA" sz="2000">
              <a:latin typeface="Times New Roman" pitchFamily="18" charset="0"/>
              <a:cs typeface="Times New Roman" pitchFamily="18" charset="0"/>
            </a:endParaRPr>
          </a:p>
        </p:txBody>
      </p:sp>
      <p:pic>
        <p:nvPicPr>
          <p:cNvPr id="33795" name="Рисунок 7"/>
          <p:cNvPicPr>
            <a:picLocks noChangeAspect="1"/>
          </p:cNvPicPr>
          <p:nvPr/>
        </p:nvPicPr>
        <p:blipFill>
          <a:blip r:embed="rId3"/>
          <a:srcRect/>
          <a:stretch>
            <a:fillRect/>
          </a:stretch>
        </p:blipFill>
        <p:spPr bwMode="auto">
          <a:xfrm>
            <a:off x="8001000" y="889000"/>
            <a:ext cx="3295650" cy="450850"/>
          </a:xfrm>
          <a:prstGeom prst="rect">
            <a:avLst/>
          </a:prstGeom>
          <a:noFill/>
          <a:ln w="9525">
            <a:noFill/>
            <a:miter lim="800000"/>
            <a:headEnd/>
            <a:tailEnd/>
          </a:ln>
        </p:spPr>
      </p:pic>
    </p:spTree>
  </p:cSld>
  <p:clrMapOvr>
    <a:masterClrMapping/>
  </p:clrMapOvr>
  <p:transition>
    <p:fad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16511</TotalTime>
  <Words>964</Words>
  <Application>Microsoft Office PowerPoint</Application>
  <PresentationFormat>Произвольный</PresentationFormat>
  <Paragraphs>193</Paragraphs>
  <Slides>7</Slides>
  <Notes>7</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13</vt:i4>
      </vt:variant>
      <vt:variant>
        <vt:lpstr>Заголовки слайдов</vt:lpstr>
      </vt:variant>
      <vt:variant>
        <vt:i4>7</vt:i4>
      </vt:variant>
    </vt:vector>
  </HeadingPairs>
  <TitlesOfParts>
    <vt:vector size="26" baseType="lpstr">
      <vt:lpstr>Garamond</vt:lpstr>
      <vt:lpstr>Arial</vt:lpstr>
      <vt:lpstr>Aptos</vt:lpstr>
      <vt:lpstr>Calibri</vt:lpstr>
      <vt:lpstr>Times New Roman</vt:lpstr>
      <vt:lpstr>Calibri Light</vt:lpstr>
      <vt:lpstr>Organic</vt:lpstr>
      <vt:lpstr>Organic</vt:lpstr>
      <vt:lpstr>Organic</vt:lpstr>
      <vt:lpstr>Organic</vt:lpstr>
      <vt:lpstr>Organic</vt:lpstr>
      <vt:lpstr>Organic</vt:lpstr>
      <vt:lpstr>Organic</vt:lpstr>
      <vt:lpstr>Organic</vt:lpstr>
      <vt:lpstr>Organic</vt:lpstr>
      <vt:lpstr>Organic</vt:lpstr>
      <vt:lpstr>Organic</vt:lpstr>
      <vt:lpstr>Organic</vt:lpstr>
      <vt:lpstr>Organic</vt:lpstr>
      <vt:lpstr>Слайд 1</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Donald Mainwaring</dc:creator>
  <cp:keywords>, docId:C152BD1FD42DDE0CD54122BF71C7FDBF</cp:keywords>
  <cp:lastModifiedBy>Admin</cp:lastModifiedBy>
  <cp:revision>586</cp:revision>
  <cp:lastPrinted>2024-11-28T13:15:51Z</cp:lastPrinted>
  <dcterms:created xsi:type="dcterms:W3CDTF">2019-04-03T22:17:03Z</dcterms:created>
  <dcterms:modified xsi:type="dcterms:W3CDTF">2025-02-25T07:10:22Z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0x010100306ED64156543845B58C88400CA917DE</vt:lpwstr>
  </property>
  <property fmtid="{D5CDD505-2E9C-101B-9397-08002B2CF9AE}" pid="3" name="Status">
    <vt:lpwstr>Advisor input complete</vt:lpwstr>
  </property>
  <property fmtid="{D5CDD505-2E9C-101B-9397-08002B2CF9AE}" pid="4" name="Doc Type0">
    <vt:lpwstr>Workshop-Seminar</vt:lpwstr>
  </property>
  <property fmtid="{D5CDD505-2E9C-101B-9397-08002B2CF9AE}" pid="5" name="Country">
    <vt:lpwstr>Gambia</vt:lpwstr>
  </property>
  <property fmtid="{D5CDD505-2E9C-101B-9397-08002B2CF9AE}" pid="6" name="T A Areas">
    <vt:lpwstr>RMD - Training Workshops Presentations and Briefings</vt:lpwstr>
  </property>
  <property fmtid="{D5CDD505-2E9C-101B-9397-08002B2CF9AE}" pid="7" name="Doc Language">
    <vt:lpwstr>English</vt:lpwstr>
  </property>
  <property fmtid="{D5CDD505-2E9C-101B-9397-08002B2CF9AE}" pid="8" name="Country0">
    <vt:lpwstr>Gambia</vt:lpwstr>
  </property>
  <property fmtid="{D5CDD505-2E9C-101B-9397-08002B2CF9AE}" pid="9" name="Doc Date">
    <vt:lpwstr>2019-01-01T07:00:00Z</vt:lpwstr>
  </property>
  <property fmtid="{D5CDD505-2E9C-101B-9397-08002B2CF9AE}" pid="10" name="Doc Source">
    <vt:lpwstr>OTA</vt:lpwstr>
  </property>
  <property fmtid="{D5CDD505-2E9C-101B-9397-08002B2CF9AE}" pid="11" name="T A Category">
    <vt:lpwstr>Risk Management - RMD</vt:lpwstr>
  </property>
  <property fmtid="{D5CDD505-2E9C-101B-9397-08002B2CF9AE}" pid="12" name="TaxCatchAll">
    <vt:lpwstr/>
  </property>
  <property fmtid="{D5CDD505-2E9C-101B-9397-08002B2CF9AE}" pid="13" name="Doc Type">
    <vt:lpwstr>Workshop-Seminar</vt:lpwstr>
  </property>
</Properties>
</file>