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83" r:id="rId2"/>
    <p:sldId id="385" r:id="rId3"/>
  </p:sldIdLst>
  <p:sldSz cx="24384000" cy="13716000"/>
  <p:notesSz cx="6735763" cy="986631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ЖИВЕЦЬКИЙ АНДРІЙ АНТОНОВИЧ" initials="ЖАА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20000"/>
    <a:srgbClr val="002E8A"/>
    <a:srgbClr val="CCE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22" autoAdjust="0"/>
  </p:normalViewPr>
  <p:slideViewPr>
    <p:cSldViewPr>
      <p:cViewPr>
        <p:scale>
          <a:sx n="50" d="100"/>
          <a:sy n="50" d="100"/>
        </p:scale>
        <p:origin x="-954" y="-306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prstGeom prst="rect">
            <a:avLst/>
          </a:prstGeom>
        </p:spPr>
        <p:txBody>
          <a:bodyPr lIns="91426" tIns="45713" rIns="91426" bIns="45713"/>
          <a:lstStyle/>
          <a:p>
            <a:endParaRPr dirty="0"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898102" y="4686500"/>
            <a:ext cx="4939560" cy="4439841"/>
          </a:xfrm>
          <a:prstGeom prst="rect">
            <a:avLst/>
          </a:prstGeom>
        </p:spPr>
        <p:txBody>
          <a:bodyPr lIns="91426" tIns="45713" rIns="91426" bIns="45713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7699533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>
          <a:xfrm>
            <a:off x="3815462" y="9370926"/>
            <a:ext cx="2919225" cy="493085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B509FF07-FDA8-40BD-98C5-8CA1CF00CA89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8171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>
          <a:xfrm>
            <a:off x="3815462" y="9370926"/>
            <a:ext cx="2919225" cy="493085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B509FF07-FDA8-40BD-98C5-8CA1CF00CA89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05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125" name="Image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126" name="Image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28803" y="4261092"/>
            <a:ext cx="20726400" cy="294005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57603" y="7772403"/>
            <a:ext cx="170688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91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983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9745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966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957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949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940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93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219202" y="12712917"/>
            <a:ext cx="5689600" cy="730251"/>
          </a:xfrm>
          <a:prstGeom prst="rect">
            <a:avLst/>
          </a:prstGeom>
        </p:spPr>
        <p:txBody>
          <a:bodyPr lIns="121926" tIns="60963" rIns="121926" bIns="60963"/>
          <a:lstStyle/>
          <a:p>
            <a:fld id="{66939583-E587-4ECC-B5AD-E803A512954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29.08.2022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331207" y="12712917"/>
            <a:ext cx="7721599" cy="730251"/>
          </a:xfrm>
          <a:prstGeom prst="rect">
            <a:avLst/>
          </a:prstGeom>
        </p:spPr>
        <p:txBody>
          <a:bodyPr lIns="121926" tIns="60963" rIns="121926" bIns="60963"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934080" y="13076008"/>
            <a:ext cx="503344" cy="379591"/>
          </a:xfrm>
        </p:spPr>
        <p:txBody>
          <a:bodyPr/>
          <a:lstStyle/>
          <a:p>
            <a:fld id="{6180E392-8925-4ACC-A7E5-9DE66AB73A5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1472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'ятикутник 1"/>
          <p:cNvSpPr/>
          <p:nvPr/>
        </p:nvSpPr>
        <p:spPr>
          <a:xfrm>
            <a:off x="2110880" y="2105472"/>
            <a:ext cx="16489832" cy="10225136"/>
          </a:xfrm>
          <a:prstGeom prst="homePlate">
            <a:avLst>
              <a:gd name="adj" fmla="val 35805"/>
            </a:avLst>
          </a:prstGeom>
          <a:solidFill>
            <a:srgbClr val="CCECFF">
              <a:alpha val="6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26" tIns="60963" rIns="121926" bIns="60963" rtlCol="0" anchor="ctr"/>
          <a:lstStyle/>
          <a:p>
            <a:pPr algn="ctr"/>
            <a:endParaRPr lang="uk-UA" dirty="0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5662707" y="305272"/>
            <a:ext cx="17100796" cy="1800200"/>
          </a:xfrm>
          <a:prstGeom prst="rect">
            <a:avLst/>
          </a:prstGeom>
        </p:spPr>
        <p:txBody>
          <a:bodyPr vert="horz" lIns="207536" tIns="103768" rIns="207536" bIns="103768" rtlCol="0" anchor="ctr">
            <a:noAutofit/>
          </a:bodyPr>
          <a:lstStyle/>
          <a:p>
            <a:pPr algn="l"/>
            <a:r>
              <a:rPr lang="uk-UA" sz="4000" dirty="0" smtClean="0">
                <a:solidFill>
                  <a:schemeClr val="accent1">
                    <a:lumMod val="50000"/>
                  </a:schemeClr>
                </a:solidFill>
              </a:rPr>
              <a:t>Після надходження податкової накладної та/або розрахунку коригування до ДПС України в автоматизованому режимі здійснюється їх розшифрування та проводяться перевірки, зокрема:</a:t>
            </a:r>
            <a:endParaRPr lang="uk-UA" sz="4400" dirty="0">
              <a:solidFill>
                <a:schemeClr val="accent1">
                  <a:lumMod val="50000"/>
                </a:schemeClr>
              </a:solidFill>
              <a:latin typeface="Open Sans 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6984" y="2424197"/>
            <a:ext cx="11881320" cy="1048545"/>
          </a:xfrm>
          <a:prstGeom prst="roundRect">
            <a:avLst/>
          </a:prstGeom>
          <a:noFill/>
          <a:ln>
            <a:solidFill>
              <a:srgbClr val="565D8A"/>
            </a:solidFill>
          </a:ln>
        </p:spPr>
        <p:txBody>
          <a:bodyPr wrap="square" lIns="243588" tIns="121807" rIns="243588" bIns="121807">
            <a:spAutoFit/>
          </a:bodyPr>
          <a:lstStyle/>
          <a:p>
            <a:pPr algn="l" defTabSz="1982335">
              <a:lnSpc>
                <a:spcPct val="95000"/>
              </a:lnSpc>
              <a:spcBef>
                <a:spcPct val="0"/>
              </a:spcBef>
              <a:defRPr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відповідності податкової накладної та/або розрахунку коригування затвердженому формату (стандарту</a:t>
            </a:r>
            <a:r>
              <a:rPr lang="uk-UA" dirty="0" smtClean="0"/>
              <a:t>)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e-Ukraine Regular"/>
                <a:cs typeface="Open Sans Bold" panose="020B0604020202020204" charset="0"/>
              </a:rPr>
              <a:t> </a:t>
            </a:r>
            <a:endParaRPr lang="uk-UA" dirty="0">
              <a:solidFill>
                <a:schemeClr val="accent1">
                  <a:lumMod val="50000"/>
                </a:schemeClr>
              </a:solidFill>
              <a:latin typeface="e-Ukraine Regular"/>
              <a:cs typeface="Open Sans Bold" panose="020B060402020202020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6984" y="3689648"/>
            <a:ext cx="11953328" cy="1436737"/>
          </a:xfrm>
          <a:prstGeom prst="roundRect">
            <a:avLst/>
          </a:prstGeom>
          <a:noFill/>
          <a:ln>
            <a:solidFill>
              <a:srgbClr val="565D8A"/>
            </a:solidFill>
          </a:ln>
        </p:spPr>
        <p:txBody>
          <a:bodyPr wrap="square" lIns="243588" tIns="121807" rIns="243588" bIns="121807">
            <a:spAutoFit/>
          </a:bodyPr>
          <a:lstStyle/>
          <a:p>
            <a:pPr algn="l" defTabSz="1982335">
              <a:lnSpc>
                <a:spcPct val="95000"/>
              </a:lnSpc>
              <a:spcBef>
                <a:spcPct val="0"/>
              </a:spcBef>
              <a:defRPr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чинності кваліфікованого електронного підпису, порядку його накладення та наявності права підписання посадовою особою платника податку таких податкової накладної та/або розрахунку коригування</a:t>
            </a:r>
            <a:endParaRPr lang="uk-UA" dirty="0">
              <a:solidFill>
                <a:schemeClr val="accent1">
                  <a:lumMod val="50000"/>
                </a:schemeClr>
              </a:solidFill>
              <a:latin typeface="e-Ukraine Regular"/>
              <a:cs typeface="Open Sans Bold" panose="020B060402020202020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46984" y="5417840"/>
            <a:ext cx="11953328" cy="660354"/>
          </a:xfrm>
          <a:prstGeom prst="roundRect">
            <a:avLst/>
          </a:prstGeom>
          <a:noFill/>
          <a:ln>
            <a:solidFill>
              <a:srgbClr val="565D8A"/>
            </a:solidFill>
          </a:ln>
        </p:spPr>
        <p:txBody>
          <a:bodyPr wrap="square" lIns="243588" tIns="121807" rIns="243588" bIns="121807">
            <a:spAutoFit/>
          </a:bodyPr>
          <a:lstStyle/>
          <a:p>
            <a:pPr algn="l" defTabSz="1982335">
              <a:lnSpc>
                <a:spcPct val="95000"/>
              </a:lnSpc>
              <a:spcBef>
                <a:spcPct val="0"/>
              </a:spcBef>
              <a:defRPr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дотримання вимог, установлених п. 192.1 ст. 192 та п. 201.10 ст. 201 ПКУ</a:t>
            </a:r>
            <a:endParaRPr lang="uk-UA" dirty="0">
              <a:solidFill>
                <a:schemeClr val="accent1">
                  <a:lumMod val="50000"/>
                </a:schemeClr>
              </a:solidFill>
              <a:latin typeface="e-Ukraine Regular"/>
              <a:cs typeface="Open Sans Bold" panose="020B060402020202020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46984" y="6425952"/>
            <a:ext cx="11953328" cy="1048545"/>
          </a:xfrm>
          <a:prstGeom prst="roundRect">
            <a:avLst/>
          </a:prstGeom>
          <a:noFill/>
          <a:ln>
            <a:solidFill>
              <a:srgbClr val="565D8A"/>
            </a:solidFill>
          </a:ln>
        </p:spPr>
        <p:txBody>
          <a:bodyPr wrap="square" lIns="243588" tIns="121807" rIns="243588" bIns="121807">
            <a:spAutoFit/>
          </a:bodyPr>
          <a:lstStyle>
            <a:defPPr>
              <a:defRPr lang="uk-UA"/>
            </a:defPPr>
            <a:lvl1pPr algn="just" defTabSz="1486677">
              <a:lnSpc>
                <a:spcPct val="95000"/>
              </a:lnSpc>
              <a:spcBef>
                <a:spcPct val="0"/>
              </a:spcBef>
              <a:defRPr sz="1900">
                <a:solidFill>
                  <a:schemeClr val="accent1">
                    <a:lumMod val="50000"/>
                  </a:schemeClr>
                </a:solidFill>
                <a:latin typeface="e-Ukraine Regular"/>
                <a:cs typeface="Open Sans Bold" panose="020B0604020202020204" charset="0"/>
              </a:defRPr>
            </a:lvl1pPr>
          </a:lstStyle>
          <a:p>
            <a:pPr algn="l" defTabSz="1982335">
              <a:defRPr/>
            </a:pPr>
            <a:r>
              <a:rPr lang="uk-UA" sz="2400" dirty="0" smtClean="0"/>
              <a:t>наявності помилок під час заповнення обов’язкових реквізитів відповідно до </a:t>
            </a:r>
            <a:br>
              <a:rPr lang="uk-UA" sz="2400" dirty="0" smtClean="0"/>
            </a:br>
            <a:r>
              <a:rPr lang="uk-UA" sz="2400" dirty="0" smtClean="0"/>
              <a:t>п. 201.1 ст. 201 ПКУ</a:t>
            </a:r>
            <a:endParaRPr lang="uk-UA" sz="2400" dirty="0"/>
          </a:p>
        </p:txBody>
      </p:sp>
      <p:sp>
        <p:nvSpPr>
          <p:cNvPr id="35" name="П'ятикутник 17"/>
          <p:cNvSpPr/>
          <p:nvPr/>
        </p:nvSpPr>
        <p:spPr>
          <a:xfrm>
            <a:off x="19567087" y="2852303"/>
            <a:ext cx="4570165" cy="960107"/>
          </a:xfrm>
          <a:prstGeom prst="homePlate">
            <a:avLst>
              <a:gd name="adj" fmla="val 3629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07" tIns="60903" rIns="121807" bIns="60903" rtlCol="0" anchor="ctr"/>
          <a:lstStyle/>
          <a:p>
            <a:pPr algn="ctr"/>
            <a:endParaRPr lang="uk-UA" sz="5300" b="1" u="sng" dirty="0">
              <a:solidFill>
                <a:srgbClr val="002060"/>
              </a:solidFill>
              <a:latin typeface="e-Ukraine Regular"/>
              <a:cs typeface="Open Sans Bold" panose="020B060402020202020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46984" y="7794104"/>
            <a:ext cx="11953328" cy="1436737"/>
          </a:xfrm>
          <a:prstGeom prst="roundRect">
            <a:avLst/>
          </a:prstGeom>
          <a:noFill/>
          <a:ln>
            <a:solidFill>
              <a:srgbClr val="565D8A"/>
            </a:solidFill>
          </a:ln>
        </p:spPr>
        <p:txBody>
          <a:bodyPr wrap="square" lIns="243588" tIns="121807" rIns="243588" bIns="121807">
            <a:spAutoFit/>
          </a:bodyPr>
          <a:lstStyle/>
          <a:p>
            <a:pPr algn="l" defTabSz="1982335">
              <a:lnSpc>
                <a:spcPct val="95000"/>
              </a:lnSpc>
              <a:spcBef>
                <a:spcPct val="0"/>
              </a:spcBef>
              <a:defRPr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наявності суми ПДВ відповідно до пп. 200</a:t>
            </a:r>
            <a:r>
              <a:rPr lang="uk-UA" baseline="30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.3 і 200</a:t>
            </a:r>
            <a:r>
              <a:rPr lang="uk-UA" baseline="30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.9 ст. 200</a:t>
            </a:r>
            <a:r>
              <a:rPr lang="uk-UA" baseline="300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 ПКУ (для податкових накладних та/або розрахунків коригування, що реєструються після 1 липня 2015 року)</a:t>
            </a:r>
            <a:endParaRPr lang="uk-UA" dirty="0">
              <a:solidFill>
                <a:schemeClr val="accent1">
                  <a:lumMod val="50000"/>
                </a:schemeClr>
              </a:solidFill>
              <a:latin typeface="e-Ukraine Regular"/>
              <a:cs typeface="Open Sans Bold" panose="020B060402020202020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046984" y="9594304"/>
            <a:ext cx="11953328" cy="1048545"/>
          </a:xfrm>
          <a:prstGeom prst="roundRect">
            <a:avLst/>
          </a:prstGeom>
          <a:noFill/>
          <a:ln>
            <a:solidFill>
              <a:srgbClr val="565D8A"/>
            </a:solidFill>
          </a:ln>
        </p:spPr>
        <p:txBody>
          <a:bodyPr wrap="square" lIns="243588" tIns="121807" rIns="243588" bIns="121807">
            <a:spAutoFit/>
          </a:bodyPr>
          <a:lstStyle/>
          <a:p>
            <a:pPr algn="l" defTabSz="1982335">
              <a:lnSpc>
                <a:spcPct val="95000"/>
              </a:lnSpc>
              <a:spcBef>
                <a:spcPct val="0"/>
              </a:spcBef>
              <a:defRPr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факту реєстрації/зупинення реєстрації/відмови в реєстрації податкової накладної та/або розрахунку коригування з такими ж реквізитами</a:t>
            </a:r>
            <a:endParaRPr lang="uk-UA" dirty="0">
              <a:solidFill>
                <a:schemeClr val="accent1">
                  <a:lumMod val="50000"/>
                </a:schemeClr>
              </a:solidFill>
              <a:latin typeface="e-Ukraine Regular"/>
              <a:cs typeface="Open Sans Bold" panose="020B060402020202020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046984" y="10962456"/>
            <a:ext cx="11953328" cy="1048545"/>
          </a:xfrm>
          <a:prstGeom prst="roundRect">
            <a:avLst/>
          </a:prstGeom>
          <a:noFill/>
          <a:ln>
            <a:solidFill>
              <a:srgbClr val="565D8A"/>
            </a:solidFill>
          </a:ln>
        </p:spPr>
        <p:txBody>
          <a:bodyPr wrap="square" lIns="243588" tIns="121807" rIns="243588" bIns="121807">
            <a:spAutoFit/>
          </a:bodyPr>
          <a:lstStyle/>
          <a:p>
            <a:pPr algn="l" defTabSz="1982335">
              <a:lnSpc>
                <a:spcPct val="95000"/>
              </a:lnSpc>
              <a:spcBef>
                <a:spcPct val="0"/>
              </a:spcBef>
              <a:defRPr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наявності підстав для зупинення реєстрації податкових накладних та/або розрахунків коригування</a:t>
            </a:r>
            <a:endParaRPr lang="uk-UA" dirty="0">
              <a:solidFill>
                <a:schemeClr val="accent1">
                  <a:lumMod val="50000"/>
                </a:schemeClr>
              </a:solidFill>
              <a:latin typeface="e-Ukraine Regular"/>
              <a:cs typeface="Open Sans Bold" panose="020B060402020202020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8528704" y="4553744"/>
            <a:ext cx="5413749" cy="5448048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txBody>
          <a:bodyPr wrap="square" lIns="243588" tIns="121807" rIns="243588" bIns="121807">
            <a:spAutoFit/>
          </a:bodyPr>
          <a:lstStyle/>
          <a:p>
            <a:pPr defTabSz="1982335">
              <a:lnSpc>
                <a:spcPct val="95000"/>
              </a:lnSpc>
              <a:spcBef>
                <a:spcPct val="0"/>
              </a:spcBef>
              <a:defRPr/>
            </a:pP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</a:rPr>
              <a:t>перевірки згідно із пунктом 12 </a:t>
            </a:r>
          </a:p>
          <a:p>
            <a:pPr defTabSz="1982335">
              <a:lnSpc>
                <a:spcPct val="95000"/>
              </a:lnSpc>
              <a:spcBef>
                <a:spcPct val="0"/>
              </a:spcBef>
              <a:defRPr/>
            </a:pP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</a:rPr>
              <a:t>Порядку ведення Єдиного реєстру податкових накладних, затвердженого постановою Кабінету Міністрів України від 29 грудня 2010 року </a:t>
            </a:r>
            <a:br>
              <a:rPr lang="uk-UA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</a:rPr>
              <a:t>№ 1246</a:t>
            </a:r>
            <a:endParaRPr lang="uk-UA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471" y="1"/>
            <a:ext cx="5027142" cy="1517913"/>
          </a:xfrm>
          <a:prstGeom prst="rect">
            <a:avLst/>
          </a:prstGeom>
        </p:spPr>
      </p:pic>
      <p:cxnSp>
        <p:nvCxnSpPr>
          <p:cNvPr id="47" name="Пряма сполучна лінія 46"/>
          <p:cNvCxnSpPr/>
          <p:nvPr/>
        </p:nvCxnSpPr>
        <p:spPr>
          <a:xfrm>
            <a:off x="5470669" y="110956"/>
            <a:ext cx="0" cy="1296000"/>
          </a:xfrm>
          <a:prstGeom prst="line">
            <a:avLst/>
          </a:prstGeom>
          <a:ln w="57150">
            <a:gradFill>
              <a:gsLst>
                <a:gs pos="0">
                  <a:srgbClr val="0070C0"/>
                </a:gs>
                <a:gs pos="100000">
                  <a:srgbClr val="339D45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Google Shape;1516;p65"/>
          <p:cNvSpPr/>
          <p:nvPr/>
        </p:nvSpPr>
        <p:spPr>
          <a:xfrm>
            <a:off x="2182888" y="2465512"/>
            <a:ext cx="685496" cy="925687"/>
          </a:xfrm>
          <a:custGeom>
            <a:avLst/>
            <a:gdLst/>
            <a:ahLst/>
            <a:cxnLst/>
            <a:rect l="l" t="t" r="r" b="b"/>
            <a:pathLst>
              <a:path w="1739" h="2179" extrusionOk="0">
                <a:moveTo>
                  <a:pt x="1" y="1"/>
                </a:moveTo>
                <a:lnTo>
                  <a:pt x="1" y="2179"/>
                </a:lnTo>
                <a:lnTo>
                  <a:pt x="758" y="2179"/>
                </a:lnTo>
                <a:lnTo>
                  <a:pt x="1739" y="1090"/>
                </a:lnTo>
                <a:lnTo>
                  <a:pt x="758" y="1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6" tIns="121906" rIns="121906" bIns="121906" anchor="ctr" anchorCtr="0">
            <a:noAutofit/>
          </a:bodyPr>
          <a:lstStyle/>
          <a:p>
            <a:pPr algn="l"/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1</a:t>
            </a:r>
            <a:endParaRPr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8" name="Google Shape;1516;p65"/>
          <p:cNvSpPr/>
          <p:nvPr/>
        </p:nvSpPr>
        <p:spPr>
          <a:xfrm>
            <a:off x="2182888" y="5273824"/>
            <a:ext cx="685496" cy="925687"/>
          </a:xfrm>
          <a:custGeom>
            <a:avLst/>
            <a:gdLst/>
            <a:ahLst/>
            <a:cxnLst/>
            <a:rect l="l" t="t" r="r" b="b"/>
            <a:pathLst>
              <a:path w="1739" h="2179" extrusionOk="0">
                <a:moveTo>
                  <a:pt x="1" y="1"/>
                </a:moveTo>
                <a:lnTo>
                  <a:pt x="1" y="2179"/>
                </a:lnTo>
                <a:lnTo>
                  <a:pt x="758" y="2179"/>
                </a:lnTo>
                <a:lnTo>
                  <a:pt x="1739" y="1090"/>
                </a:lnTo>
                <a:lnTo>
                  <a:pt x="758" y="1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6" tIns="121906" rIns="121906" bIns="121906" anchor="ctr" anchorCtr="0">
            <a:noAutofit/>
          </a:bodyPr>
          <a:lstStyle/>
          <a:p>
            <a:pPr algn="l"/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3</a:t>
            </a:r>
            <a:endParaRPr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9" name="Google Shape;1516;p65"/>
          <p:cNvSpPr/>
          <p:nvPr/>
        </p:nvSpPr>
        <p:spPr>
          <a:xfrm>
            <a:off x="2182888" y="6497960"/>
            <a:ext cx="685496" cy="925687"/>
          </a:xfrm>
          <a:custGeom>
            <a:avLst/>
            <a:gdLst/>
            <a:ahLst/>
            <a:cxnLst/>
            <a:rect l="l" t="t" r="r" b="b"/>
            <a:pathLst>
              <a:path w="1739" h="2179" extrusionOk="0">
                <a:moveTo>
                  <a:pt x="1" y="1"/>
                </a:moveTo>
                <a:lnTo>
                  <a:pt x="1" y="2179"/>
                </a:lnTo>
                <a:lnTo>
                  <a:pt x="758" y="2179"/>
                </a:lnTo>
                <a:lnTo>
                  <a:pt x="1739" y="1090"/>
                </a:lnTo>
                <a:lnTo>
                  <a:pt x="758" y="1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6" tIns="121906" rIns="121906" bIns="121906" anchor="ctr" anchorCtr="0">
            <a:noAutofit/>
          </a:bodyPr>
          <a:lstStyle/>
          <a:p>
            <a:pPr algn="l"/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4</a:t>
            </a:r>
            <a:endParaRPr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3" name="Google Shape;1516;p65"/>
          <p:cNvSpPr/>
          <p:nvPr/>
        </p:nvSpPr>
        <p:spPr>
          <a:xfrm>
            <a:off x="2182888" y="8010128"/>
            <a:ext cx="685496" cy="925687"/>
          </a:xfrm>
          <a:custGeom>
            <a:avLst/>
            <a:gdLst/>
            <a:ahLst/>
            <a:cxnLst/>
            <a:rect l="l" t="t" r="r" b="b"/>
            <a:pathLst>
              <a:path w="1739" h="2179" extrusionOk="0">
                <a:moveTo>
                  <a:pt x="1" y="1"/>
                </a:moveTo>
                <a:lnTo>
                  <a:pt x="1" y="2179"/>
                </a:lnTo>
                <a:lnTo>
                  <a:pt x="758" y="2179"/>
                </a:lnTo>
                <a:lnTo>
                  <a:pt x="1739" y="1090"/>
                </a:lnTo>
                <a:lnTo>
                  <a:pt x="758" y="1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6" tIns="121906" rIns="121906" bIns="121906" anchor="ctr" anchorCtr="0">
            <a:noAutofit/>
          </a:bodyPr>
          <a:lstStyle/>
          <a:p>
            <a:pPr algn="l"/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5</a:t>
            </a:r>
            <a:endParaRPr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6" name="Google Shape;1516;p65"/>
          <p:cNvSpPr/>
          <p:nvPr/>
        </p:nvSpPr>
        <p:spPr>
          <a:xfrm>
            <a:off x="2182888" y="9594304"/>
            <a:ext cx="685496" cy="925687"/>
          </a:xfrm>
          <a:custGeom>
            <a:avLst/>
            <a:gdLst/>
            <a:ahLst/>
            <a:cxnLst/>
            <a:rect l="l" t="t" r="r" b="b"/>
            <a:pathLst>
              <a:path w="1739" h="2179" extrusionOk="0">
                <a:moveTo>
                  <a:pt x="1" y="1"/>
                </a:moveTo>
                <a:lnTo>
                  <a:pt x="1" y="2179"/>
                </a:lnTo>
                <a:lnTo>
                  <a:pt x="758" y="2179"/>
                </a:lnTo>
                <a:lnTo>
                  <a:pt x="1739" y="1090"/>
                </a:lnTo>
                <a:lnTo>
                  <a:pt x="758" y="1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6" tIns="121906" rIns="121906" bIns="121906" anchor="ctr" anchorCtr="0">
            <a:noAutofit/>
          </a:bodyPr>
          <a:lstStyle/>
          <a:p>
            <a:pPr algn="l"/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6</a:t>
            </a:r>
            <a:endParaRPr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7" name="Google Shape;1516;p65"/>
          <p:cNvSpPr/>
          <p:nvPr/>
        </p:nvSpPr>
        <p:spPr>
          <a:xfrm>
            <a:off x="2182888" y="11034464"/>
            <a:ext cx="685496" cy="925687"/>
          </a:xfrm>
          <a:custGeom>
            <a:avLst/>
            <a:gdLst/>
            <a:ahLst/>
            <a:cxnLst/>
            <a:rect l="l" t="t" r="r" b="b"/>
            <a:pathLst>
              <a:path w="1739" h="2179" extrusionOk="0">
                <a:moveTo>
                  <a:pt x="1" y="1"/>
                </a:moveTo>
                <a:lnTo>
                  <a:pt x="1" y="2179"/>
                </a:lnTo>
                <a:lnTo>
                  <a:pt x="758" y="2179"/>
                </a:lnTo>
                <a:lnTo>
                  <a:pt x="1739" y="1090"/>
                </a:lnTo>
                <a:lnTo>
                  <a:pt x="758" y="1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6" tIns="121906" rIns="121906" bIns="121906" anchor="ctr" anchorCtr="0">
            <a:noAutofit/>
          </a:bodyPr>
          <a:lstStyle/>
          <a:p>
            <a:pPr algn="l"/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7</a:t>
            </a:r>
            <a:endParaRPr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8" name="Google Shape;1516;p65"/>
          <p:cNvSpPr/>
          <p:nvPr/>
        </p:nvSpPr>
        <p:spPr>
          <a:xfrm>
            <a:off x="2182888" y="3905672"/>
            <a:ext cx="685496" cy="925687"/>
          </a:xfrm>
          <a:custGeom>
            <a:avLst/>
            <a:gdLst/>
            <a:ahLst/>
            <a:cxnLst/>
            <a:rect l="l" t="t" r="r" b="b"/>
            <a:pathLst>
              <a:path w="1739" h="2179" extrusionOk="0">
                <a:moveTo>
                  <a:pt x="1" y="1"/>
                </a:moveTo>
                <a:lnTo>
                  <a:pt x="1" y="2179"/>
                </a:lnTo>
                <a:lnTo>
                  <a:pt x="758" y="2179"/>
                </a:lnTo>
                <a:lnTo>
                  <a:pt x="1739" y="1090"/>
                </a:lnTo>
                <a:lnTo>
                  <a:pt x="758" y="1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6" tIns="121906" rIns="121906" bIns="121906" anchor="ctr" anchorCtr="0">
            <a:noAutofit/>
          </a:bodyPr>
          <a:lstStyle/>
          <a:p>
            <a:pPr algn="l"/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endParaRPr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307480" y="13128172"/>
            <a:ext cx="2076520" cy="554004"/>
          </a:xfrm>
          <a:prstGeom prst="rect">
            <a:avLst/>
          </a:prstGeom>
          <a:noFill/>
        </p:spPr>
        <p:txBody>
          <a:bodyPr wrap="square" lIns="121926" tIns="60963" rIns="121926" bIns="60963" rtlCol="0">
            <a:spAutoFit/>
          </a:bodyPr>
          <a:lstStyle/>
          <a:p>
            <a:r>
              <a:rPr lang="uk-UA" sz="2800" dirty="0">
                <a:solidFill>
                  <a:schemeClr val="tx2">
                    <a:lumMod val="50000"/>
                  </a:schemeClr>
                </a:solidFill>
                <a:latin typeface="Open Sans"/>
              </a:rPr>
              <a:t>Слайд </a:t>
            </a: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  <a:latin typeface="Open Sans"/>
              </a:rPr>
              <a:t>1</a:t>
            </a:r>
            <a:endParaRPr lang="uk-UA" sz="2800" dirty="0">
              <a:solidFill>
                <a:schemeClr val="tx2">
                  <a:lumMod val="50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8734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/>
          <p:cNvSpPr txBox="1">
            <a:spLocks/>
          </p:cNvSpPr>
          <p:nvPr/>
        </p:nvSpPr>
        <p:spPr>
          <a:xfrm>
            <a:off x="5423250" y="106196"/>
            <a:ext cx="18722078" cy="2447105"/>
          </a:xfrm>
          <a:prstGeom prst="rect">
            <a:avLst/>
          </a:prstGeom>
        </p:spPr>
        <p:txBody>
          <a:bodyPr vert="horz" lIns="198347" tIns="99188" rIns="198347" bIns="99188" rtlCol="0" anchor="ctr">
            <a:noAutofit/>
          </a:bodyPr>
          <a:lstStyle/>
          <a:p>
            <a:pPr algn="l">
              <a:defRPr/>
            </a:pPr>
            <a:r>
              <a:rPr lang="uk-UA" sz="4000" b="1" dirty="0" smtClean="0">
                <a:solidFill>
                  <a:schemeClr val="accent1">
                    <a:lumMod val="50000"/>
                  </a:schemeClr>
                </a:solidFill>
              </a:rPr>
              <a:t>Форма (формат, розмір), за якою подаються письмові пояснення/скарги на рішення комісії та копії документів при зупиненні реєстрації податкової накладної/ розрахунку коригування в ЄРПН</a:t>
            </a:r>
            <a:endParaRPr lang="ru-RU" sz="4000" b="1" cap="all" dirty="0">
              <a:solidFill>
                <a:schemeClr val="accent1">
                  <a:lumMod val="50000"/>
                </a:schemeClr>
              </a:solidFill>
              <a:latin typeface="e-Ukraine Regular"/>
            </a:endParaRPr>
          </a:p>
        </p:txBody>
      </p:sp>
      <p:grpSp>
        <p:nvGrpSpPr>
          <p:cNvPr id="2" name="Группа 18"/>
          <p:cNvGrpSpPr/>
          <p:nvPr/>
        </p:nvGrpSpPr>
        <p:grpSpPr>
          <a:xfrm>
            <a:off x="1390800" y="6858000"/>
            <a:ext cx="1080120" cy="1641307"/>
            <a:chOff x="-1490382" y="38592"/>
            <a:chExt cx="453100" cy="647286"/>
          </a:xfrm>
        </p:grpSpPr>
        <p:sp>
          <p:nvSpPr>
            <p:cNvPr id="20" name="Нашивка 19"/>
            <p:cNvSpPr/>
            <p:nvPr/>
          </p:nvSpPr>
          <p:spPr>
            <a:xfrm rot="5400000">
              <a:off x="-1587475" y="135685"/>
              <a:ext cx="647286" cy="453100"/>
            </a:xfrm>
            <a:prstGeom prst="chevron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1" name="Нашивка 4"/>
            <p:cNvSpPr/>
            <p:nvPr/>
          </p:nvSpPr>
          <p:spPr>
            <a:xfrm>
              <a:off x="-1490382" y="265776"/>
              <a:ext cx="453100" cy="19418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defTabSz="136320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43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uk-UA" sz="43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6" name="Скругленный прямоугольник 25"/>
          <p:cNvSpPr/>
          <p:nvPr/>
        </p:nvSpPr>
        <p:spPr>
          <a:xfrm>
            <a:off x="2902968" y="6858000"/>
            <a:ext cx="10657184" cy="1584176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1926" tIns="60963" rIns="121926" bIns="60963" anchor="ctr"/>
          <a:lstStyle/>
          <a:p>
            <a:pPr algn="l">
              <a:defRPr/>
            </a:pPr>
            <a:endParaRPr lang="uk-UA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>
              <a:defRPr/>
            </a:pPr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Повідомлення про подання пояснень та копій документів щодо податкових накладних/розрахунків коригування, реєстрацію яких зупинено (код форми J/F 13126)</a:t>
            </a:r>
            <a:r>
              <a:rPr lang="uk-UA" sz="2800" dirty="0" smtClean="0"/>
              <a:t/>
            </a:r>
            <a:br>
              <a:rPr lang="uk-UA" sz="2800" dirty="0" smtClean="0"/>
            </a:br>
            <a:endParaRPr lang="uk-UA" sz="2700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974976" y="6713985"/>
            <a:ext cx="10657185" cy="201622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26" tIns="60963" rIns="121926" bIns="60963" anchor="ctr"/>
          <a:lstStyle/>
          <a:p>
            <a:pPr algn="ctr">
              <a:defRPr/>
            </a:pPr>
            <a:endParaRPr lang="uk-UA" sz="2700" dirty="0"/>
          </a:p>
        </p:txBody>
      </p:sp>
      <p:grpSp>
        <p:nvGrpSpPr>
          <p:cNvPr id="3" name="Группа 33"/>
          <p:cNvGrpSpPr/>
          <p:nvPr/>
        </p:nvGrpSpPr>
        <p:grpSpPr>
          <a:xfrm>
            <a:off x="1462808" y="8874224"/>
            <a:ext cx="1080120" cy="1634748"/>
            <a:chOff x="1" y="127169"/>
            <a:chExt cx="453100" cy="647286"/>
          </a:xfrm>
        </p:grpSpPr>
        <p:sp>
          <p:nvSpPr>
            <p:cNvPr id="35" name="Нашивка 34"/>
            <p:cNvSpPr/>
            <p:nvPr/>
          </p:nvSpPr>
          <p:spPr>
            <a:xfrm rot="5400000">
              <a:off x="-97092" y="224262"/>
              <a:ext cx="647286" cy="453100"/>
            </a:xfrm>
            <a:prstGeom prst="chevron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36" name="Нашивка 4"/>
            <p:cNvSpPr/>
            <p:nvPr/>
          </p:nvSpPr>
          <p:spPr>
            <a:xfrm>
              <a:off x="1" y="383776"/>
              <a:ext cx="453100" cy="199583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defTabSz="136320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43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uk-UA" sz="43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7" name="Скругленный прямоугольник 36"/>
          <p:cNvSpPr/>
          <p:nvPr/>
        </p:nvSpPr>
        <p:spPr>
          <a:xfrm>
            <a:off x="2902968" y="8730208"/>
            <a:ext cx="10657984" cy="182874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1926" tIns="60963" rIns="121926" bIns="60963" anchor="ctr"/>
          <a:lstStyle/>
          <a:p>
            <a:pPr algn="l">
              <a:defRPr/>
            </a:pPr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Скарга щодо рішення про відмову в реєстрації податкової накладної/розрахунку коригування в Єдиному реєстрі податкових накладних (код форми (J/F 13132)</a:t>
            </a:r>
            <a:endParaRPr lang="uk-UA" sz="27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86744" y="2321496"/>
            <a:ext cx="8672745" cy="630837"/>
          </a:xfrm>
          <a:prstGeom prst="rect">
            <a:avLst/>
          </a:prstGeom>
        </p:spPr>
        <p:txBody>
          <a:bodyPr wrap="square" lIns="121812" tIns="60906" rIns="121812" bIns="60906">
            <a:spAutoFit/>
          </a:bodyPr>
          <a:lstStyle>
            <a:def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l" defTabSz="1219169">
              <a:defRPr sz="3300" b="1">
                <a:solidFill>
                  <a:schemeClr val="accent1">
                    <a:lumMod val="50000"/>
                  </a:schemeClr>
                </a:solidFill>
                <a:latin typeface="Open Sans "/>
                <a:ea typeface="Arial"/>
                <a:cs typeface="Arial"/>
              </a:defRPr>
            </a:lvl1pPr>
            <a:lvl2pPr indent="228600" defTabSz="1219169">
              <a:defRPr sz="1200"/>
            </a:lvl2pPr>
            <a:lvl3pPr indent="457200" defTabSz="1219169">
              <a:defRPr sz="1200"/>
            </a:lvl3pPr>
            <a:lvl4pPr indent="685800" defTabSz="1219169">
              <a:defRPr sz="1200"/>
            </a:lvl4pPr>
            <a:lvl5pPr indent="914400" defTabSz="1219169">
              <a:defRPr sz="1200"/>
            </a:lvl5pPr>
            <a:lvl6pPr indent="1143000" defTabSz="1219169">
              <a:defRPr sz="1200"/>
            </a:lvl6pPr>
            <a:lvl7pPr indent="1371600" defTabSz="1219169">
              <a:defRPr sz="1200"/>
            </a:lvl7pPr>
            <a:lvl8pPr indent="1600200" defTabSz="1219169">
              <a:defRPr sz="1200"/>
            </a:lvl8pPr>
            <a:lvl9pPr indent="1828800" defTabSz="1219169">
              <a:defRPr sz="1200"/>
            </a:lvl9pPr>
          </a:lstStyle>
          <a:p>
            <a:r>
              <a:rPr lang="ru-RU" sz="3200" i="1" dirty="0"/>
              <a:t>НОРМАТИВНО-ПРАВОВА</a:t>
            </a:r>
            <a:r>
              <a:rPr lang="ru-RU" i="1" dirty="0"/>
              <a:t> БАЗА </a:t>
            </a:r>
          </a:p>
        </p:txBody>
      </p:sp>
      <p:sp>
        <p:nvSpPr>
          <p:cNvPr id="30" name="Скругленный прямоугольник 3"/>
          <p:cNvSpPr/>
          <p:nvPr/>
        </p:nvSpPr>
        <p:spPr>
          <a:xfrm>
            <a:off x="958752" y="2825553"/>
            <a:ext cx="17857984" cy="3677482"/>
          </a:xfrm>
          <a:prstGeom prst="roundRect">
            <a:avLst/>
          </a:prstGeom>
        </p:spPr>
        <p:txBody>
          <a:bodyPr wrap="square" lIns="121812" tIns="60906" rIns="121812" bIns="60906">
            <a:spAutoFit/>
          </a:bodyPr>
          <a:lstStyle>
            <a:defPPr>
              <a:defRPr lang="uk-UA"/>
            </a:defPPr>
            <a:lvl1pPr marL="0" algn="l" defTabSz="779097" rtl="0" eaLnBrk="1" latinLnBrk="0" hangingPunct="1"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389548" algn="l" defTabSz="779097" rtl="0" eaLnBrk="1" latinLnBrk="0" hangingPunct="1"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79097" algn="l" defTabSz="779097" rtl="0" eaLnBrk="1" latinLnBrk="0" hangingPunct="1"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68645" algn="l" defTabSz="779097" rtl="0" eaLnBrk="1" latinLnBrk="0" hangingPunct="1"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58193" algn="l" defTabSz="779097" rtl="0" eaLnBrk="1" latinLnBrk="0" hangingPunct="1"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947741" algn="l" defTabSz="779097" rtl="0" eaLnBrk="1" latinLnBrk="0" hangingPunct="1"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337290" algn="l" defTabSz="779097" rtl="0" eaLnBrk="1" latinLnBrk="0" hangingPunct="1"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726838" algn="l" defTabSz="779097" rtl="0" eaLnBrk="1" latinLnBrk="0" hangingPunct="1"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116386" algn="l" defTabSz="779097" rtl="0" eaLnBrk="1" latinLnBrk="0" hangingPunct="1"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169"/>
            <a:r>
              <a:rPr lang="uk-UA" sz="2600" i="1" dirty="0" smtClean="0">
                <a:solidFill>
                  <a:schemeClr val="accent1">
                    <a:lumMod val="50000"/>
                  </a:schemeClr>
                </a:solidFill>
              </a:rPr>
              <a:t>Порядок прийняття рішень про реєстрацію/відмову в реєстрації податкової накладної/розрахунку коригування в Єдиному реєстрі податкових накладних, затверджений наказом Міністерства фінансів України від 12.12.2019 № 520 та зареєстрований в Міністерстві юстиції України 13.12.2019 за № 1245/34216 </a:t>
            </a:r>
          </a:p>
          <a:p>
            <a:pPr defTabSz="1219169"/>
            <a:endParaRPr lang="uk-UA" sz="26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defTabSz="1219169"/>
            <a:r>
              <a:rPr lang="uk-UA" sz="2600" i="1" dirty="0" smtClean="0">
                <a:solidFill>
                  <a:schemeClr val="accent1">
                    <a:lumMod val="50000"/>
                  </a:schemeClr>
                </a:solidFill>
              </a:rPr>
              <a:t>Порядок зупинення реєстрації податкової накладної/розрахунку коригування в Єдиному реєстрі податкових накладних, затверджений постановою Кабінету Міністрів України від 11 грудня 2019 року № 1165 «Про затвердження порядків з питань зупинення реєстрації податкової накладної/розрахунку коригування в Єдиному реєстрі податкових накладних»</a:t>
            </a:r>
            <a:endParaRPr lang="uk-UA" sz="2600" i="1" dirty="0">
              <a:solidFill>
                <a:schemeClr val="accent1">
                  <a:lumMod val="50000"/>
                </a:schemeClr>
              </a:solidFill>
              <a:latin typeface="e-Ukraine Regular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E1AB6E79-047E-4C68-BEC4-334AD30259BB}"/>
              </a:ext>
            </a:extLst>
          </p:cNvPr>
          <p:cNvSpPr txBox="1"/>
          <p:nvPr/>
        </p:nvSpPr>
        <p:spPr>
          <a:xfrm>
            <a:off x="22283553" y="13132255"/>
            <a:ext cx="2076520" cy="554004"/>
          </a:xfrm>
          <a:prstGeom prst="rect">
            <a:avLst/>
          </a:prstGeom>
          <a:noFill/>
        </p:spPr>
        <p:txBody>
          <a:bodyPr wrap="square" lIns="121926" tIns="60963" rIns="121926" bIns="60963" rtlCol="0">
            <a:spAutoFit/>
          </a:bodyPr>
          <a:lstStyle/>
          <a:p>
            <a:r>
              <a:rPr lang="uk-UA" sz="2800" dirty="0">
                <a:solidFill>
                  <a:schemeClr val="tx2">
                    <a:lumMod val="50000"/>
                  </a:schemeClr>
                </a:solidFill>
                <a:latin typeface="Open Sans"/>
              </a:rPr>
              <a:t>Слайд </a:t>
            </a: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  <a:latin typeface="Open Sans"/>
              </a:rPr>
              <a:t>2</a:t>
            </a:r>
            <a:endParaRPr lang="uk-UA" sz="2800" b="1" dirty="0">
              <a:solidFill>
                <a:schemeClr val="tx2">
                  <a:lumMod val="50000"/>
                </a:schemeClr>
              </a:solidFill>
              <a:latin typeface="Open Sans"/>
            </a:endParaRPr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xmlns="" id="{BAFB82B3-1AA3-473A-A3A4-E2DA618757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0728" y="247760"/>
            <a:ext cx="4794487" cy="1262833"/>
          </a:xfrm>
          <a:prstGeom prst="rect">
            <a:avLst/>
          </a:prstGeom>
        </p:spPr>
      </p:pic>
      <p:cxnSp>
        <p:nvCxnSpPr>
          <p:cNvPr id="33" name="Пряма сполучна лінія 13">
            <a:extLst>
              <a:ext uri="{FF2B5EF4-FFF2-40B4-BE49-F238E27FC236}">
                <a16:creationId xmlns:a16="http://schemas.microsoft.com/office/drawing/2014/main" xmlns="" id="{2525AFB3-A1FB-441D-930E-A3B9AB6D8F20}"/>
              </a:ext>
            </a:extLst>
          </p:cNvPr>
          <p:cNvCxnSpPr>
            <a:cxnSpLocks/>
          </p:cNvCxnSpPr>
          <p:nvPr/>
        </p:nvCxnSpPr>
        <p:spPr>
          <a:xfrm>
            <a:off x="5279232" y="247760"/>
            <a:ext cx="0" cy="1262833"/>
          </a:xfrm>
          <a:prstGeom prst="line">
            <a:avLst/>
          </a:prstGeom>
          <a:ln w="57150">
            <a:gradFill>
              <a:gsLst>
                <a:gs pos="0">
                  <a:srgbClr val="0070C0"/>
                </a:gs>
                <a:gs pos="100000">
                  <a:srgbClr val="339D45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Группа 23"/>
          <p:cNvGrpSpPr/>
          <p:nvPr/>
        </p:nvGrpSpPr>
        <p:grpSpPr>
          <a:xfrm>
            <a:off x="1462808" y="10962456"/>
            <a:ext cx="1080120" cy="1641307"/>
            <a:chOff x="-1490382" y="38592"/>
            <a:chExt cx="453100" cy="647286"/>
          </a:xfrm>
        </p:grpSpPr>
        <p:sp>
          <p:nvSpPr>
            <p:cNvPr id="25" name="Нашивка 24"/>
            <p:cNvSpPr/>
            <p:nvPr/>
          </p:nvSpPr>
          <p:spPr>
            <a:xfrm rot="5400000">
              <a:off x="-1587475" y="135685"/>
              <a:ext cx="647286" cy="453100"/>
            </a:xfrm>
            <a:prstGeom prst="chevron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32" name="Нашивка 4"/>
            <p:cNvSpPr/>
            <p:nvPr/>
          </p:nvSpPr>
          <p:spPr>
            <a:xfrm>
              <a:off x="-1490382" y="265776"/>
              <a:ext cx="453100" cy="198785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defTabSz="136320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43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uk-UA" sz="43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4" name="Скругленный прямоугольник 33"/>
          <p:cNvSpPr/>
          <p:nvPr/>
        </p:nvSpPr>
        <p:spPr>
          <a:xfrm>
            <a:off x="2902968" y="10818440"/>
            <a:ext cx="10729192" cy="1828741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1926" tIns="60963" rIns="121926" bIns="60963" anchor="ctr"/>
          <a:lstStyle/>
          <a:p>
            <a:pPr algn="l">
              <a:defRPr/>
            </a:pPr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Копії підтверджуючих документів до документів довільного формату (файлів), які додаються до Повідомлення/Скарги (файлів не більше 100 шт., до 2 Мб кожний)</a:t>
            </a:r>
            <a:endParaRPr lang="uk-UA" sz="27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6512480" y="7578080"/>
            <a:ext cx="4567604" cy="2019024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txBody>
          <a:bodyPr wrap="square" lIns="243588" tIns="121807" rIns="243588" bIns="121807">
            <a:spAutoFit/>
          </a:bodyPr>
          <a:lstStyle/>
          <a:p>
            <a:pPr defTabSz="1982335">
              <a:lnSpc>
                <a:spcPct val="95000"/>
              </a:lnSpc>
              <a:spcBef>
                <a:spcPct val="0"/>
              </a:spcBef>
              <a:defRPr/>
            </a:pPr>
            <a:r>
              <a:rPr lang="uk-UA" sz="3600" dirty="0" smtClean="0">
                <a:solidFill>
                  <a:schemeClr val="accent1">
                    <a:lumMod val="50000"/>
                  </a:schemeClr>
                </a:solidFill>
              </a:rPr>
              <a:t>в електронному вигляді у форматі ХМL</a:t>
            </a:r>
            <a:endParaRPr lang="uk-UA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2" name="Прямая со стрелкой 41"/>
          <p:cNvCxnSpPr>
            <a:stCxn id="26" idx="3"/>
            <a:endCxn id="39" idx="1"/>
          </p:cNvCxnSpPr>
          <p:nvPr/>
        </p:nvCxnSpPr>
        <p:spPr>
          <a:xfrm>
            <a:off x="13560152" y="7650088"/>
            <a:ext cx="2952328" cy="937504"/>
          </a:xfrm>
          <a:prstGeom prst="straightConnector1">
            <a:avLst/>
          </a:prstGeom>
          <a:noFill/>
          <a:ln w="25400" cap="flat">
            <a:solidFill>
              <a:schemeClr val="accent1">
                <a:lumMod val="75000"/>
              </a:schemeClr>
            </a:solidFill>
            <a:prstDash val="solid"/>
            <a:miter lim="400000"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6" name="Прямая со стрелкой 45"/>
          <p:cNvCxnSpPr>
            <a:stCxn id="37" idx="3"/>
          </p:cNvCxnSpPr>
          <p:nvPr/>
        </p:nvCxnSpPr>
        <p:spPr>
          <a:xfrm flipV="1">
            <a:off x="13560952" y="8730208"/>
            <a:ext cx="2951528" cy="914371"/>
          </a:xfrm>
          <a:prstGeom prst="straightConnector1">
            <a:avLst/>
          </a:prstGeom>
          <a:noFill/>
          <a:ln w="25400" cap="flat">
            <a:solidFill>
              <a:schemeClr val="accent1">
                <a:lumMod val="75000"/>
              </a:schemeClr>
            </a:solidFill>
            <a:prstDash val="solid"/>
            <a:miter lim="400000"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9" name="Прямая со стрелкой 58"/>
          <p:cNvCxnSpPr>
            <a:stCxn id="34" idx="3"/>
          </p:cNvCxnSpPr>
          <p:nvPr/>
        </p:nvCxnSpPr>
        <p:spPr>
          <a:xfrm flipV="1">
            <a:off x="13632160" y="11682536"/>
            <a:ext cx="2880320" cy="50275"/>
          </a:xfrm>
          <a:prstGeom prst="straightConnector1">
            <a:avLst/>
          </a:prstGeom>
          <a:noFill/>
          <a:ln w="25400" cap="flat">
            <a:solidFill>
              <a:schemeClr val="accent1">
                <a:lumMod val="75000"/>
              </a:schemeClr>
            </a:solidFill>
            <a:prstDash val="solid"/>
            <a:miter lim="400000"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0" name="TextBox 59"/>
          <p:cNvSpPr txBox="1"/>
          <p:nvPr/>
        </p:nvSpPr>
        <p:spPr>
          <a:xfrm>
            <a:off x="16512480" y="10530408"/>
            <a:ext cx="4567604" cy="2019024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txBody>
          <a:bodyPr wrap="square" lIns="243588" tIns="121807" rIns="243588" bIns="121807">
            <a:spAutoFit/>
          </a:bodyPr>
          <a:lstStyle/>
          <a:p>
            <a:pPr defTabSz="1982335">
              <a:lnSpc>
                <a:spcPct val="95000"/>
              </a:lnSpc>
              <a:spcBef>
                <a:spcPct val="0"/>
              </a:spcBef>
              <a:defRPr/>
            </a:pPr>
            <a:r>
              <a:rPr lang="uk-UA" sz="3600" dirty="0" smtClean="0">
                <a:solidFill>
                  <a:schemeClr val="accent1">
                    <a:lumMod val="50000"/>
                  </a:schemeClr>
                </a:solidFill>
              </a:rPr>
              <a:t>у форматі </a:t>
            </a:r>
          </a:p>
          <a:p>
            <a:pPr defTabSz="1982335">
              <a:lnSpc>
                <a:spcPct val="95000"/>
              </a:lnSpc>
              <a:spcBef>
                <a:spcPct val="0"/>
              </a:spcBef>
              <a:defRPr/>
            </a:pPr>
            <a:r>
              <a:rPr lang="uk-UA" sz="3600" dirty="0" smtClean="0">
                <a:solidFill>
                  <a:schemeClr val="accent1">
                    <a:lumMod val="50000"/>
                  </a:schemeClr>
                </a:solidFill>
              </a:rPr>
              <a:t>PDF, PNG або JPG</a:t>
            </a:r>
            <a:endParaRPr lang="uk-UA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38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</TotalTime>
  <Words>361</Words>
  <Application>Microsoft Office PowerPoint</Application>
  <PresentationFormat>Произвольный</PresentationFormat>
  <Paragraphs>36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21_BasicWhite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КУЧОВА ЄЛІЗАВЕТА ПЕТРІВНА</dc:creator>
  <cp:lastModifiedBy>d12spi</cp:lastModifiedBy>
  <cp:revision>158</cp:revision>
  <cp:lastPrinted>2021-09-07T05:27:46Z</cp:lastPrinted>
  <dcterms:modified xsi:type="dcterms:W3CDTF">2022-08-29T13:27:32Z</dcterms:modified>
</cp:coreProperties>
</file>